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29"/>
  </p:notesMasterIdLst>
  <p:handoutMasterIdLst>
    <p:handoutMasterId r:id="rId130"/>
  </p:handoutMasterIdLst>
  <p:sldIdLst>
    <p:sldId id="371" r:id="rId2"/>
    <p:sldId id="525" r:id="rId3"/>
    <p:sldId id="558" r:id="rId4"/>
    <p:sldId id="424" r:id="rId5"/>
    <p:sldId id="449" r:id="rId6"/>
    <p:sldId id="256" r:id="rId7"/>
    <p:sldId id="434" r:id="rId8"/>
    <p:sldId id="429" r:id="rId9"/>
    <p:sldId id="436" r:id="rId10"/>
    <p:sldId id="311" r:id="rId11"/>
    <p:sldId id="257" r:id="rId12"/>
    <p:sldId id="366" r:id="rId13"/>
    <p:sldId id="549" r:id="rId14"/>
    <p:sldId id="258" r:id="rId15"/>
    <p:sldId id="259" r:id="rId16"/>
    <p:sldId id="260" r:id="rId17"/>
    <p:sldId id="261" r:id="rId18"/>
    <p:sldId id="430" r:id="rId19"/>
    <p:sldId id="425" r:id="rId20"/>
    <p:sldId id="539" r:id="rId21"/>
    <p:sldId id="540" r:id="rId22"/>
    <p:sldId id="426" r:id="rId23"/>
    <p:sldId id="427" r:id="rId24"/>
    <p:sldId id="394" r:id="rId25"/>
    <p:sldId id="262" r:id="rId26"/>
    <p:sldId id="373" r:id="rId27"/>
    <p:sldId id="375" r:id="rId28"/>
    <p:sldId id="451" r:id="rId29"/>
    <p:sldId id="452" r:id="rId30"/>
    <p:sldId id="453" r:id="rId31"/>
    <p:sldId id="454" r:id="rId32"/>
    <p:sldId id="455" r:id="rId33"/>
    <p:sldId id="456" r:id="rId34"/>
    <p:sldId id="457" r:id="rId35"/>
    <p:sldId id="458" r:id="rId36"/>
    <p:sldId id="541" r:id="rId37"/>
    <p:sldId id="554" r:id="rId38"/>
    <p:sldId id="450" r:id="rId39"/>
    <p:sldId id="555" r:id="rId40"/>
    <p:sldId id="545" r:id="rId41"/>
    <p:sldId id="459" r:id="rId42"/>
    <p:sldId id="526" r:id="rId43"/>
    <p:sldId id="527" r:id="rId44"/>
    <p:sldId id="461" r:id="rId45"/>
    <p:sldId id="462" r:id="rId46"/>
    <p:sldId id="463" r:id="rId47"/>
    <p:sldId id="464" r:id="rId48"/>
    <p:sldId id="465" r:id="rId49"/>
    <p:sldId id="466" r:id="rId50"/>
    <p:sldId id="467" r:id="rId51"/>
    <p:sldId id="468" r:id="rId52"/>
    <p:sldId id="469" r:id="rId53"/>
    <p:sldId id="470" r:id="rId54"/>
    <p:sldId id="471" r:id="rId55"/>
    <p:sldId id="472" r:id="rId56"/>
    <p:sldId id="473" r:id="rId57"/>
    <p:sldId id="474" r:id="rId58"/>
    <p:sldId id="475" r:id="rId59"/>
    <p:sldId id="476" r:id="rId60"/>
    <p:sldId id="546" r:id="rId61"/>
    <p:sldId id="477" r:id="rId62"/>
    <p:sldId id="478" r:id="rId63"/>
    <p:sldId id="479" r:id="rId64"/>
    <p:sldId id="480" r:id="rId65"/>
    <p:sldId id="481" r:id="rId66"/>
    <p:sldId id="482" r:id="rId67"/>
    <p:sldId id="483" r:id="rId68"/>
    <p:sldId id="484" r:id="rId69"/>
    <p:sldId id="531" r:id="rId70"/>
    <p:sldId id="535" r:id="rId71"/>
    <p:sldId id="534" r:id="rId72"/>
    <p:sldId id="536" r:id="rId73"/>
    <p:sldId id="537" r:id="rId74"/>
    <p:sldId id="552" r:id="rId75"/>
    <p:sldId id="553" r:id="rId76"/>
    <p:sldId id="559" r:id="rId77"/>
    <p:sldId id="532" r:id="rId78"/>
    <p:sldId id="538" r:id="rId79"/>
    <p:sldId id="485" r:id="rId80"/>
    <p:sldId id="486" r:id="rId81"/>
    <p:sldId id="487" r:id="rId82"/>
    <p:sldId id="488" r:id="rId83"/>
    <p:sldId id="489" r:id="rId84"/>
    <p:sldId id="490" r:id="rId85"/>
    <p:sldId id="491" r:id="rId86"/>
    <p:sldId id="492" r:id="rId87"/>
    <p:sldId id="493" r:id="rId88"/>
    <p:sldId id="533" r:id="rId89"/>
    <p:sldId id="494" r:id="rId90"/>
    <p:sldId id="495" r:id="rId91"/>
    <p:sldId id="496" r:id="rId92"/>
    <p:sldId id="497" r:id="rId93"/>
    <p:sldId id="498" r:id="rId94"/>
    <p:sldId id="499" r:id="rId95"/>
    <p:sldId id="500" r:id="rId96"/>
    <p:sldId id="501" r:id="rId97"/>
    <p:sldId id="502" r:id="rId98"/>
    <p:sldId id="503" r:id="rId99"/>
    <p:sldId id="504" r:id="rId100"/>
    <p:sldId id="505" r:id="rId101"/>
    <p:sldId id="506" r:id="rId102"/>
    <p:sldId id="507" r:id="rId103"/>
    <p:sldId id="508" r:id="rId104"/>
    <p:sldId id="509" r:id="rId105"/>
    <p:sldId id="510" r:id="rId106"/>
    <p:sldId id="556" r:id="rId107"/>
    <p:sldId id="529" r:id="rId108"/>
    <p:sldId id="511" r:id="rId109"/>
    <p:sldId id="512" r:id="rId110"/>
    <p:sldId id="513" r:id="rId111"/>
    <p:sldId id="514" r:id="rId112"/>
    <p:sldId id="515" r:id="rId113"/>
    <p:sldId id="516" r:id="rId114"/>
    <p:sldId id="517" r:id="rId115"/>
    <p:sldId id="518" r:id="rId116"/>
    <p:sldId id="519" r:id="rId117"/>
    <p:sldId id="520" r:id="rId118"/>
    <p:sldId id="521" r:id="rId119"/>
    <p:sldId id="522" r:id="rId120"/>
    <p:sldId id="523" r:id="rId121"/>
    <p:sldId id="557" r:id="rId122"/>
    <p:sldId id="530" r:id="rId123"/>
    <p:sldId id="547" r:id="rId124"/>
    <p:sldId id="551" r:id="rId125"/>
    <p:sldId id="550" r:id="rId126"/>
    <p:sldId id="548" r:id="rId127"/>
    <p:sldId id="524" r:id="rId128"/>
  </p:sldIdLst>
  <p:sldSz cx="9144000" cy="6858000" type="screen4x3"/>
  <p:notesSz cx="68580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FF"/>
    <a:srgbClr val="00CCFF"/>
    <a:srgbClr val="0066FF"/>
    <a:srgbClr val="FFFF00"/>
    <a:srgbClr val="DDDDDD"/>
    <a:srgbClr val="FFCCFF"/>
    <a:srgbClr val="9999FF"/>
    <a:srgbClr val="00CC6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5439" autoAdjust="0"/>
    <p:restoredTop sz="82844" autoAdjust="0"/>
  </p:normalViewPr>
  <p:slideViewPr>
    <p:cSldViewPr snapToGrid="0">
      <p:cViewPr>
        <p:scale>
          <a:sx n="110" d="100"/>
          <a:sy n="110" d="100"/>
        </p:scale>
        <p:origin x="-960" y="27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36"/>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2971800" cy="463550"/>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defTabSz="873125">
              <a:defRPr sz="1100"/>
            </a:lvl1pPr>
          </a:lstStyle>
          <a:p>
            <a:pPr>
              <a:defRPr/>
            </a:pPr>
            <a:endParaRPr lang="ko-KR" altLang="ko-KR"/>
          </a:p>
        </p:txBody>
      </p:sp>
      <p:sp>
        <p:nvSpPr>
          <p:cNvPr id="131075" name="Rectangle 3"/>
          <p:cNvSpPr>
            <a:spLocks noGrp="1" noChangeArrowheads="1"/>
          </p:cNvSpPr>
          <p:nvPr>
            <p:ph type="dt" sz="quarter" idx="1"/>
          </p:nvPr>
        </p:nvSpPr>
        <p:spPr bwMode="auto">
          <a:xfrm>
            <a:off x="3884613" y="0"/>
            <a:ext cx="2971800" cy="463550"/>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algn="r" defTabSz="873125">
              <a:defRPr sz="1100"/>
            </a:lvl1pPr>
          </a:lstStyle>
          <a:p>
            <a:pPr>
              <a:defRPr/>
            </a:pPr>
            <a:endParaRPr lang="ko-KR" altLang="ko-KR"/>
          </a:p>
        </p:txBody>
      </p:sp>
      <p:sp>
        <p:nvSpPr>
          <p:cNvPr id="131076" name="Rectangle 4"/>
          <p:cNvSpPr>
            <a:spLocks noGrp="1" noChangeArrowheads="1"/>
          </p:cNvSpPr>
          <p:nvPr>
            <p:ph type="ftr" sz="quarter" idx="2"/>
          </p:nvPr>
        </p:nvSpPr>
        <p:spPr bwMode="auto">
          <a:xfrm>
            <a:off x="0" y="8831263"/>
            <a:ext cx="2971800" cy="463550"/>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defTabSz="873125">
              <a:defRPr sz="1100"/>
            </a:lvl1pPr>
          </a:lstStyle>
          <a:p>
            <a:pPr>
              <a:defRPr/>
            </a:pPr>
            <a:endParaRPr lang="ko-KR" altLang="ko-KR"/>
          </a:p>
        </p:txBody>
      </p:sp>
      <p:sp>
        <p:nvSpPr>
          <p:cNvPr id="131077" name="Rectangle 5"/>
          <p:cNvSpPr>
            <a:spLocks noGrp="1" noChangeArrowheads="1"/>
          </p:cNvSpPr>
          <p:nvPr>
            <p:ph type="sldNum" sz="quarter" idx="3"/>
          </p:nvPr>
        </p:nvSpPr>
        <p:spPr bwMode="auto">
          <a:xfrm>
            <a:off x="3884613" y="8831263"/>
            <a:ext cx="2971800" cy="463550"/>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algn="r" defTabSz="873125">
              <a:defRPr sz="1100">
                <a:ea typeface="굴림" charset="-127"/>
              </a:defRPr>
            </a:lvl1pPr>
          </a:lstStyle>
          <a:p>
            <a:pPr>
              <a:defRPr/>
            </a:pPr>
            <a:fld id="{724FD1BD-C5C4-4825-A226-B420C60AAE12}" type="slidenum">
              <a:rPr lang="en-US" altLang="ko-KR"/>
              <a:pPr>
                <a:defRPr/>
              </a:pPr>
              <a:t>‹#›</a:t>
            </a:fld>
            <a:endParaRPr lang="en-US" altLang="ko-KR"/>
          </a:p>
        </p:txBody>
      </p:sp>
    </p:spTree>
    <p:extLst>
      <p:ext uri="{BB962C8B-B14F-4D97-AF65-F5344CB8AC3E}">
        <p14:creationId xmlns="" xmlns:p14="http://schemas.microsoft.com/office/powerpoint/2010/main" val="2773701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63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lvl1pPr>
          </a:lstStyle>
          <a:p>
            <a:pPr>
              <a:defRPr/>
            </a:pPr>
            <a:endParaRPr lang="ko-KR" altLang="ko-KR"/>
          </a:p>
        </p:txBody>
      </p:sp>
      <p:sp>
        <p:nvSpPr>
          <p:cNvPr id="3075" name="Rectangle 3"/>
          <p:cNvSpPr>
            <a:spLocks noGrp="1" noChangeArrowheads="1"/>
          </p:cNvSpPr>
          <p:nvPr>
            <p:ph type="dt" idx="1"/>
          </p:nvPr>
        </p:nvSpPr>
        <p:spPr bwMode="auto">
          <a:xfrm>
            <a:off x="3886200" y="0"/>
            <a:ext cx="2971800" cy="463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lvl1pPr>
          </a:lstStyle>
          <a:p>
            <a:pPr>
              <a:defRPr/>
            </a:pPr>
            <a:endParaRPr lang="ko-KR" altLang="ko-KR"/>
          </a:p>
        </p:txBody>
      </p:sp>
      <p:sp>
        <p:nvSpPr>
          <p:cNvPr id="107524" name="Rectangle 4"/>
          <p:cNvSpPr>
            <a:spLocks noGrp="1" noRot="1" noChangeAspect="1" noChangeArrowheads="1" noTextEdit="1"/>
          </p:cNvSpPr>
          <p:nvPr>
            <p:ph type="sldImg" idx="2"/>
          </p:nvPr>
        </p:nvSpPr>
        <p:spPr bwMode="auto">
          <a:xfrm>
            <a:off x="1106488" y="698500"/>
            <a:ext cx="4648200" cy="34861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416425"/>
            <a:ext cx="5029200" cy="41814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832850"/>
            <a:ext cx="2971800" cy="46355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lvl1pPr>
          </a:lstStyle>
          <a:p>
            <a:pPr>
              <a:defRPr/>
            </a:pPr>
            <a:endParaRPr lang="ko-KR" altLang="ko-KR"/>
          </a:p>
        </p:txBody>
      </p:sp>
      <p:sp>
        <p:nvSpPr>
          <p:cNvPr id="3079" name="Rectangle 7"/>
          <p:cNvSpPr>
            <a:spLocks noGrp="1" noChangeArrowheads="1"/>
          </p:cNvSpPr>
          <p:nvPr>
            <p:ph type="sldNum" sz="quarter" idx="5"/>
          </p:nvPr>
        </p:nvSpPr>
        <p:spPr bwMode="auto">
          <a:xfrm>
            <a:off x="3886200" y="8832850"/>
            <a:ext cx="2971800" cy="46355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ea typeface="굴림" charset="-127"/>
              </a:defRPr>
            </a:lvl1pPr>
          </a:lstStyle>
          <a:p>
            <a:pPr>
              <a:defRPr/>
            </a:pPr>
            <a:fld id="{9FE7723F-2CC2-4254-87E4-167313FA795E}" type="slidenum">
              <a:rPr lang="en-US" altLang="ko-KR"/>
              <a:pPr>
                <a:defRPr/>
              </a:pPr>
              <a:t>‹#›</a:t>
            </a:fld>
            <a:endParaRPr lang="en-US" altLang="ko-KR"/>
          </a:p>
        </p:txBody>
      </p:sp>
    </p:spTree>
    <p:extLst>
      <p:ext uri="{BB962C8B-B14F-4D97-AF65-F5344CB8AC3E}">
        <p14:creationId xmlns="" xmlns:p14="http://schemas.microsoft.com/office/powerpoint/2010/main" val="16717728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Internet_Engineering_Task_Forc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conniq.com/WiMAX/nlos-los.ht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archtelecom.techtarget.com/definition/WiMAX" TargetMode="External"/><Relationship Id="rId3" Type="http://schemas.openxmlformats.org/officeDocument/2006/relationships/hyperlink" Target="http://searchnetworking.techtarget.com/definition/orthogonal-frequency-division-multiplexing" TargetMode="External"/><Relationship Id="rId7" Type="http://schemas.openxmlformats.org/officeDocument/2006/relationships/hyperlink" Target="http://searchmobilecomputing.techtarget.com/definition/Long-Term-Evolution-LTE"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whatis.techtarget.com/definition/International-Telecommunication-Union-ITU" TargetMode="External"/><Relationship Id="rId5" Type="http://schemas.openxmlformats.org/officeDocument/2006/relationships/hyperlink" Target="http://searchtelecom.techtarget.com/definition/CDMA" TargetMode="External"/><Relationship Id="rId4" Type="http://schemas.openxmlformats.org/officeDocument/2006/relationships/hyperlink" Target="http://searchnetworking.techtarget.com/definition/TDMA" TargetMode="External"/><Relationship Id="rId9" Type="http://schemas.openxmlformats.org/officeDocument/2006/relationships/hyperlink" Target="http://searchmobilecomputing.techtarget.com/definition/narrowband"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aike.so.com/doc/6271150.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baike.so.com/doc/373645.html"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874D2BC-600F-43D5-B74C-8567769B69A9}" type="slidenum">
              <a:rPr lang="en-US" altLang="ko-KR" smtClean="0">
                <a:ea typeface="굴림" pitchFamily="34" charset="-127"/>
              </a:rPr>
              <a:pPr/>
              <a:t>1</a:t>
            </a:fld>
            <a:endParaRPr lang="en-US" altLang="ko-KR" smtClean="0">
              <a:ea typeface="굴림" pitchFamily="34" charset="-127"/>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2020337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5CFF476-248A-476A-AB7B-B01AF8F0885E}" type="slidenum">
              <a:rPr lang="en-US" altLang="ko-KR" smtClean="0">
                <a:ea typeface="굴림" pitchFamily="34" charset="-127"/>
              </a:rPr>
              <a:pPr/>
              <a:t>10</a:t>
            </a:fld>
            <a:endParaRPr lang="en-US" altLang="ko-KR" smtClean="0">
              <a:ea typeface="굴림" pitchFamily="34" charset="-127"/>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2973252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5C6E05B7-D6C2-4D2C-9F2A-3E3DB26CD928}" type="slidenum">
              <a:rPr lang="en-US" altLang="ko-KR" smtClean="0">
                <a:ea typeface="굴림" pitchFamily="34" charset="-127"/>
              </a:rPr>
              <a:pPr/>
              <a:t>11</a:t>
            </a:fld>
            <a:endParaRPr lang="en-US" altLang="ko-KR" smtClean="0">
              <a:ea typeface="굴림" pitchFamily="34" charset="-127"/>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r>
              <a:rPr lang="en-US" altLang="ko-KR" dirty="0" smtClean="0"/>
              <a:t>nuts and bolts</a:t>
            </a:r>
          </a:p>
          <a:p>
            <a:r>
              <a:rPr lang="en-US" altLang="ko-KR" dirty="0" smtClean="0"/>
              <a:t>n.</a:t>
            </a:r>
          </a:p>
          <a:p>
            <a:r>
              <a:rPr lang="en-US" altLang="ko-KR" dirty="0" smtClean="0"/>
              <a:t> </a:t>
            </a:r>
            <a:r>
              <a:rPr lang="ko-KR" altLang="en-US" dirty="0" smtClean="0"/>
              <a:t>具体细节</a:t>
            </a:r>
            <a:endParaRPr lang="en-US" altLang="ko-KR" dirty="0" smtClean="0"/>
          </a:p>
          <a:p>
            <a:endParaRPr lang="en-US" altLang="ko-KR" dirty="0" smtClean="0"/>
          </a:p>
          <a:p>
            <a:r>
              <a:rPr lang="en-US" altLang="zh-CN" dirty="0" smtClean="0"/>
              <a:t>. a clamshell phone </a:t>
            </a:r>
            <a:r>
              <a:rPr lang="zh-CN" altLang="en-US" sz="1200" b="1" kern="1200" dirty="0" smtClean="0">
                <a:solidFill>
                  <a:schemeClr val="tx1"/>
                </a:solidFill>
                <a:latin typeface="Times New Roman" pitchFamily="18" charset="0"/>
                <a:ea typeface="+mn-ea"/>
                <a:cs typeface="+mn-cs"/>
              </a:rPr>
              <a:t>翻盖</a:t>
            </a:r>
            <a:r>
              <a:rPr lang="zh-CN" altLang="en-US" dirty="0" smtClean="0"/>
              <a:t>式</a:t>
            </a:r>
            <a:r>
              <a:rPr lang="zh-CN" altLang="en-US" sz="1200" b="1" kern="1200" dirty="0" smtClean="0">
                <a:solidFill>
                  <a:schemeClr val="tx1"/>
                </a:solidFill>
                <a:latin typeface="Times New Roman" pitchFamily="18" charset="0"/>
                <a:ea typeface="+mn-ea"/>
                <a:cs typeface="+mn-cs"/>
              </a:rPr>
              <a:t>手机</a:t>
            </a:r>
            <a:endParaRPr lang="ko-KR" altLang="ko-KR" dirty="0" smtClean="0"/>
          </a:p>
        </p:txBody>
      </p:sp>
    </p:spTree>
    <p:extLst>
      <p:ext uri="{BB962C8B-B14F-4D97-AF65-F5344CB8AC3E}">
        <p14:creationId xmlns="" xmlns:p14="http://schemas.microsoft.com/office/powerpoint/2010/main" val="938318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0038F976-A285-437B-AF7D-2371A2A0342A}" type="slidenum">
              <a:rPr lang="en-US" altLang="ko-KR" smtClean="0">
                <a:ea typeface="굴림" pitchFamily="34" charset="-127"/>
              </a:rPr>
              <a:pPr/>
              <a:t>12</a:t>
            </a:fld>
            <a:endParaRPr lang="en-US" altLang="ko-KR" smtClean="0">
              <a:ea typeface="굴림" pitchFamily="34" charset="-127"/>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r>
              <a:rPr lang="en-US" altLang="ko-KR" dirty="0" smtClean="0"/>
              <a:t>matchbox</a:t>
            </a:r>
            <a:endParaRPr lang="ko-KR" altLang="ko-KR" dirty="0" smtClean="0"/>
          </a:p>
        </p:txBody>
      </p:sp>
    </p:spTree>
    <p:extLst>
      <p:ext uri="{BB962C8B-B14F-4D97-AF65-F5344CB8AC3E}">
        <p14:creationId xmlns="" xmlns:p14="http://schemas.microsoft.com/office/powerpoint/2010/main" val="3531089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F3699C0B-6D86-497E-AFA8-27BEC8A68CB1}" type="slidenum">
              <a:rPr lang="en-US" altLang="ko-KR" smtClean="0">
                <a:ea typeface="굴림" pitchFamily="34" charset="-127"/>
              </a:rPr>
              <a:pPr/>
              <a:t>14</a:t>
            </a:fld>
            <a:endParaRPr lang="en-US" altLang="ko-KR" smtClean="0">
              <a:ea typeface="굴림" pitchFamily="34" charset="-127"/>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2458080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68F296E5-8550-4787-9D4D-76EE2BAECE2F}" type="slidenum">
              <a:rPr lang="en-US" altLang="ko-KR" smtClean="0">
                <a:ea typeface="굴림" pitchFamily="34" charset="-127"/>
              </a:rPr>
              <a:pPr/>
              <a:t>15</a:t>
            </a:fld>
            <a:endParaRPr lang="en-US" altLang="ko-KR" smtClean="0">
              <a:ea typeface="굴림" pitchFamily="34" charset="-127"/>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r>
              <a:rPr lang="en-US" altLang="ko-KR" dirty="0" smtClean="0"/>
              <a:t>euphemism    </a:t>
            </a:r>
            <a:r>
              <a:rPr lang="ko-KR" altLang="en-US" dirty="0" smtClean="0"/>
              <a:t>搜索网络</a:t>
            </a:r>
          </a:p>
          <a:p>
            <a:r>
              <a:rPr lang="ko-KR" altLang="en-US" dirty="0" smtClean="0"/>
              <a:t>英 </a:t>
            </a:r>
            <a:r>
              <a:rPr lang="en-US" altLang="ko-KR" dirty="0" smtClean="0"/>
              <a:t>[ˈ</a:t>
            </a:r>
            <a:r>
              <a:rPr lang="en-US" altLang="ko-KR" dirty="0" err="1" smtClean="0"/>
              <a:t>ju:fəmɪzəm</a:t>
            </a:r>
            <a:r>
              <a:rPr lang="en-US" altLang="ko-KR" dirty="0" smtClean="0"/>
              <a:t>]   </a:t>
            </a:r>
            <a:r>
              <a:rPr lang="ko-KR" altLang="en-US" dirty="0" smtClean="0"/>
              <a:t>美 </a:t>
            </a:r>
            <a:r>
              <a:rPr lang="en-US" altLang="ko-KR" dirty="0" smtClean="0"/>
              <a:t>[ˈ</a:t>
            </a:r>
            <a:r>
              <a:rPr lang="en-US" altLang="ko-KR" dirty="0" err="1" smtClean="0"/>
              <a:t>jufəˌmɪzəm</a:t>
            </a:r>
            <a:r>
              <a:rPr lang="en-US" altLang="ko-KR" dirty="0" smtClean="0"/>
              <a:t>]  </a:t>
            </a:r>
          </a:p>
          <a:p>
            <a:r>
              <a:rPr lang="en-US" altLang="ko-KR" dirty="0" smtClean="0"/>
              <a:t>     GRE</a:t>
            </a:r>
          </a:p>
          <a:p>
            <a:r>
              <a:rPr lang="en-US" altLang="ko-KR" dirty="0" smtClean="0"/>
              <a:t>n.  </a:t>
            </a:r>
            <a:r>
              <a:rPr lang="ko-KR" altLang="en-US" dirty="0" smtClean="0"/>
              <a:t>委婉语</a:t>
            </a:r>
            <a:r>
              <a:rPr lang="en-US" altLang="ko-KR" dirty="0" smtClean="0"/>
              <a:t>; </a:t>
            </a:r>
            <a:r>
              <a:rPr lang="ko-KR" altLang="en-US" dirty="0" smtClean="0"/>
              <a:t>委婉说法</a:t>
            </a:r>
            <a:r>
              <a:rPr lang="en-US" altLang="ko-KR" dirty="0" smtClean="0"/>
              <a:t>;</a:t>
            </a:r>
          </a:p>
          <a:p>
            <a:r>
              <a:rPr lang="ko-KR" altLang="en-US" dirty="0" smtClean="0"/>
              <a:t>变形 复数</a:t>
            </a:r>
            <a:r>
              <a:rPr lang="en-US" altLang="ko-KR" dirty="0" smtClean="0"/>
              <a:t>: euphemisms</a:t>
            </a:r>
          </a:p>
          <a:p>
            <a:endParaRPr lang="en-US" altLang="ko-KR" dirty="0" smtClean="0"/>
          </a:p>
          <a:p>
            <a:r>
              <a:rPr lang="en-US" altLang="ko-KR" dirty="0" smtClean="0"/>
              <a:t>A</a:t>
            </a:r>
            <a:r>
              <a:rPr lang="en-US" altLang="ko-KR" baseline="0" dirty="0" smtClean="0"/>
              <a:t> network that delivered no packets to the destination would satisfy the definition of best-effort deliver service.</a:t>
            </a:r>
            <a:endParaRPr lang="ko-KR" altLang="ko-KR" dirty="0" smtClean="0"/>
          </a:p>
        </p:txBody>
      </p:sp>
    </p:spTree>
    <p:extLst>
      <p:ext uri="{BB962C8B-B14F-4D97-AF65-F5344CB8AC3E}">
        <p14:creationId xmlns="" xmlns:p14="http://schemas.microsoft.com/office/powerpoint/2010/main" val="374875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E3B4D0A6-DB23-4432-BBEE-AEC55ECF0F96}" type="slidenum">
              <a:rPr lang="en-US" altLang="ko-KR" smtClean="0">
                <a:ea typeface="굴림" pitchFamily="34" charset="-127"/>
              </a:rPr>
              <a:pPr/>
              <a:t>16</a:t>
            </a:fld>
            <a:endParaRPr lang="en-US" altLang="ko-KR" smtClean="0">
              <a:ea typeface="굴림" pitchFamily="34" charset="-127"/>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r>
              <a:rPr lang="en-US" altLang="ko-KR" dirty="0" smtClean="0"/>
              <a:t>Nontraditional Internet end systems such as TVs, laptops, gaming consoles, cell phones, Web cams, automobiles, environmental sensing devices,  </a:t>
            </a:r>
          </a:p>
          <a:p>
            <a:r>
              <a:rPr lang="en-US" altLang="ko-KR" dirty="0" smtClean="0"/>
              <a:t>picture frames, and home electrical and security systems are being connected to the Internet. Indeed, the term computer network is beginning to sound a bit dated, given the many </a:t>
            </a:r>
            <a:r>
              <a:rPr lang="en-US" altLang="ko-KR" b="1" dirty="0" smtClean="0"/>
              <a:t>nontraditional</a:t>
            </a:r>
            <a:r>
              <a:rPr lang="en-US" altLang="ko-KR" dirty="0" smtClean="0"/>
              <a:t> devices that are being hooked up to the Internet. In Internet jargon, </a:t>
            </a:r>
            <a:r>
              <a:rPr lang="en-US" altLang="ko-KR" b="1" dirty="0" smtClean="0"/>
              <a:t>all of these devices are called hosts or end systems. </a:t>
            </a:r>
          </a:p>
          <a:p>
            <a:endParaRPr lang="en-US" altLang="ko-KR" dirty="0" smtClean="0"/>
          </a:p>
          <a:p>
            <a:r>
              <a:rPr lang="en-US" altLang="ko-KR" dirty="0" smtClean="0"/>
              <a:t>A desktop IP-capable picture frame [</a:t>
            </a:r>
            <a:r>
              <a:rPr lang="en-US" altLang="ko-KR" dirty="0" err="1" smtClean="0"/>
              <a:t>Ceiva</a:t>
            </a:r>
            <a:r>
              <a:rPr lang="en-US" altLang="ko-KR" dirty="0" smtClean="0"/>
              <a:t> 2009] downloads digital photos from a remote server and displays them in a device that looks like a traditional picture frame; </a:t>
            </a:r>
          </a:p>
          <a:p>
            <a:r>
              <a:rPr lang="en-US" altLang="ko-KR" dirty="0" smtClean="0"/>
              <a:t>An Internet toaster downloads meteorological information from a server and burns an image of the day's forecast (e.g., mixed clouds and sun) on your morning toast.</a:t>
            </a:r>
            <a:endParaRPr lang="ko-KR" altLang="ko-KR" dirty="0" smtClean="0"/>
          </a:p>
          <a:p>
            <a:endParaRPr lang="ko-KR" altLang="ko-KR" dirty="0" smtClean="0"/>
          </a:p>
        </p:txBody>
      </p:sp>
    </p:spTree>
    <p:extLst>
      <p:ext uri="{BB962C8B-B14F-4D97-AF65-F5344CB8AC3E}">
        <p14:creationId xmlns="" xmlns:p14="http://schemas.microsoft.com/office/powerpoint/2010/main" val="1511770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BD6AC124-3A3E-437C-A519-7B57C6029212}" type="slidenum">
              <a:rPr lang="en-US" altLang="ko-KR" smtClean="0">
                <a:ea typeface="굴림" pitchFamily="34" charset="-127"/>
              </a:rPr>
              <a:pPr/>
              <a:t>17</a:t>
            </a:fld>
            <a:endParaRPr lang="en-US" altLang="ko-KR" smtClean="0">
              <a:ea typeface="굴림" pitchFamily="34" charset="-127"/>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208889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endParaRPr lang="zh-CN" altLang="en-US" dirty="0"/>
          </a:p>
        </p:txBody>
      </p:sp>
      <p:sp>
        <p:nvSpPr>
          <p:cNvPr id="119812" name="灯片编号占位符 3"/>
          <p:cNvSpPr>
            <a:spLocks noGrp="1"/>
          </p:cNvSpPr>
          <p:nvPr>
            <p:ph type="sldNum" sz="quarter" idx="5"/>
          </p:nvPr>
        </p:nvSpPr>
        <p:spPr>
          <a:noFill/>
        </p:spPr>
        <p:txBody>
          <a:bodyPr/>
          <a:lstStyle/>
          <a:p>
            <a:fld id="{7578158C-73D8-4FA7-9CD6-1708A86FDE78}" type="slidenum">
              <a:rPr lang="en-US" altLang="ko-KR" smtClean="0">
                <a:ea typeface="굴림" pitchFamily="34" charset="-127"/>
              </a:rPr>
              <a:pPr/>
              <a:t>18</a:t>
            </a:fld>
            <a:endParaRPr lang="en-US" altLang="ko-KR" smtClean="0">
              <a:ea typeface="굴림" pitchFamily="34" charset="-127"/>
            </a:endParaRPr>
          </a:p>
        </p:txBody>
      </p:sp>
    </p:spTree>
    <p:extLst>
      <p:ext uri="{BB962C8B-B14F-4D97-AF65-F5344CB8AC3E}">
        <p14:creationId xmlns="" xmlns:p14="http://schemas.microsoft.com/office/powerpoint/2010/main" val="3236084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The </a:t>
            </a:r>
            <a:r>
              <a:rPr lang="en-US" altLang="zh-CN" b="1" dirty="0" smtClean="0"/>
              <a:t>Internet Research Task Force</a:t>
            </a:r>
            <a:r>
              <a:rPr lang="en-US" altLang="zh-CN" dirty="0" smtClean="0"/>
              <a:t> (</a:t>
            </a:r>
            <a:r>
              <a:rPr lang="en-US" altLang="zh-CN" b="1" dirty="0" smtClean="0"/>
              <a:t>IRTF</a:t>
            </a:r>
            <a:r>
              <a:rPr lang="en-US" altLang="zh-CN" dirty="0" smtClean="0"/>
              <a:t>) focuses on </a:t>
            </a:r>
            <a:r>
              <a:rPr lang="en-US" altLang="zh-CN" b="1" dirty="0" smtClean="0"/>
              <a:t>longer term</a:t>
            </a:r>
            <a:r>
              <a:rPr lang="en-US" altLang="zh-CN" dirty="0" smtClean="0"/>
              <a:t> research issues related to the Internet while the parallel organization, the </a:t>
            </a:r>
            <a:r>
              <a:rPr lang="en-US" altLang="zh-CN" dirty="0" smtClean="0">
                <a:hlinkClick r:id="rId3" tooltip="Internet Engineering Task Force"/>
              </a:rPr>
              <a:t>Internet Engineering Task Force</a:t>
            </a:r>
            <a:r>
              <a:rPr lang="en-US" altLang="zh-CN" dirty="0" smtClean="0"/>
              <a:t> (IETF), focuses on the </a:t>
            </a:r>
            <a:r>
              <a:rPr lang="en-US" altLang="zh-CN" b="1" dirty="0" smtClean="0"/>
              <a:t>shorter term</a:t>
            </a:r>
            <a:r>
              <a:rPr lang="en-US" altLang="zh-CN" dirty="0" smtClean="0"/>
              <a:t> issues of engineering and standards making. </a:t>
            </a:r>
            <a:endParaRPr lang="zh-CN" altLang="en-US" dirty="0" smtClean="0"/>
          </a:p>
          <a:p>
            <a:pPr>
              <a:defRPr/>
            </a:pPr>
            <a:endParaRPr lang="zh-CN" altLang="en-US" dirty="0"/>
          </a:p>
        </p:txBody>
      </p:sp>
      <p:sp>
        <p:nvSpPr>
          <p:cNvPr id="120836" name="灯片编号占位符 3"/>
          <p:cNvSpPr>
            <a:spLocks noGrp="1"/>
          </p:cNvSpPr>
          <p:nvPr>
            <p:ph type="sldNum" sz="quarter" idx="5"/>
          </p:nvPr>
        </p:nvSpPr>
        <p:spPr>
          <a:noFill/>
        </p:spPr>
        <p:txBody>
          <a:bodyPr/>
          <a:lstStyle/>
          <a:p>
            <a:fld id="{A3A5363B-C7EB-4353-AD71-5377C3D1252A}" type="slidenum">
              <a:rPr lang="zh-CN" altLang="en-US" smtClean="0">
                <a:ea typeface="굴림" pitchFamily="34" charset="-127"/>
              </a:rPr>
              <a:pPr/>
              <a:t>19</a:t>
            </a:fld>
            <a:endParaRPr lang="zh-CN" altLang="en-US" smtClean="0">
              <a:ea typeface="굴림" pitchFamily="34" charset="-127"/>
            </a:endParaRPr>
          </a:p>
        </p:txBody>
      </p:sp>
    </p:spTree>
    <p:extLst>
      <p:ext uri="{BB962C8B-B14F-4D97-AF65-F5344CB8AC3E}">
        <p14:creationId xmlns="" xmlns:p14="http://schemas.microsoft.com/office/powerpoint/2010/main" val="652642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5BF1DE95-4189-4AF5-8E5E-34534F5A819F}" type="slidenum">
              <a:rPr lang="en-US" altLang="ko-KR" smtClean="0">
                <a:ea typeface="굴림" pitchFamily="34" charset="-127"/>
              </a:rPr>
              <a:pPr/>
              <a:t>24</a:t>
            </a:fld>
            <a:endParaRPr lang="en-US" altLang="ko-KR" smtClean="0">
              <a:ea typeface="굴림" pitchFamily="34" charset="-127"/>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402057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2</a:t>
            </a:fld>
            <a:endParaRPr lang="en-US" altLang="ko-KR"/>
          </a:p>
        </p:txBody>
      </p:sp>
    </p:spTree>
    <p:extLst>
      <p:ext uri="{BB962C8B-B14F-4D97-AF65-F5344CB8AC3E}">
        <p14:creationId xmlns="" xmlns:p14="http://schemas.microsoft.com/office/powerpoint/2010/main" val="3230460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0DA417AF-6FC8-472F-B4ED-26E377704DC7}" type="slidenum">
              <a:rPr lang="en-US" altLang="ko-KR" smtClean="0">
                <a:ea typeface="굴림" pitchFamily="34" charset="-127"/>
              </a:rPr>
              <a:pPr/>
              <a:t>25</a:t>
            </a:fld>
            <a:endParaRPr lang="en-US" altLang="ko-KR" smtClean="0">
              <a:ea typeface="굴림" pitchFamily="34" charset="-127"/>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r>
              <a:rPr lang="en-US" altLang="ko-KR" dirty="0" smtClean="0"/>
              <a:t>Host</a:t>
            </a:r>
            <a:r>
              <a:rPr lang="en-US" altLang="ko-KR" baseline="0" dirty="0" smtClean="0"/>
              <a:t> = end system</a:t>
            </a:r>
            <a:endParaRPr lang="ko-KR" altLang="ko-KR" dirty="0" smtClean="0"/>
          </a:p>
        </p:txBody>
      </p:sp>
    </p:spTree>
    <p:extLst>
      <p:ext uri="{BB962C8B-B14F-4D97-AF65-F5344CB8AC3E}">
        <p14:creationId xmlns="" xmlns:p14="http://schemas.microsoft.com/office/powerpoint/2010/main" val="3327828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FFFE99C-BFDA-405C-997E-086A7AD61CA9}" type="slidenum">
              <a:rPr lang="en-US" altLang="ko-KR" smtClean="0">
                <a:ea typeface="굴림" pitchFamily="34" charset="-127"/>
              </a:rPr>
              <a:pPr/>
              <a:t>26</a:t>
            </a:fld>
            <a:endParaRPr lang="en-US" altLang="ko-KR" smtClean="0">
              <a:ea typeface="굴림" pitchFamily="34" charset="-127"/>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r>
              <a:rPr lang="en-US" altLang="ko-KR" dirty="0" smtClean="0"/>
              <a:t>increasingly, many applications are peer-to-peer (P2P) </a:t>
            </a:r>
          </a:p>
          <a:p>
            <a:r>
              <a:rPr lang="en-US" altLang="ko-KR" dirty="0" smtClean="0"/>
              <a:t>applications, in which end systems interact and run programs that perform both </a:t>
            </a:r>
          </a:p>
          <a:p>
            <a:r>
              <a:rPr lang="en-US" altLang="ko-KR" dirty="0" smtClean="0"/>
              <a:t>client and server functions. For example, in P2P file-sharing applications (such as </a:t>
            </a:r>
          </a:p>
          <a:p>
            <a:r>
              <a:rPr lang="en-US" altLang="ko-KR" dirty="0" err="1" smtClean="0"/>
              <a:t>BitTorrent</a:t>
            </a:r>
            <a:r>
              <a:rPr lang="en-US" altLang="ko-KR" dirty="0" smtClean="0"/>
              <a:t> and </a:t>
            </a:r>
            <a:r>
              <a:rPr lang="en-US" altLang="ko-KR" dirty="0" err="1" smtClean="0"/>
              <a:t>eMule</a:t>
            </a:r>
            <a:r>
              <a:rPr lang="en-US" altLang="ko-KR" dirty="0" smtClean="0"/>
              <a:t>), the program in the user's end system acts as a client when it </a:t>
            </a:r>
          </a:p>
          <a:p>
            <a:r>
              <a:rPr lang="en-US" altLang="ko-KR" dirty="0" smtClean="0"/>
              <a:t>requests a file from another peer; and the program acts as a server when it sends a </a:t>
            </a:r>
          </a:p>
          <a:p>
            <a:r>
              <a:rPr lang="en-US" altLang="ko-KR" dirty="0" smtClean="0"/>
              <a:t>file to another peer. </a:t>
            </a:r>
            <a:endParaRPr lang="ko-KR" altLang="ko-KR" dirty="0" smtClean="0"/>
          </a:p>
          <a:p>
            <a:endParaRPr lang="ko-KR" altLang="ko-KR" dirty="0" smtClean="0"/>
          </a:p>
        </p:txBody>
      </p:sp>
    </p:spTree>
    <p:extLst>
      <p:ext uri="{BB962C8B-B14F-4D97-AF65-F5344CB8AC3E}">
        <p14:creationId xmlns="" xmlns:p14="http://schemas.microsoft.com/office/powerpoint/2010/main" val="913162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5A97AC0F-FA0B-4BE8-84CD-48179D5D9E65}" type="slidenum">
              <a:rPr lang="en-US" altLang="ko-KR" smtClean="0">
                <a:ea typeface="굴림" pitchFamily="34" charset="-127"/>
              </a:rPr>
              <a:pPr/>
              <a:t>27</a:t>
            </a:fld>
            <a:endParaRPr lang="en-US" altLang="ko-KR" smtClean="0">
              <a:ea typeface="굴림" pitchFamily="34" charset="-127"/>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2257684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endParaRPr lang="zh-CN" altLang="en-US" dirty="0"/>
          </a:p>
        </p:txBody>
      </p:sp>
      <p:sp>
        <p:nvSpPr>
          <p:cNvPr id="126980" name="灯片编号占位符 3"/>
          <p:cNvSpPr>
            <a:spLocks noGrp="1"/>
          </p:cNvSpPr>
          <p:nvPr>
            <p:ph type="sldNum" sz="quarter" idx="5"/>
          </p:nvPr>
        </p:nvSpPr>
        <p:spPr>
          <a:noFill/>
        </p:spPr>
        <p:txBody>
          <a:bodyPr/>
          <a:lstStyle/>
          <a:p>
            <a:fld id="{C9A2E80F-93BC-4213-83FF-9438D301B7DF}" type="slidenum">
              <a:rPr lang="en-US" altLang="ko-KR" smtClean="0">
                <a:ea typeface="굴림" pitchFamily="34" charset="-127"/>
              </a:rPr>
              <a:pPr/>
              <a:t>28</a:t>
            </a:fld>
            <a:endParaRPr lang="en-US" altLang="ko-KR" smtClean="0">
              <a:ea typeface="굴림" pitchFamily="34" charset="-127"/>
            </a:endParaRPr>
          </a:p>
        </p:txBody>
      </p:sp>
    </p:spTree>
    <p:extLst>
      <p:ext uri="{BB962C8B-B14F-4D97-AF65-F5344CB8AC3E}">
        <p14:creationId xmlns="" xmlns:p14="http://schemas.microsoft.com/office/powerpoint/2010/main" val="1257297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BA8A3841-646A-452E-8C96-F838CD280186}" type="slidenum">
              <a:rPr lang="en-US" altLang="ko-KR" smtClean="0">
                <a:ea typeface="굴림" pitchFamily="34" charset="-127"/>
              </a:rPr>
              <a:pPr/>
              <a:t>29</a:t>
            </a:fld>
            <a:endParaRPr lang="en-US" altLang="ko-KR" smtClean="0">
              <a:ea typeface="굴림" pitchFamily="34" charset="-127"/>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1793523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41890DE1-BA52-43DD-B106-0EB30056BCEB}" type="slidenum">
              <a:rPr lang="en-US" altLang="ko-KR" smtClean="0">
                <a:ea typeface="굴림" pitchFamily="34" charset="-127"/>
              </a:rPr>
              <a:pPr/>
              <a:t>30</a:t>
            </a:fld>
            <a:endParaRPr lang="en-US" altLang="ko-KR" smtClean="0">
              <a:ea typeface="굴림" pitchFamily="34" charset="-127"/>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1593732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6654D54F-D97A-4B44-A2F7-6D7A535F7762}" type="slidenum">
              <a:rPr lang="en-US" altLang="ko-KR" smtClean="0">
                <a:ea typeface="굴림" pitchFamily="34" charset="-127"/>
              </a:rPr>
              <a:pPr/>
              <a:t>31</a:t>
            </a:fld>
            <a:endParaRPr lang="en-US" altLang="ko-KR" smtClean="0">
              <a:ea typeface="굴림" pitchFamily="34" charset="-127"/>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2969173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19062B4A-7577-4397-808B-DC622DB773D1}" type="slidenum">
              <a:rPr lang="en-US" altLang="ko-KR" smtClean="0">
                <a:ea typeface="굴림" pitchFamily="34" charset="-127"/>
              </a:rPr>
              <a:pPr/>
              <a:t>32</a:t>
            </a:fld>
            <a:endParaRPr lang="en-US" altLang="ko-KR" smtClean="0">
              <a:ea typeface="굴림" pitchFamily="34" charset="-127"/>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1355670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54F3C079-D2FB-44BA-8C58-9F4EF5BAF36D}" type="slidenum">
              <a:rPr lang="en-US" altLang="ko-KR" smtClean="0">
                <a:ea typeface="굴림" pitchFamily="34" charset="-127"/>
              </a:rPr>
              <a:pPr/>
              <a:t>33</a:t>
            </a:fld>
            <a:endParaRPr lang="en-US" altLang="ko-KR" smtClean="0">
              <a:ea typeface="굴림" pitchFamily="34" charset="-127"/>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865070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0D74C7E4-EA1F-4A10-8B69-3161A469E9B4}" type="slidenum">
              <a:rPr lang="en-US" altLang="ko-KR" smtClean="0">
                <a:ea typeface="굴림" pitchFamily="34" charset="-127"/>
              </a:rPr>
              <a:pPr/>
              <a:t>34</a:t>
            </a:fld>
            <a:endParaRPr lang="en-US" altLang="ko-KR" smtClean="0">
              <a:ea typeface="굴림" pitchFamily="34" charset="-127"/>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1171720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Talk show</a:t>
            </a:r>
            <a:r>
              <a:rPr lang="zh-CN" altLang="en-US" dirty="0" smtClean="0"/>
              <a:t>脱口秀</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3</a:t>
            </a:fld>
            <a:endParaRPr lang="en-US" altLang="ko-K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Times New Roman" pitchFamily="18" charset="0"/>
                <a:ea typeface="+mn-ea"/>
                <a:cs typeface="+mn-cs"/>
              </a:rPr>
              <a:t>中国卫星通信集团公司</a:t>
            </a:r>
            <a:endParaRPr lang="en-US" altLang="zh-CN" sz="1200" b="0" i="0" kern="1200" dirty="0" smtClean="0">
              <a:solidFill>
                <a:schemeClr val="tx1"/>
              </a:solidFill>
              <a:latin typeface="Times New Roman" pitchFamily="18" charset="0"/>
              <a:ea typeface="+mn-ea"/>
              <a:cs typeface="+mn-cs"/>
            </a:endParaRPr>
          </a:p>
          <a:p>
            <a:r>
              <a:rPr lang="zh-CN" altLang="en-US" sz="1200" b="0" i="0" kern="1200" dirty="0" smtClean="0">
                <a:solidFill>
                  <a:schemeClr val="tx1"/>
                </a:solidFill>
                <a:latin typeface="Times New Roman" pitchFamily="18" charset="0"/>
                <a:ea typeface="+mn-ea"/>
                <a:cs typeface="+mn-cs"/>
              </a:rPr>
              <a:t>中国卫通积极探索卫星应用的一体化运营模式，提供面向个人和集团客户的卫星地面运营服务，实现卫星数字化多媒体多种业务的集成与综合，形成传统广播电视与互联网业务的补充和延伸。</a:t>
            </a:r>
            <a:endParaRPr lang="en-US" altLang="zh-CN" sz="1200" b="0" i="0" kern="1200" dirty="0" smtClean="0">
              <a:solidFill>
                <a:schemeClr val="tx1"/>
              </a:solidFill>
              <a:latin typeface="Times New Roman" pitchFamily="18" charset="0"/>
              <a:ea typeface="+mn-ea"/>
              <a:cs typeface="+mn-cs"/>
            </a:endParaRPr>
          </a:p>
          <a:p>
            <a:r>
              <a:rPr lang="zh-CN" altLang="en-US" sz="1200" b="0" i="0" kern="1200" dirty="0" smtClean="0">
                <a:solidFill>
                  <a:schemeClr val="tx1"/>
                </a:solidFill>
                <a:latin typeface="Times New Roman" pitchFamily="18" charset="0"/>
                <a:ea typeface="+mn-ea"/>
                <a:cs typeface="+mn-cs"/>
              </a:rPr>
              <a:t>中国卫通主营业务定位为</a:t>
            </a:r>
            <a:r>
              <a:rPr lang="zh-CN" altLang="en-US" sz="1200" b="1" i="0" kern="1200" dirty="0" smtClean="0">
                <a:solidFill>
                  <a:schemeClr val="tx1"/>
                </a:solidFill>
                <a:latin typeface="Times New Roman" pitchFamily="18" charset="0"/>
                <a:ea typeface="+mn-ea"/>
                <a:cs typeface="+mn-cs"/>
              </a:rPr>
              <a:t>卫星空间段运营、地理信息与位置服务和卫星地面应用</a:t>
            </a:r>
            <a:r>
              <a:rPr lang="zh-CN" altLang="en-US" sz="1200" b="0" i="0" kern="1200" dirty="0" smtClean="0">
                <a:solidFill>
                  <a:schemeClr val="tx1"/>
                </a:solidFill>
                <a:latin typeface="Times New Roman" pitchFamily="18" charset="0"/>
                <a:ea typeface="+mn-ea"/>
                <a:cs typeface="+mn-cs"/>
              </a:rPr>
              <a:t>三部分。</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37</a:t>
            </a:fld>
            <a:endParaRPr lang="en-US" altLang="ko-K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r>
              <a:rPr lang="en-US" altLang="zh-CN" sz="1200" b="0" i="0" kern="1200" dirty="0" smtClean="0">
                <a:solidFill>
                  <a:schemeClr val="tx1"/>
                </a:solidFill>
                <a:latin typeface="Times New Roman" pitchFamily="18" charset="0"/>
                <a:ea typeface="+mn-ea"/>
                <a:cs typeface="+mn-cs"/>
              </a:rPr>
              <a:t>twisted-pair wire</a:t>
            </a:r>
            <a:endParaRPr lang="zh-CN" altLang="en-US" dirty="0"/>
          </a:p>
        </p:txBody>
      </p:sp>
      <p:sp>
        <p:nvSpPr>
          <p:cNvPr id="125956" name="灯片编号占位符 3"/>
          <p:cNvSpPr>
            <a:spLocks noGrp="1"/>
          </p:cNvSpPr>
          <p:nvPr>
            <p:ph type="sldNum" sz="quarter" idx="5"/>
          </p:nvPr>
        </p:nvSpPr>
        <p:spPr>
          <a:noFill/>
        </p:spPr>
        <p:txBody>
          <a:bodyPr/>
          <a:lstStyle/>
          <a:p>
            <a:fld id="{21472464-14F3-413A-8EAE-C03E8AC9191B}" type="slidenum">
              <a:rPr lang="en-US" altLang="ko-KR" smtClean="0">
                <a:ea typeface="굴림" pitchFamily="34" charset="-127"/>
              </a:rPr>
              <a:pPr/>
              <a:t>38</a:t>
            </a:fld>
            <a:endParaRPr lang="en-US" altLang="ko-KR" smtClean="0">
              <a:ea typeface="굴림" pitchFamily="34" charset="-127"/>
            </a:endParaRPr>
          </a:p>
        </p:txBody>
      </p:sp>
    </p:spTree>
    <p:extLst>
      <p:ext uri="{BB962C8B-B14F-4D97-AF65-F5344CB8AC3E}">
        <p14:creationId xmlns="" xmlns:p14="http://schemas.microsoft.com/office/powerpoint/2010/main" val="196869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ln/>
        </p:spPr>
      </p:sp>
      <p:sp>
        <p:nvSpPr>
          <p:cNvPr id="134147" name="备注占位符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ko-KR" altLang="en-US" dirty="0" smtClean="0"/>
              <a:t>★☆</a:t>
            </a:r>
            <a:endParaRPr lang="ko-KR" altLang="ko-KR" dirty="0" smtClean="0"/>
          </a:p>
          <a:p>
            <a:endParaRPr lang="zh-CN" altLang="en-US" dirty="0" smtClean="0"/>
          </a:p>
        </p:txBody>
      </p:sp>
      <p:sp>
        <p:nvSpPr>
          <p:cNvPr id="134148" name="灯片编号占位符 3"/>
          <p:cNvSpPr>
            <a:spLocks noGrp="1"/>
          </p:cNvSpPr>
          <p:nvPr>
            <p:ph type="sldNum" sz="quarter" idx="5"/>
          </p:nvPr>
        </p:nvSpPr>
        <p:spPr>
          <a:noFill/>
        </p:spPr>
        <p:txBody>
          <a:bodyPr/>
          <a:lstStyle/>
          <a:p>
            <a:fld id="{25046183-DB25-43D2-B75E-C288DBDAC789}" type="slidenum">
              <a:rPr lang="en-US" altLang="ko-KR" smtClean="0">
                <a:ea typeface="굴림" pitchFamily="34" charset="-127"/>
              </a:rPr>
              <a:pPr/>
              <a:t>41</a:t>
            </a:fld>
            <a:endParaRPr lang="en-US" altLang="ko-KR" smtClean="0">
              <a:ea typeface="굴림" pitchFamily="34" charset="-127"/>
            </a:endParaRPr>
          </a:p>
        </p:txBody>
      </p:sp>
    </p:spTree>
    <p:extLst>
      <p:ext uri="{BB962C8B-B14F-4D97-AF65-F5344CB8AC3E}">
        <p14:creationId xmlns="" xmlns:p14="http://schemas.microsoft.com/office/powerpoint/2010/main" val="66742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0F558781-2D7F-4181-8EC2-C5F617C85F41}" type="slidenum">
              <a:rPr lang="en-US" altLang="ko-KR" smtClean="0">
                <a:ea typeface="굴림" pitchFamily="34" charset="-127"/>
              </a:rPr>
              <a:pPr/>
              <a:t>42</a:t>
            </a:fld>
            <a:endParaRPr lang="en-US" altLang="ko-KR" smtClean="0">
              <a:ea typeface="굴림" pitchFamily="34" charset="-127"/>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r>
              <a:rPr lang="en-US" altLang="zh-CN" sz="1200" b="0" i="0" kern="1200" dirty="0" err="1" smtClean="0">
                <a:solidFill>
                  <a:schemeClr val="tx1"/>
                </a:solidFill>
                <a:latin typeface="Times New Roman" pitchFamily="18" charset="0"/>
                <a:ea typeface="+mn-ea"/>
                <a:cs typeface="+mn-cs"/>
              </a:rPr>
              <a:t>WiMAX</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的全名是微波存取全球互通</a:t>
            </a:r>
            <a:r>
              <a:rPr lang="en-US" altLang="zh-CN" sz="1200" b="0" i="0" kern="1200" dirty="0" smtClean="0">
                <a:solidFill>
                  <a:schemeClr val="tx1"/>
                </a:solidFill>
                <a:latin typeface="Times New Roman" pitchFamily="18" charset="0"/>
                <a:ea typeface="+mn-ea"/>
                <a:cs typeface="+mn-cs"/>
              </a:rPr>
              <a:t>(Worldwide Interoperability for Microwave Access)</a:t>
            </a:r>
            <a:endParaRPr lang="ko-KR" altLang="ko-KR" dirty="0" smtClean="0"/>
          </a:p>
        </p:txBody>
      </p:sp>
    </p:spTree>
    <p:extLst>
      <p:ext uri="{BB962C8B-B14F-4D97-AF65-F5344CB8AC3E}">
        <p14:creationId xmlns="" xmlns:p14="http://schemas.microsoft.com/office/powerpoint/2010/main" val="2557414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Fixed </a:t>
            </a:r>
            <a:r>
              <a:rPr lang="en-US" altLang="zh-CN" dirty="0" err="1" smtClean="0"/>
              <a:t>WiMAX</a:t>
            </a:r>
            <a:r>
              <a:rPr lang="en-US" altLang="zh-CN" dirty="0" smtClean="0"/>
              <a:t> is developed based on the IEEE 802.16-2004 standard and is optimized for fixed and nomadic applications in </a:t>
            </a:r>
            <a:r>
              <a:rPr lang="en-US" altLang="zh-CN" u="sng" dirty="0" smtClean="0">
                <a:hlinkClick r:id="rId3"/>
              </a:rPr>
              <a:t>LOS and NLOS environments</a:t>
            </a:r>
            <a:r>
              <a:rPr lang="en-US" altLang="zh-CN" dirty="0" smtClean="0"/>
              <a:t>. Mobile </a:t>
            </a:r>
            <a:r>
              <a:rPr lang="en-US" altLang="zh-CN" dirty="0" err="1" smtClean="0"/>
              <a:t>WiMAX</a:t>
            </a:r>
            <a:r>
              <a:rPr lang="en-US" altLang="zh-CN" dirty="0" smtClean="0"/>
              <a:t> is based on the IEEE 802.16e standard and targeted primarily for portable and mobile applications in NLOS environment. </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43</a:t>
            </a:fld>
            <a:endParaRPr lang="en-US" altLang="ko-KR"/>
          </a:p>
        </p:txBody>
      </p:sp>
    </p:spTree>
    <p:extLst>
      <p:ext uri="{BB962C8B-B14F-4D97-AF65-F5344CB8AC3E}">
        <p14:creationId xmlns="" xmlns:p14="http://schemas.microsoft.com/office/powerpoint/2010/main" val="3709578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96B94DB0-E1E6-4A6E-9B47-76F389B1B125}" type="slidenum">
              <a:rPr lang="en-US" altLang="ko-KR" smtClean="0">
                <a:ea typeface="굴림" pitchFamily="34" charset="-127"/>
              </a:rPr>
              <a:pPr/>
              <a:t>44</a:t>
            </a:fld>
            <a:endParaRPr lang="en-US" altLang="ko-KR" smtClean="0">
              <a:ea typeface="굴림" pitchFamily="34" charset="-127"/>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395596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6B2DC9C0-0533-4833-98CD-121A4A66F1F9}" type="slidenum">
              <a:rPr lang="en-US" altLang="ko-KR" smtClean="0">
                <a:ea typeface="굴림" pitchFamily="34" charset="-127"/>
              </a:rPr>
              <a:pPr/>
              <a:t>45</a:t>
            </a:fld>
            <a:endParaRPr lang="en-US" altLang="ko-KR" smtClean="0">
              <a:ea typeface="굴림" pitchFamily="34" charset="-127"/>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3831930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C44E83F7-E6E8-47E6-9752-9A17A8DEA109}" type="slidenum">
              <a:rPr lang="en-US" altLang="ko-KR" smtClean="0">
                <a:ea typeface="굴림" pitchFamily="34" charset="-127"/>
              </a:rPr>
              <a:pPr/>
              <a:t>46</a:t>
            </a:fld>
            <a:endParaRPr lang="en-US" altLang="ko-KR" smtClean="0">
              <a:ea typeface="굴림" pitchFamily="34" charset="-127"/>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r>
              <a:rPr lang="en-US" altLang="zh-CN" sz="1200" b="0" i="0" kern="1200" dirty="0" smtClean="0">
                <a:solidFill>
                  <a:schemeClr val="tx1"/>
                </a:solidFill>
                <a:latin typeface="Times New Roman" pitchFamily="18" charset="0"/>
                <a:ea typeface="+mn-ea"/>
                <a:cs typeface="+mn-cs"/>
              </a:rPr>
              <a:t>The difference between baseband coaxial and broadband coaxial cable is: </a:t>
            </a:r>
          </a:p>
          <a:p>
            <a:r>
              <a:rPr lang="en-US" altLang="zh-CN" sz="1200" b="0" i="0" u="sng" kern="1200" dirty="0" smtClean="0">
                <a:solidFill>
                  <a:schemeClr val="tx1"/>
                </a:solidFill>
                <a:latin typeface="Times New Roman" pitchFamily="18" charset="0"/>
                <a:ea typeface="+mn-ea"/>
                <a:cs typeface="+mn-cs"/>
              </a:rPr>
              <a:t>baseband coaxial </a:t>
            </a:r>
            <a:r>
              <a:rPr lang="en-US" altLang="zh-CN" sz="1200" b="0" i="0" kern="1200" dirty="0" smtClean="0">
                <a:solidFill>
                  <a:schemeClr val="tx1"/>
                </a:solidFill>
                <a:latin typeface="Times New Roman" pitchFamily="18" charset="0"/>
                <a:ea typeface="+mn-ea"/>
                <a:cs typeface="+mn-cs"/>
              </a:rPr>
              <a:t>technology uses </a:t>
            </a:r>
            <a:r>
              <a:rPr lang="en-US" altLang="zh-CN" sz="1200" b="0" i="0" u="sng" kern="1200" dirty="0" smtClean="0">
                <a:solidFill>
                  <a:schemeClr val="tx1"/>
                </a:solidFill>
                <a:latin typeface="Times New Roman" pitchFamily="18" charset="0"/>
                <a:ea typeface="+mn-ea"/>
                <a:cs typeface="+mn-cs"/>
              </a:rPr>
              <a:t>digital signaling </a:t>
            </a:r>
            <a:r>
              <a:rPr lang="en-US" altLang="zh-CN" sz="1200" b="0" i="0" kern="1200" dirty="0" smtClean="0">
                <a:solidFill>
                  <a:schemeClr val="tx1"/>
                </a:solidFill>
                <a:latin typeface="Times New Roman" pitchFamily="18" charset="0"/>
                <a:ea typeface="+mn-ea"/>
                <a:cs typeface="+mn-cs"/>
              </a:rPr>
              <a:t>in which the cable carries only one type of digital signal. </a:t>
            </a:r>
          </a:p>
          <a:p>
            <a:r>
              <a:rPr lang="en-US" altLang="zh-CN" sz="1200" b="0" i="0" kern="1200" dirty="0" smtClean="0">
                <a:solidFill>
                  <a:schemeClr val="tx1"/>
                </a:solidFill>
                <a:latin typeface="Times New Roman" pitchFamily="18" charset="0"/>
                <a:ea typeface="+mn-ea"/>
                <a:cs typeface="+mn-cs"/>
              </a:rPr>
              <a:t>Where as the </a:t>
            </a:r>
            <a:r>
              <a:rPr lang="en-US" altLang="zh-CN" sz="1200" b="0" i="0" u="sng" kern="1200" dirty="0" smtClean="0">
                <a:solidFill>
                  <a:schemeClr val="tx1"/>
                </a:solidFill>
                <a:latin typeface="Times New Roman" pitchFamily="18" charset="0"/>
                <a:ea typeface="+mn-ea"/>
                <a:cs typeface="+mn-cs"/>
              </a:rPr>
              <a:t>broadband coaxial </a:t>
            </a:r>
            <a:r>
              <a:rPr lang="en-US" altLang="zh-CN" sz="1200" b="0" i="0" kern="1200" dirty="0" smtClean="0">
                <a:solidFill>
                  <a:schemeClr val="tx1"/>
                </a:solidFill>
                <a:latin typeface="Times New Roman" pitchFamily="18" charset="0"/>
                <a:ea typeface="+mn-ea"/>
                <a:cs typeface="+mn-cs"/>
              </a:rPr>
              <a:t>technology typically transmits </a:t>
            </a:r>
            <a:r>
              <a:rPr lang="en-US" altLang="zh-CN" sz="1200" b="0" i="0" u="sng" kern="1200" dirty="0" smtClean="0">
                <a:solidFill>
                  <a:schemeClr val="tx1"/>
                </a:solidFill>
                <a:latin typeface="Times New Roman" pitchFamily="18" charset="0"/>
                <a:ea typeface="+mn-ea"/>
                <a:cs typeface="+mn-cs"/>
              </a:rPr>
              <a:t>analog signals </a:t>
            </a:r>
            <a:r>
              <a:rPr lang="en-US" altLang="zh-CN" sz="1200" b="0" i="0" kern="1200" dirty="0" smtClean="0">
                <a:solidFill>
                  <a:schemeClr val="tx1"/>
                </a:solidFill>
                <a:latin typeface="Times New Roman" pitchFamily="18" charset="0"/>
                <a:ea typeface="+mn-ea"/>
                <a:cs typeface="+mn-cs"/>
              </a:rPr>
              <a:t>and is capable of transmitting multiple frequencies of data simultaneously.</a:t>
            </a:r>
            <a:endParaRPr lang="ko-KR" altLang="ko-KR" dirty="0" smtClean="0"/>
          </a:p>
        </p:txBody>
      </p:sp>
    </p:spTree>
    <p:extLst>
      <p:ext uri="{BB962C8B-B14F-4D97-AF65-F5344CB8AC3E}">
        <p14:creationId xmlns="" xmlns:p14="http://schemas.microsoft.com/office/powerpoint/2010/main" val="254551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54E55A2C-C3B7-4394-A704-24942C298CAA}" type="slidenum">
              <a:rPr lang="en-US" altLang="ko-KR" smtClean="0">
                <a:ea typeface="굴림" pitchFamily="34" charset="-127"/>
              </a:rPr>
              <a:pPr/>
              <a:t>47</a:t>
            </a:fld>
            <a:endParaRPr lang="en-US" altLang="ko-KR" smtClean="0">
              <a:ea typeface="굴림" pitchFamily="34" charset="-127"/>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r>
              <a:rPr lang="en-US" altLang="zh-CN" sz="1200" b="0" i="0" kern="1200" dirty="0" smtClean="0">
                <a:solidFill>
                  <a:schemeClr val="tx1"/>
                </a:solidFill>
                <a:latin typeface="Times New Roman" pitchFamily="18" charset="0"/>
                <a:ea typeface="+mn-ea"/>
                <a:cs typeface="+mn-cs"/>
              </a:rPr>
              <a:t>geosynchronous</a:t>
            </a:r>
          </a:p>
          <a:p>
            <a:r>
              <a:rPr lang="zh-CN" altLang="en-US" sz="1200" b="0" i="0" kern="1200" dirty="0" smtClean="0">
                <a:solidFill>
                  <a:schemeClr val="tx1"/>
                </a:solidFill>
                <a:latin typeface="Times New Roman" pitchFamily="18" charset="0"/>
                <a:ea typeface="+mn-ea"/>
                <a:cs typeface="+mn-cs"/>
              </a:rPr>
              <a:t>英 </a:t>
            </a:r>
            <a:r>
              <a:rPr lang="en-US" altLang="zh-CN" sz="1200" b="0" i="0" kern="1200" dirty="0" smtClean="0">
                <a:solidFill>
                  <a:schemeClr val="tx1"/>
                </a:solidFill>
                <a:latin typeface="Times New Roman" pitchFamily="18" charset="0"/>
                <a:ea typeface="+mn-ea"/>
                <a:cs typeface="+mn-cs"/>
              </a:rPr>
              <a:t>[ˌ</a:t>
            </a:r>
            <a:r>
              <a:rPr lang="en-US" altLang="zh-CN" sz="1200" b="0" i="0" kern="1200" dirty="0" err="1" smtClean="0">
                <a:solidFill>
                  <a:schemeClr val="tx1"/>
                </a:solidFill>
                <a:latin typeface="Times New Roman" pitchFamily="18" charset="0"/>
                <a:ea typeface="+mn-ea"/>
                <a:cs typeface="+mn-cs"/>
              </a:rPr>
              <a:t>dʒɪə'sɪŋkrənəs</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美 </a:t>
            </a:r>
            <a:r>
              <a:rPr lang="en-US" altLang="zh-CN" sz="1200" b="0" i="0" kern="1200" dirty="0" smtClean="0">
                <a:solidFill>
                  <a:schemeClr val="tx1"/>
                </a:solidFill>
                <a:latin typeface="Times New Roman" pitchFamily="18" charset="0"/>
                <a:ea typeface="+mn-ea"/>
                <a:cs typeface="+mn-cs"/>
              </a:rPr>
              <a:t>[ˌ</a:t>
            </a:r>
            <a:r>
              <a:rPr lang="en-US" altLang="zh-CN" sz="1200" b="0" i="0" kern="1200" dirty="0" err="1" smtClean="0">
                <a:solidFill>
                  <a:schemeClr val="tx1"/>
                </a:solidFill>
                <a:latin typeface="Times New Roman" pitchFamily="18" charset="0"/>
                <a:ea typeface="+mn-ea"/>
                <a:cs typeface="+mn-cs"/>
              </a:rPr>
              <a:t>dʒɪr'sɪŋkrənəs</a:t>
            </a:r>
            <a:r>
              <a:rPr lang="en-US" altLang="zh-CN" sz="1200" b="0" i="0" kern="1200" dirty="0" smtClean="0">
                <a:solidFill>
                  <a:schemeClr val="tx1"/>
                </a:solidFill>
                <a:latin typeface="Times New Roman" pitchFamily="18" charset="0"/>
                <a:ea typeface="+mn-ea"/>
                <a:cs typeface="+mn-cs"/>
              </a:rPr>
              <a:t>] </a:t>
            </a:r>
          </a:p>
          <a:p>
            <a:r>
              <a:rPr lang="en-US" altLang="zh-CN" sz="1200" b="0" i="0" kern="1200" dirty="0" smtClean="0">
                <a:solidFill>
                  <a:schemeClr val="tx1"/>
                </a:solidFill>
                <a:latin typeface="Times New Roman" pitchFamily="18" charset="0"/>
                <a:ea typeface="+mn-ea"/>
                <a:cs typeface="+mn-cs"/>
              </a:rPr>
              <a:t>adj.</a:t>
            </a:r>
            <a:r>
              <a:rPr lang="zh-CN" altLang="en-US" sz="1200" b="0" i="0" kern="1200" dirty="0" smtClean="0">
                <a:solidFill>
                  <a:schemeClr val="tx1"/>
                </a:solidFill>
                <a:latin typeface="Times New Roman" pitchFamily="18" charset="0"/>
                <a:ea typeface="+mn-ea"/>
                <a:cs typeface="+mn-cs"/>
              </a:rPr>
              <a:t>与地球的相对位置不变的；</a:t>
            </a:r>
          </a:p>
          <a:p>
            <a:endParaRPr lang="en-US" altLang="ko-KR" dirty="0" smtClean="0"/>
          </a:p>
          <a:p>
            <a:r>
              <a:rPr lang="en-US" altLang="zh-CN" sz="1200" b="0" i="0" kern="1200" dirty="0" smtClean="0">
                <a:solidFill>
                  <a:schemeClr val="tx1"/>
                </a:solidFill>
                <a:latin typeface="Times New Roman" pitchFamily="18" charset="0"/>
                <a:ea typeface="+mn-ea"/>
                <a:cs typeface="+mn-cs"/>
              </a:rPr>
              <a:t>Carriers that use orthogonal frequency-division multiplexing (</a:t>
            </a:r>
            <a:r>
              <a:rPr lang="en-US" altLang="zh-CN" sz="1200" b="0" i="0" u="sng" kern="1200" dirty="0" smtClean="0">
                <a:solidFill>
                  <a:schemeClr val="tx1"/>
                </a:solidFill>
                <a:latin typeface="Times New Roman" pitchFamily="18" charset="0"/>
                <a:ea typeface="+mn-ea"/>
                <a:cs typeface="+mn-cs"/>
                <a:hlinkClick r:id="rId3"/>
              </a:rPr>
              <a:t>OFDM</a:t>
            </a:r>
            <a:r>
              <a:rPr lang="en-US" altLang="zh-CN" sz="1200" b="0" i="0" kern="1200" dirty="0" smtClean="0">
                <a:solidFill>
                  <a:schemeClr val="tx1"/>
                </a:solidFill>
                <a:latin typeface="Times New Roman" pitchFamily="18" charset="0"/>
                <a:ea typeface="+mn-ea"/>
                <a:cs typeface="+mn-cs"/>
              </a:rPr>
              <a:t>) instead of time division multiple access (</a:t>
            </a:r>
            <a:r>
              <a:rPr lang="en-US" altLang="zh-CN" sz="1200" b="0" i="0" u="sng" kern="1200" dirty="0" smtClean="0">
                <a:solidFill>
                  <a:schemeClr val="tx1"/>
                </a:solidFill>
                <a:latin typeface="Times New Roman" pitchFamily="18" charset="0"/>
                <a:ea typeface="+mn-ea"/>
                <a:cs typeface="+mn-cs"/>
                <a:hlinkClick r:id="rId4"/>
              </a:rPr>
              <a:t>TDMA</a:t>
            </a:r>
            <a:r>
              <a:rPr lang="en-US" altLang="zh-CN" sz="1200" b="0" i="0" kern="1200" dirty="0" smtClean="0">
                <a:solidFill>
                  <a:schemeClr val="tx1"/>
                </a:solidFill>
                <a:latin typeface="Times New Roman" pitchFamily="18" charset="0"/>
                <a:ea typeface="+mn-ea"/>
                <a:cs typeface="+mn-cs"/>
              </a:rPr>
              <a:t>) or code division multiple access (</a:t>
            </a:r>
            <a:r>
              <a:rPr lang="en-US" altLang="zh-CN" sz="1200" b="0" i="0" u="sng" kern="1200" dirty="0" smtClean="0">
                <a:solidFill>
                  <a:schemeClr val="tx1"/>
                </a:solidFill>
                <a:latin typeface="Times New Roman" pitchFamily="18" charset="0"/>
                <a:ea typeface="+mn-ea"/>
                <a:cs typeface="+mn-cs"/>
                <a:hlinkClick r:id="rId5"/>
              </a:rPr>
              <a:t>CDMA</a:t>
            </a:r>
            <a:r>
              <a:rPr lang="en-US" altLang="zh-CN" sz="1200" b="0" i="0" kern="1200" dirty="0" smtClean="0">
                <a:solidFill>
                  <a:schemeClr val="tx1"/>
                </a:solidFill>
                <a:latin typeface="Times New Roman" pitchFamily="18" charset="0"/>
                <a:ea typeface="+mn-ea"/>
                <a:cs typeface="+mn-cs"/>
              </a:rPr>
              <a:t>) are increasingly marketing their services as being 4G, even when their data speeds are not as fast as the International Telecommunication Union (</a:t>
            </a:r>
            <a:r>
              <a:rPr lang="en-US" altLang="zh-CN" sz="1200" b="0" i="0" u="sng" kern="1200" dirty="0" smtClean="0">
                <a:solidFill>
                  <a:schemeClr val="tx1"/>
                </a:solidFill>
                <a:latin typeface="Times New Roman" pitchFamily="18" charset="0"/>
                <a:ea typeface="+mn-ea"/>
                <a:cs typeface="+mn-cs"/>
                <a:hlinkClick r:id="rId6"/>
              </a:rPr>
              <a:t>ITU</a:t>
            </a:r>
            <a:r>
              <a:rPr lang="en-US" altLang="zh-CN" sz="1200" b="0" i="0" kern="1200" dirty="0" smtClean="0">
                <a:solidFill>
                  <a:schemeClr val="tx1"/>
                </a:solidFill>
                <a:latin typeface="Times New Roman" pitchFamily="18" charset="0"/>
                <a:ea typeface="+mn-ea"/>
                <a:cs typeface="+mn-cs"/>
              </a:rPr>
              <a:t>) specifies. According to the ITU, a 4G network requires a mobile device to be able to exchange data at 100 </a:t>
            </a:r>
            <a:r>
              <a:rPr lang="en-US" altLang="zh-CN" sz="1200" b="0" i="0" kern="1200" dirty="0" err="1" smtClean="0">
                <a:solidFill>
                  <a:schemeClr val="tx1"/>
                </a:solidFill>
                <a:latin typeface="Times New Roman" pitchFamily="18" charset="0"/>
                <a:ea typeface="+mn-ea"/>
                <a:cs typeface="+mn-cs"/>
              </a:rPr>
              <a:t>Mbit</a:t>
            </a:r>
            <a:r>
              <a:rPr lang="en-US" altLang="zh-CN" sz="1200" b="0" i="0" kern="1200" dirty="0" smtClean="0">
                <a:solidFill>
                  <a:schemeClr val="tx1"/>
                </a:solidFill>
                <a:latin typeface="Times New Roman" pitchFamily="18" charset="0"/>
                <a:ea typeface="+mn-ea"/>
                <a:cs typeface="+mn-cs"/>
              </a:rPr>
              <a:t>/sec. A 3G network, on the other hand, can offer data speeds as slow as 3.84 </a:t>
            </a:r>
            <a:r>
              <a:rPr lang="en-US" altLang="zh-CN" sz="1200" b="0" i="0" kern="1200" dirty="0" err="1" smtClean="0">
                <a:solidFill>
                  <a:schemeClr val="tx1"/>
                </a:solidFill>
                <a:latin typeface="Times New Roman" pitchFamily="18" charset="0"/>
                <a:ea typeface="+mn-ea"/>
                <a:cs typeface="+mn-cs"/>
              </a:rPr>
              <a:t>Mbit</a:t>
            </a:r>
            <a:r>
              <a:rPr lang="en-US" altLang="zh-CN" sz="1200" b="0" i="0" kern="1200" dirty="0" smtClean="0">
                <a:solidFill>
                  <a:schemeClr val="tx1"/>
                </a:solidFill>
                <a:latin typeface="Times New Roman" pitchFamily="18" charset="0"/>
                <a:ea typeface="+mn-ea"/>
                <a:cs typeface="+mn-cs"/>
              </a:rPr>
              <a:t>/sec.</a:t>
            </a:r>
            <a:endParaRPr lang="en-US" altLang="ko-KR" dirty="0" smtClean="0"/>
          </a:p>
          <a:p>
            <a:r>
              <a:rPr lang="en-US" altLang="zh-CN" sz="1200" b="0" i="0" kern="1200" dirty="0" smtClean="0">
                <a:solidFill>
                  <a:schemeClr val="tx1"/>
                </a:solidFill>
                <a:latin typeface="Times New Roman" pitchFamily="18" charset="0"/>
                <a:ea typeface="+mn-ea"/>
                <a:cs typeface="+mn-cs"/>
              </a:rPr>
              <a:t>Two forms of 4G been developed and are in use: </a:t>
            </a:r>
            <a:r>
              <a:rPr lang="en-US" altLang="zh-CN" sz="1200" b="0" i="0" kern="1200" dirty="0" err="1" smtClean="0">
                <a:solidFill>
                  <a:schemeClr val="tx1"/>
                </a:solidFill>
                <a:latin typeface="Times New Roman" pitchFamily="18" charset="0"/>
                <a:ea typeface="+mn-ea"/>
                <a:cs typeface="+mn-cs"/>
              </a:rPr>
              <a:t>WiMAX</a:t>
            </a:r>
            <a:r>
              <a:rPr lang="en-US" altLang="zh-CN" sz="1200" b="0" i="0" kern="1200" dirty="0" smtClean="0">
                <a:solidFill>
                  <a:schemeClr val="tx1"/>
                </a:solidFill>
                <a:latin typeface="Times New Roman" pitchFamily="18" charset="0"/>
                <a:ea typeface="+mn-ea"/>
                <a:cs typeface="+mn-cs"/>
              </a:rPr>
              <a:t> and LTE (Long Term Evolution).</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Although carriers still differ about whether to build 4G data networks using Long Term Evolution </a:t>
            </a:r>
            <a:r>
              <a:rPr lang="en-US" altLang="zh-CN" sz="1200" b="0" i="0" u="sng" kern="1200" dirty="0" smtClean="0">
                <a:solidFill>
                  <a:schemeClr val="tx1"/>
                </a:solidFill>
                <a:latin typeface="Times New Roman" pitchFamily="18" charset="0"/>
                <a:ea typeface="+mn-ea"/>
                <a:cs typeface="+mn-cs"/>
                <a:hlinkClick r:id="rId7"/>
              </a:rPr>
              <a:t>(LTE)</a:t>
            </a:r>
            <a:r>
              <a:rPr lang="en-US" altLang="zh-CN" sz="1200" b="0" i="0" kern="1200" dirty="0" smtClean="0">
                <a:solidFill>
                  <a:schemeClr val="tx1"/>
                </a:solidFill>
                <a:latin typeface="Times New Roman" pitchFamily="18" charset="0"/>
                <a:ea typeface="+mn-ea"/>
                <a:cs typeface="+mn-cs"/>
              </a:rPr>
              <a:t> or Worldwide Interoperability for Microwave Access </a:t>
            </a:r>
            <a:r>
              <a:rPr lang="en-US" altLang="zh-CN" sz="1200" b="0" i="0" u="sng" kern="1200" dirty="0" err="1" smtClean="0">
                <a:solidFill>
                  <a:schemeClr val="tx1"/>
                </a:solidFill>
                <a:latin typeface="Times New Roman" pitchFamily="18" charset="0"/>
                <a:ea typeface="+mn-ea"/>
                <a:cs typeface="+mn-cs"/>
                <a:hlinkClick r:id="rId8"/>
              </a:rPr>
              <a:t>WiMAX</a:t>
            </a:r>
            <a:r>
              <a:rPr lang="en-US" altLang="zh-CN" sz="1200" b="0" i="0" kern="1200" dirty="0" smtClean="0">
                <a:solidFill>
                  <a:schemeClr val="tx1"/>
                </a:solidFill>
                <a:latin typeface="Times New Roman" pitchFamily="18" charset="0"/>
                <a:ea typeface="+mn-ea"/>
                <a:cs typeface="+mn-cs"/>
              </a:rPr>
              <a:t>, all carriers seem to agree that OFDM is one of the chief indicators that a service can be legitimately marketed as being 4G. </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OFDM is a type of digital modulation in which a signal is split into several </a:t>
            </a:r>
            <a:r>
              <a:rPr lang="en-US" altLang="zh-CN" sz="1200" b="0" i="0" u="sng" kern="1200" dirty="0" smtClean="0">
                <a:solidFill>
                  <a:schemeClr val="tx1"/>
                </a:solidFill>
                <a:latin typeface="Times New Roman" pitchFamily="18" charset="0"/>
                <a:ea typeface="+mn-ea"/>
                <a:cs typeface="+mn-cs"/>
                <a:hlinkClick r:id="rId9"/>
              </a:rPr>
              <a:t>narrowband</a:t>
            </a:r>
            <a:r>
              <a:rPr lang="en-US" altLang="zh-CN" sz="1200" b="0" i="0" kern="1200" dirty="0" smtClean="0">
                <a:solidFill>
                  <a:schemeClr val="tx1"/>
                </a:solidFill>
                <a:latin typeface="Times New Roman" pitchFamily="18" charset="0"/>
                <a:ea typeface="+mn-ea"/>
                <a:cs typeface="+mn-cs"/>
              </a:rPr>
              <a:t> channels at different frequencies. This is more efficient than TDMA, which divides channels into time slots and has multiple users take turns transmitting bursts or CDMA, which simultaneously transmits multiple signals on the same channel. </a:t>
            </a:r>
          </a:p>
          <a:p>
            <a:endParaRPr lang="en-US" altLang="ko-KR"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Wideband Code Division Multiple Access (WCDMA) was the first technical standard used for 3G. It's now more commonly known as Universal Mobile Telecommunications System (UMTS). More modern forms of 3G are High Speed Packet Access (HSPA) and HSPA+. The latter allows for faster speeds up to 42Mbps, twice that of HSPA. </a:t>
            </a:r>
          </a:p>
          <a:p>
            <a:endParaRPr lang="en-US" altLang="ko-KR"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4G's headline download speed is 100Mbps and a blistering 50Mbps for upload. This makes 4G is more than twice as fast as the latest 3G technology and many more times faster than previous versions.</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Of course, these speeds are theoretical, and such speeds won't be reached in real-world use. However, that doesn't mean 4G isn't twice as quick. In our tests, which we'll get to later, we saw speeds around three times faster on 4G compared to 3G, and an even larger improvement with uploads.</a:t>
            </a:r>
          </a:p>
          <a:p>
            <a:endParaRPr lang="en-US" altLang="ko-KR"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For video streaming and similar tasks, where you would typically require Wi-Fi for smooth performance, 4G should allow you to have a 'home broadband' experience on the move. EE expects the average speed to be between </a:t>
            </a:r>
            <a:r>
              <a:rPr lang="en-US" altLang="zh-CN" sz="1200" b="1" i="0" kern="1200" dirty="0" smtClean="0">
                <a:solidFill>
                  <a:schemeClr val="tx1"/>
                </a:solidFill>
                <a:latin typeface="Times New Roman" pitchFamily="18" charset="0"/>
                <a:ea typeface="+mn-ea"/>
                <a:cs typeface="+mn-cs"/>
              </a:rPr>
              <a:t>8- and 12Mbps</a:t>
            </a:r>
            <a:r>
              <a:rPr lang="en-US" altLang="zh-CN" sz="1200" b="0" i="0" kern="1200" dirty="0" smtClean="0">
                <a:solidFill>
                  <a:schemeClr val="tx1"/>
                </a:solidFill>
                <a:latin typeface="Times New Roman" pitchFamily="18" charset="0"/>
                <a:ea typeface="+mn-ea"/>
                <a:cs typeface="+mn-cs"/>
              </a:rPr>
              <a:t>, potentially faster than the 5.9Mbps average for ADSL home broadband. The speed differential should be akin to switching from 3G to Wi-Fi.</a:t>
            </a:r>
          </a:p>
          <a:p>
            <a:endParaRPr lang="en-US" altLang="ko-KR"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The main reason 4G is faster than 3G is because of Orthogonal Frequency-Division Multiplexing (OFDM). </a:t>
            </a:r>
          </a:p>
          <a:p>
            <a:r>
              <a:rPr lang="en-US" altLang="zh-CN" sz="1200" b="0" i="0" kern="1200" dirty="0" smtClean="0">
                <a:solidFill>
                  <a:schemeClr val="tx1"/>
                </a:solidFill>
                <a:latin typeface="Times New Roman" pitchFamily="18" charset="0"/>
                <a:ea typeface="+mn-ea"/>
                <a:cs typeface="+mn-cs"/>
              </a:rPr>
              <a:t>It sounds complicated, but it's </a:t>
            </a:r>
            <a:r>
              <a:rPr lang="en-US" altLang="zh-CN" sz="1200" b="1" i="0" kern="1200" dirty="0" smtClean="0">
                <a:solidFill>
                  <a:schemeClr val="tx1"/>
                </a:solidFill>
                <a:latin typeface="Times New Roman" pitchFamily="18" charset="0"/>
                <a:ea typeface="+mn-ea"/>
                <a:cs typeface="+mn-cs"/>
              </a:rPr>
              <a:t>the same technology used in Wi-Fi, ADSL broadband, digital TV and radio</a:t>
            </a:r>
            <a:r>
              <a:rPr lang="en-US" altLang="zh-CN" sz="1200" b="0" i="0" kern="1200" dirty="0" smtClean="0">
                <a:solidFill>
                  <a:schemeClr val="tx1"/>
                </a:solidFill>
                <a:latin typeface="Times New Roman" pitchFamily="18" charset="0"/>
                <a:ea typeface="+mn-ea"/>
                <a:cs typeface="+mn-cs"/>
              </a:rPr>
              <a:t>.</a:t>
            </a:r>
          </a:p>
          <a:p>
            <a:endParaRPr lang="en-US" altLang="ko-KR" sz="1200" b="0" i="0" kern="1200" dirty="0" smtClean="0">
              <a:solidFill>
                <a:schemeClr val="tx1"/>
              </a:solidFill>
              <a:latin typeface="Times New Roman" pitchFamily="18" charset="0"/>
              <a:ea typeface="+mn-ea"/>
              <a:cs typeface="+mn-cs"/>
            </a:endParaRPr>
          </a:p>
          <a:p>
            <a:r>
              <a:rPr lang="en-US" altLang="zh-CN" sz="1200" b="1" i="0" kern="1200" dirty="0" smtClean="0">
                <a:solidFill>
                  <a:schemeClr val="tx1"/>
                </a:solidFill>
                <a:latin typeface="Times New Roman" pitchFamily="18" charset="0"/>
                <a:ea typeface="+mn-ea"/>
                <a:cs typeface="+mn-cs"/>
              </a:rPr>
              <a:t>OFDM</a:t>
            </a:r>
            <a:r>
              <a:rPr lang="en-US" altLang="zh-CN" sz="1200" b="0" i="0" kern="1200" dirty="0" smtClean="0">
                <a:solidFill>
                  <a:schemeClr val="tx1"/>
                </a:solidFill>
                <a:latin typeface="Times New Roman" pitchFamily="18" charset="0"/>
                <a:ea typeface="+mn-ea"/>
                <a:cs typeface="+mn-cs"/>
              </a:rPr>
              <a:t> is a technique for squeezing more data onto the same amount of radio frequency. It also reduces latency and interference. Data is split up and sent via small chunks of frequency in parallel, therefore increasing the capacity of the network.</a:t>
            </a:r>
          </a:p>
          <a:p>
            <a:r>
              <a:rPr lang="en-US" altLang="zh-CN" sz="1200" b="0" i="0" kern="1200" dirty="0" smtClean="0">
                <a:solidFill>
                  <a:schemeClr val="tx1"/>
                </a:solidFill>
                <a:latin typeface="Times New Roman" pitchFamily="18" charset="0"/>
                <a:ea typeface="+mn-ea"/>
                <a:cs typeface="+mn-cs"/>
              </a:rPr>
              <a:t>Multiple-input and multiple-output, or </a:t>
            </a:r>
            <a:r>
              <a:rPr lang="en-US" altLang="zh-CN" sz="1200" b="1" i="0" kern="1200" dirty="0" smtClean="0">
                <a:solidFill>
                  <a:schemeClr val="tx1"/>
                </a:solidFill>
                <a:latin typeface="Times New Roman" pitchFamily="18" charset="0"/>
                <a:ea typeface="+mn-ea"/>
                <a:cs typeface="+mn-cs"/>
              </a:rPr>
              <a:t>MIMO</a:t>
            </a:r>
            <a:r>
              <a:rPr lang="en-US" altLang="zh-CN" sz="1200" b="0" i="0" kern="1200" dirty="0" smtClean="0">
                <a:solidFill>
                  <a:schemeClr val="tx1"/>
                </a:solidFill>
                <a:latin typeface="Times New Roman" pitchFamily="18" charset="0"/>
                <a:ea typeface="+mn-ea"/>
                <a:cs typeface="+mn-cs"/>
              </a:rPr>
              <a:t>, is another reason 4G is able to provide faster speeds. It </a:t>
            </a:r>
            <a:r>
              <a:rPr lang="en-US" altLang="zh-CN" sz="1200" b="0" i="0" u="sng" kern="1200" dirty="0" smtClean="0">
                <a:solidFill>
                  <a:schemeClr val="tx1"/>
                </a:solidFill>
                <a:latin typeface="Times New Roman" pitchFamily="18" charset="0"/>
                <a:ea typeface="+mn-ea"/>
                <a:cs typeface="+mn-cs"/>
              </a:rPr>
              <a:t>is simply the use of multiple antenna arrays at both the transmitter and receiver</a:t>
            </a:r>
            <a:r>
              <a:rPr lang="en-US" altLang="zh-CN" sz="1200" b="0" i="0" kern="1200" dirty="0" smtClean="0">
                <a:solidFill>
                  <a:schemeClr val="tx1"/>
                </a:solidFill>
                <a:latin typeface="Times New Roman" pitchFamily="18" charset="0"/>
                <a:ea typeface="+mn-ea"/>
                <a:cs typeface="+mn-cs"/>
              </a:rPr>
              <a:t> to improve communication performance.</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This allows more data to be transferred without requiring additional bandwidth or drawing more power. The most common configuration currently is a 2x2 MIMO, found in many </a:t>
            </a:r>
            <a:r>
              <a:rPr lang="en-US" altLang="zh-CN" sz="1200" b="0" i="0" kern="1200" dirty="0" err="1" smtClean="0">
                <a:solidFill>
                  <a:schemeClr val="tx1"/>
                </a:solidFill>
                <a:latin typeface="Times New Roman" pitchFamily="18" charset="0"/>
                <a:ea typeface="+mn-ea"/>
                <a:cs typeface="+mn-cs"/>
              </a:rPr>
              <a:t>smartphones</a:t>
            </a:r>
            <a:r>
              <a:rPr lang="en-US" altLang="zh-CN" sz="1200" b="0" i="0" kern="1200" dirty="0" smtClean="0">
                <a:solidFill>
                  <a:schemeClr val="tx1"/>
                </a:solidFill>
                <a:latin typeface="Times New Roman" pitchFamily="18" charset="0"/>
                <a:ea typeface="+mn-ea"/>
                <a:cs typeface="+mn-cs"/>
              </a:rPr>
              <a:t> and some tablets. A 4x4 setup is also possible and promises even faster speeds but is still a little way off making its way onto devices. Since different setups are possible, one phone could provide faster 4G speeds than another.</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With 3G handsets, most of us take roaming for granted. We take our phones travelling around the world, and expect to be able to pick up emails and browse websites as soon as we land. Things are different with 4G.</a:t>
            </a:r>
          </a:p>
          <a:p>
            <a:r>
              <a:rPr lang="en-US" altLang="zh-CN" sz="1200" b="0" i="0" kern="1200" dirty="0" smtClean="0">
                <a:solidFill>
                  <a:schemeClr val="tx1"/>
                </a:solidFill>
                <a:latin typeface="Times New Roman" pitchFamily="18" charset="0"/>
                <a:ea typeface="+mn-ea"/>
                <a:cs typeface="+mn-cs"/>
              </a:rPr>
              <a:t>Although there are 4G networks in many countries around the world, your UK 4G </a:t>
            </a:r>
            <a:r>
              <a:rPr lang="en-US" altLang="zh-CN" sz="1200" b="0" i="0" kern="1200" dirty="0" err="1" smtClean="0">
                <a:solidFill>
                  <a:schemeClr val="tx1"/>
                </a:solidFill>
                <a:latin typeface="Times New Roman" pitchFamily="18" charset="0"/>
                <a:ea typeface="+mn-ea"/>
                <a:cs typeface="+mn-cs"/>
              </a:rPr>
              <a:t>smartphone</a:t>
            </a:r>
            <a:r>
              <a:rPr lang="en-US" altLang="zh-CN" sz="1200" b="0" i="0" kern="1200" dirty="0" smtClean="0">
                <a:solidFill>
                  <a:schemeClr val="tx1"/>
                </a:solidFill>
                <a:latin typeface="Times New Roman" pitchFamily="18" charset="0"/>
                <a:ea typeface="+mn-ea"/>
                <a:cs typeface="+mn-cs"/>
              </a:rPr>
              <a:t> won't necessarily work wherever you go. The reason is that 4G doesn't operated on the same frequencies in every country.</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Don't assume that if you have good 3G coverage now you will also get good 4G coverage when the new network launches in your area.</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Currently, there are two technologies that have been submitted to the International Telecommunication Union (ITU) as viable 4G candidates: LTE Advanced, which was standardized by the 3GPP and 802.16m, standardized by the IEEE (also known as </a:t>
            </a:r>
            <a:r>
              <a:rPr lang="en-US" altLang="zh-CN" sz="1200" b="0" i="0" kern="1200" dirty="0" err="1" smtClean="0">
                <a:solidFill>
                  <a:schemeClr val="tx1"/>
                </a:solidFill>
                <a:latin typeface="Times New Roman" pitchFamily="18" charset="0"/>
                <a:ea typeface="+mn-ea"/>
                <a:cs typeface="+mn-cs"/>
              </a:rPr>
              <a:t>WinMAX</a:t>
            </a:r>
            <a:r>
              <a:rPr lang="en-US" altLang="zh-CN" sz="1200" b="0" i="0" kern="1200" dirty="0" smtClean="0">
                <a:solidFill>
                  <a:schemeClr val="tx1"/>
                </a:solidFill>
                <a:latin typeface="Times New Roman" pitchFamily="18" charset="0"/>
                <a:ea typeface="+mn-ea"/>
                <a:cs typeface="+mn-cs"/>
              </a:rPr>
              <a:t>). </a:t>
            </a:r>
          </a:p>
          <a:p>
            <a:endParaRPr lang="en-US" altLang="ko-KR" sz="1200" b="0" i="0" kern="1200" dirty="0" smtClean="0">
              <a:solidFill>
                <a:schemeClr val="tx1"/>
              </a:solidFill>
              <a:latin typeface="Times New Roman" pitchFamily="18" charset="0"/>
              <a:ea typeface="+mn-ea"/>
              <a:cs typeface="+mn-cs"/>
            </a:endParaRPr>
          </a:p>
          <a:p>
            <a:r>
              <a:rPr lang="en-US" altLang="zh-CN" sz="1200" dirty="0" smtClean="0"/>
              <a:t>New mobile generations have appeared about every ten years since the first move from 1981 analog (1G) to digital (2G) transmission in 1992. This was followed, in 2001, by 3G multi-media support, spread spectrum transmission and, at least, 200 </a:t>
            </a:r>
            <a:r>
              <a:rPr lang="en-US" altLang="zh-CN" sz="1200" dirty="0" err="1" smtClean="0"/>
              <a:t>kbit</a:t>
            </a:r>
            <a:r>
              <a:rPr lang="en-US" altLang="zh-CN" sz="1200" dirty="0" smtClean="0"/>
              <a:t>/s peak bit rate, in 2011/2012 to be followed by "real" 4G, which refers to all-Internet Protocol (IP) packet-switched networks giving mobile ultra-broadband (gigabit speed) access.</a:t>
            </a:r>
          </a:p>
          <a:p>
            <a:r>
              <a:rPr lang="en-US" altLang="zh-CN" sz="1200" dirty="0" smtClean="0"/>
              <a:t>As opposed to earlier generations, a 4G system does not support traditional circuit-switched telephony service, but all-Internet Protocol (IP) based communication such as IP telephony.</a:t>
            </a:r>
            <a:endParaRPr lang="ko-KR" altLang="ko-KR" dirty="0" smtClean="0"/>
          </a:p>
        </p:txBody>
      </p:sp>
    </p:spTree>
    <p:extLst>
      <p:ext uri="{BB962C8B-B14F-4D97-AF65-F5344CB8AC3E}">
        <p14:creationId xmlns="" xmlns:p14="http://schemas.microsoft.com/office/powerpoint/2010/main" val="2300593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5355AB94-705A-4DEC-808C-DB2DFE07E983}" type="slidenum">
              <a:rPr lang="en-US" altLang="ko-KR" smtClean="0">
                <a:ea typeface="굴림" pitchFamily="34" charset="-127"/>
              </a:rPr>
              <a:pPr/>
              <a:t>48</a:t>
            </a:fld>
            <a:endParaRPr lang="en-US" altLang="ko-KR" smtClean="0">
              <a:ea typeface="굴림" pitchFamily="34" charset="-127"/>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341789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5FA4174B-0ED9-4860-91FA-36C6DD82E3E6}" type="slidenum">
              <a:rPr lang="en-US" altLang="ko-KR" smtClean="0">
                <a:ea typeface="굴림" pitchFamily="34" charset="-127"/>
              </a:rPr>
              <a:pPr/>
              <a:t>4</a:t>
            </a:fld>
            <a:endParaRPr lang="en-US" altLang="ko-KR" smtClean="0">
              <a:ea typeface="굴림" pitchFamily="34" charset="-127"/>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2405387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EC4CBBEC-DC90-469F-AD31-9A8D96FDCFE0}" type="slidenum">
              <a:rPr lang="en-US" altLang="ko-KR" smtClean="0">
                <a:ea typeface="굴림" pitchFamily="34" charset="-127"/>
              </a:rPr>
              <a:pPr/>
              <a:t>49</a:t>
            </a:fld>
            <a:endParaRPr lang="en-US" altLang="ko-KR" smtClean="0">
              <a:ea typeface="굴림" pitchFamily="34" charset="-127"/>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r>
              <a:rPr lang="en-US" altLang="ko-KR" dirty="0" smtClean="0"/>
              <a:t>Although packet switching and circuit switching are both prevalent in today’s telecommunication networks, the trend</a:t>
            </a:r>
            <a:r>
              <a:rPr lang="en-US" altLang="ko-KR" baseline="0" dirty="0" smtClean="0"/>
              <a:t> has certainly been in the direction of packet switching.</a:t>
            </a:r>
          </a:p>
          <a:p>
            <a:r>
              <a:rPr lang="en-US" altLang="ko-KR" baseline="0" dirty="0" smtClean="0"/>
              <a:t> </a:t>
            </a:r>
          </a:p>
          <a:p>
            <a:r>
              <a:rPr lang="en-US" altLang="ko-KR" baseline="0" dirty="0" smtClean="0"/>
              <a:t>Even many of today’s circuit-switched telephone networks are slowly migrating toward packet switching. In particular, telephone networks often use packet switching for the expensive overseas portion of a telephone call.</a:t>
            </a:r>
            <a:endParaRPr lang="ko-KR" altLang="ko-KR" dirty="0" smtClean="0"/>
          </a:p>
          <a:p>
            <a:endParaRPr lang="ko-KR" altLang="ko-KR" dirty="0" smtClean="0"/>
          </a:p>
        </p:txBody>
      </p:sp>
    </p:spTree>
    <p:extLst>
      <p:ext uri="{BB962C8B-B14F-4D97-AF65-F5344CB8AC3E}">
        <p14:creationId xmlns="" xmlns:p14="http://schemas.microsoft.com/office/powerpoint/2010/main" val="1372560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A27E1D64-BBBF-4CB1-8779-A83F9AC193B7}" type="slidenum">
              <a:rPr lang="en-US" altLang="ko-KR" smtClean="0">
                <a:ea typeface="굴림" pitchFamily="34" charset="-127"/>
              </a:rPr>
              <a:pPr/>
              <a:t>50</a:t>
            </a:fld>
            <a:endParaRPr lang="en-US" altLang="ko-KR" smtClean="0">
              <a:ea typeface="굴림" pitchFamily="34" charset="-127"/>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1722860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8F1EA24-02EC-442A-9129-1CF593BCFFB4}" type="slidenum">
              <a:rPr lang="en-US" altLang="ko-KR" smtClean="0">
                <a:ea typeface="굴림" pitchFamily="34" charset="-127"/>
              </a:rPr>
              <a:pPr/>
              <a:t>51</a:t>
            </a:fld>
            <a:endParaRPr lang="en-US" altLang="ko-KR" smtClean="0">
              <a:ea typeface="굴림" pitchFamily="34" charset="-127"/>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2364948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DEB48319-8248-43FE-8837-621D9F9E6C07}" type="slidenum">
              <a:rPr lang="en-US" altLang="ko-KR" smtClean="0">
                <a:ea typeface="굴림" pitchFamily="34" charset="-127"/>
              </a:rPr>
              <a:pPr/>
              <a:t>52</a:t>
            </a:fld>
            <a:endParaRPr lang="en-US" altLang="ko-KR" smtClean="0">
              <a:ea typeface="굴림" pitchFamily="34" charset="-127"/>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n-US" altLang="ko-KR" dirty="0" smtClean="0">
              <a:ea typeface="굴림" pitchFamily="34" charset="-127"/>
            </a:endParaRPr>
          </a:p>
        </p:txBody>
      </p:sp>
    </p:spTree>
    <p:extLst>
      <p:ext uri="{BB962C8B-B14F-4D97-AF65-F5344CB8AC3E}">
        <p14:creationId xmlns="" xmlns:p14="http://schemas.microsoft.com/office/powerpoint/2010/main" val="115385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195DF864-A7FF-4C23-8DD8-463FF3250B59}" type="slidenum">
              <a:rPr lang="en-US" altLang="ko-KR" smtClean="0">
                <a:ea typeface="굴림" pitchFamily="34" charset="-127"/>
              </a:rPr>
              <a:pPr/>
              <a:t>53</a:t>
            </a:fld>
            <a:endParaRPr lang="en-US" altLang="ko-KR" smtClean="0">
              <a:ea typeface="굴림" pitchFamily="34" charset="-127"/>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3332872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A75C8260-FE7C-4982-8C7F-48FFA0FEA132}" type="slidenum">
              <a:rPr lang="en-US" altLang="ko-KR" smtClean="0">
                <a:ea typeface="굴림" pitchFamily="34" charset="-127"/>
              </a:rPr>
              <a:pPr/>
              <a:t>54</a:t>
            </a:fld>
            <a:endParaRPr lang="en-US" altLang="ko-KR" smtClean="0">
              <a:ea typeface="굴림" pitchFamily="34" charset="-127"/>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32484504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D4F9DF3C-6BCD-41F8-B313-5DD05B0E1475}" type="slidenum">
              <a:rPr lang="en-US" altLang="ko-KR" smtClean="0">
                <a:ea typeface="굴림" pitchFamily="34" charset="-127"/>
              </a:rPr>
              <a:pPr/>
              <a:t>55</a:t>
            </a:fld>
            <a:endParaRPr lang="en-US" altLang="ko-KR" smtClean="0">
              <a:ea typeface="굴림" pitchFamily="34" charset="-127"/>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2989015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D6E2AD0C-C12C-42C6-8005-CC015DEFF14A}" type="slidenum">
              <a:rPr lang="en-US" altLang="ko-KR" smtClean="0">
                <a:ea typeface="굴림" pitchFamily="34" charset="-127"/>
              </a:rPr>
              <a:pPr/>
              <a:t>56</a:t>
            </a:fld>
            <a:endParaRPr lang="en-US" altLang="ko-KR" smtClean="0">
              <a:ea typeface="굴림" pitchFamily="34" charset="-127"/>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32031068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564C085-5B2B-40F5-B2CC-7CA20A42BA25}" type="slidenum">
              <a:rPr lang="en-US" altLang="ko-KR" smtClean="0">
                <a:ea typeface="굴림" pitchFamily="34" charset="-127"/>
              </a:rPr>
              <a:pPr/>
              <a:t>58</a:t>
            </a:fld>
            <a:endParaRPr lang="en-US" altLang="ko-KR" smtClean="0">
              <a:ea typeface="굴림" pitchFamily="34" charset="-127"/>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6145404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9E140940-3A26-448E-8D7C-EB098CFC07D2}" type="slidenum">
              <a:rPr lang="en-US" altLang="ko-KR" smtClean="0">
                <a:ea typeface="굴림" pitchFamily="34" charset="-127"/>
              </a:rPr>
              <a:pPr/>
              <a:t>59</a:t>
            </a:fld>
            <a:endParaRPr lang="en-US" altLang="ko-KR" smtClean="0">
              <a:ea typeface="굴림" pitchFamily="34" charset="-127"/>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r>
              <a:rPr lang="en-US" altLang="ko-KR" dirty="0" smtClean="0"/>
              <a:t>As a simple analogy, consider two restaurants, one that requires  </a:t>
            </a:r>
          </a:p>
          <a:p>
            <a:r>
              <a:rPr lang="en-US" altLang="ko-KR" dirty="0" smtClean="0"/>
              <a:t>reservations and another that neither requires reservations nor accepts them. For the </a:t>
            </a:r>
          </a:p>
          <a:p>
            <a:r>
              <a:rPr lang="en-US" altLang="ko-KR" dirty="0" smtClean="0"/>
              <a:t>restaurant that requires reservations, we have to go through the hassle of calling </a:t>
            </a:r>
          </a:p>
          <a:p>
            <a:r>
              <a:rPr lang="en-US" altLang="ko-KR" dirty="0" smtClean="0"/>
              <a:t>before we leave home. But when we arrive at the restaurant we can, in principle, </a:t>
            </a:r>
          </a:p>
          <a:p>
            <a:r>
              <a:rPr lang="en-US" altLang="ko-KR" dirty="0" smtClean="0"/>
              <a:t>immediately communicate with the waiter and order our meal. For the restaurant </a:t>
            </a:r>
          </a:p>
          <a:p>
            <a:r>
              <a:rPr lang="en-US" altLang="ko-KR" dirty="0" smtClean="0"/>
              <a:t>that does not require reservations, we don't need to bother to reserve a table. But </a:t>
            </a:r>
          </a:p>
          <a:p>
            <a:r>
              <a:rPr lang="en-US" altLang="ko-KR" dirty="0" smtClean="0"/>
              <a:t>when we arrive at the restaurant, we may have to wait for a table before we can </a:t>
            </a:r>
          </a:p>
          <a:p>
            <a:r>
              <a:rPr lang="en-US" altLang="ko-KR" dirty="0" smtClean="0"/>
              <a:t>communicate with the waiter. </a:t>
            </a:r>
          </a:p>
          <a:p>
            <a:endParaRPr lang="ko-KR" altLang="ko-KR" dirty="0" smtClean="0"/>
          </a:p>
        </p:txBody>
      </p:sp>
    </p:spTree>
    <p:extLst>
      <p:ext uri="{BB962C8B-B14F-4D97-AF65-F5344CB8AC3E}">
        <p14:creationId xmlns="" xmlns:p14="http://schemas.microsoft.com/office/powerpoint/2010/main" val="859823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5</a:t>
            </a:fld>
            <a:endParaRPr lang="en-US" altLang="ko-KR"/>
          </a:p>
        </p:txBody>
      </p:sp>
    </p:spTree>
    <p:extLst>
      <p:ext uri="{BB962C8B-B14F-4D97-AF65-F5344CB8AC3E}">
        <p14:creationId xmlns="" xmlns:p14="http://schemas.microsoft.com/office/powerpoint/2010/main" val="1757560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B0126D-B233-4C77-8361-3A076B268195}" type="slidenum">
              <a:rPr lang="en-US" altLang="zh-CN"/>
              <a:pPr/>
              <a:t>61</a:t>
            </a:fld>
            <a:endParaRPr lang="en-US" altLang="zh-CN"/>
          </a:p>
        </p:txBody>
      </p:sp>
      <p:sp>
        <p:nvSpPr>
          <p:cNvPr id="51202" name="Rectangle 2"/>
          <p:cNvSpPr>
            <a:spLocks noGrp="1" noRot="1" noChangeAspect="1" noChangeArrowheads="1"/>
          </p:cNvSpPr>
          <p:nvPr>
            <p:ph type="sldImg"/>
          </p:nvPr>
        </p:nvSpPr>
        <p:spPr bwMode="auto">
          <a:xfrm>
            <a:off x="1066800" y="688975"/>
            <a:ext cx="4710113" cy="3532188"/>
          </a:xfrm>
          <a:prstGeom prst="rect">
            <a:avLst/>
          </a:prstGeom>
          <a:solidFill>
            <a:srgbClr val="FFFFFF"/>
          </a:solidFill>
          <a:ln>
            <a:solidFill>
              <a:srgbClr val="000000"/>
            </a:solidFill>
            <a:miter lim="800000"/>
            <a:headEnd/>
            <a:tailEnd/>
          </a:ln>
        </p:spPr>
      </p:sp>
      <p:sp>
        <p:nvSpPr>
          <p:cNvPr id="51203" name="Rectangle 3"/>
          <p:cNvSpPr>
            <a:spLocks noGrp="1" noChangeArrowheads="1"/>
          </p:cNvSpPr>
          <p:nvPr>
            <p:ph type="body" idx="1"/>
          </p:nvPr>
        </p:nvSpPr>
        <p:spPr bwMode="auto">
          <a:xfrm>
            <a:off x="904875" y="4449684"/>
            <a:ext cx="5035550" cy="4143031"/>
          </a:xfrm>
          <a:prstGeom prst="rect">
            <a:avLst/>
          </a:prstGeom>
          <a:solidFill>
            <a:srgbClr val="FFFFFF"/>
          </a:solidFill>
          <a:ln>
            <a:solidFill>
              <a:srgbClr val="000000"/>
            </a:solidFill>
            <a:miter lim="800000"/>
            <a:headEnd/>
            <a:tailEnd/>
          </a:ln>
        </p:spPr>
        <p:txBody>
          <a:bodyPr lIns="92963" tIns="46482" rIns="92963" bIns="46482"/>
          <a:lstStyle/>
          <a:p>
            <a:r>
              <a:rPr lang="en-US" altLang="zh-CN" dirty="0" smtClean="0"/>
              <a:t>Other</a:t>
            </a:r>
            <a:r>
              <a:rPr lang="en-US" altLang="zh-CN" baseline="0" dirty="0" smtClean="0"/>
              <a:t> network architectures have defined and implemented service models that go beyond the Internet’s best-effort service.</a:t>
            </a:r>
          </a:p>
          <a:p>
            <a:r>
              <a:rPr lang="en-US" altLang="zh-CN" baseline="0" dirty="0" smtClean="0"/>
              <a:t>For example, the ATM network architecture provides for guaranteed in-order delay, bounded delay, and guaranteed minimal bandwidth.</a:t>
            </a:r>
          </a:p>
          <a:p>
            <a:r>
              <a:rPr lang="en-US" altLang="zh-CN" baseline="0" dirty="0" smtClean="0"/>
              <a:t>There have also been proposed service model extensions to the Internet architecture; for example, the </a:t>
            </a:r>
            <a:r>
              <a:rPr lang="en-US" altLang="zh-CN" baseline="0" dirty="0" err="1" smtClean="0"/>
              <a:t>IntServ</a:t>
            </a:r>
            <a:r>
              <a:rPr lang="en-US" altLang="zh-CN" baseline="0" dirty="0" smtClean="0"/>
              <a:t> architecture aims to provide end-to-end delay guarantees and congestion-free communication. </a:t>
            </a:r>
          </a:p>
          <a:p>
            <a:r>
              <a:rPr lang="en-US" altLang="zh-CN" baseline="0" dirty="0" smtClean="0"/>
              <a:t>Interestingly, in spite of these well-developed alternatives, the Internet’s basic best-effort service model combined with adequate bandwidth provisioning have arguably proven to be more than “good enough” to enable an amazing range of applications, including streaming video services such as Netflix and voice-and-video-over-IP, real-time conferencing applications such as Skype and </a:t>
            </a:r>
            <a:r>
              <a:rPr lang="en-US" altLang="zh-CN" baseline="0" dirty="0" err="1" smtClean="0"/>
              <a:t>Facetime</a:t>
            </a:r>
            <a:r>
              <a:rPr lang="en-US" altLang="zh-CN" baseline="0" dirty="0" smtClean="0"/>
              <a:t>.</a:t>
            </a:r>
            <a:endParaRPr lang="zh-CN" altLang="zh-CN" dirty="0"/>
          </a:p>
        </p:txBody>
      </p:sp>
    </p:spTree>
    <p:extLst>
      <p:ext uri="{BB962C8B-B14F-4D97-AF65-F5344CB8AC3E}">
        <p14:creationId xmlns="" xmlns:p14="http://schemas.microsoft.com/office/powerpoint/2010/main" val="19429646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234ECE97-E6F0-421B-BB32-56AC84A40885}" type="slidenum">
              <a:rPr lang="en-US" altLang="zh-CN" smtClean="0">
                <a:ea typeface="宋体" charset="-122"/>
              </a:rPr>
              <a:pPr/>
              <a:t>63</a:t>
            </a:fld>
            <a:endParaRPr lang="en-US" altLang="zh-CN" smtClean="0">
              <a:ea typeface="宋体" charset="-122"/>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endParaRPr lang="zh-CN" altLang="zh-CN" dirty="0" smtClean="0">
              <a:ea typeface="宋体" charset="-122"/>
            </a:endParaRPr>
          </a:p>
        </p:txBody>
      </p:sp>
    </p:spTree>
    <p:extLst>
      <p:ext uri="{BB962C8B-B14F-4D97-AF65-F5344CB8AC3E}">
        <p14:creationId xmlns="" xmlns:p14="http://schemas.microsoft.com/office/powerpoint/2010/main" val="9043705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EBA9DC-7499-4328-8A39-D03988CCB80A}" type="slidenum">
              <a:rPr lang="en-US" altLang="zh-CN"/>
              <a:pPr/>
              <a:t>64</a:t>
            </a:fld>
            <a:endParaRPr lang="en-US" altLang="zh-CN"/>
          </a:p>
        </p:txBody>
      </p:sp>
      <p:sp>
        <p:nvSpPr>
          <p:cNvPr id="54274" name="Rectangle 2"/>
          <p:cNvSpPr>
            <a:spLocks noGrp="1" noRot="1" noChangeAspect="1" noChangeArrowheads="1"/>
          </p:cNvSpPr>
          <p:nvPr>
            <p:ph type="sldImg"/>
          </p:nvPr>
        </p:nvSpPr>
        <p:spPr bwMode="auto">
          <a:xfrm>
            <a:off x="1066800" y="688975"/>
            <a:ext cx="4710113" cy="3532188"/>
          </a:xfrm>
          <a:prstGeom prst="rect">
            <a:avLst/>
          </a:prstGeom>
          <a:solidFill>
            <a:srgbClr val="FFFFFF"/>
          </a:solidFill>
          <a:ln>
            <a:solidFill>
              <a:srgbClr val="000000"/>
            </a:solidFill>
            <a:miter lim="800000"/>
            <a:headEnd/>
            <a:tailEnd/>
          </a:ln>
        </p:spPr>
      </p:sp>
      <p:sp>
        <p:nvSpPr>
          <p:cNvPr id="54275" name="Rectangle 3"/>
          <p:cNvSpPr>
            <a:spLocks noGrp="1" noChangeArrowheads="1"/>
          </p:cNvSpPr>
          <p:nvPr>
            <p:ph type="body" idx="1"/>
          </p:nvPr>
        </p:nvSpPr>
        <p:spPr bwMode="auto">
          <a:xfrm>
            <a:off x="904875" y="4449684"/>
            <a:ext cx="5035550" cy="4143031"/>
          </a:xfrm>
          <a:prstGeom prst="rect">
            <a:avLst/>
          </a:prstGeom>
          <a:solidFill>
            <a:srgbClr val="FFFFFF"/>
          </a:solidFill>
          <a:ln>
            <a:solidFill>
              <a:srgbClr val="000000"/>
            </a:solidFill>
            <a:miter lim="800000"/>
            <a:headEnd/>
            <a:tailEnd/>
          </a:ln>
        </p:spPr>
        <p:txBody>
          <a:bodyPr lIns="92963" tIns="46482" rIns="92963" bIns="46482"/>
          <a:lstStyle/>
          <a:p>
            <a:endParaRPr lang="zh-CN" altLang="zh-CN" dirty="0"/>
          </a:p>
        </p:txBody>
      </p:sp>
    </p:spTree>
    <p:extLst>
      <p:ext uri="{BB962C8B-B14F-4D97-AF65-F5344CB8AC3E}">
        <p14:creationId xmlns="" xmlns:p14="http://schemas.microsoft.com/office/powerpoint/2010/main" val="23771231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0EBBA7-3EC8-4DC2-A8D6-88FA2DDD1620}" type="slidenum">
              <a:rPr lang="en-US" altLang="zh-CN"/>
              <a:pPr/>
              <a:t>65</a:t>
            </a:fld>
            <a:endParaRPr lang="en-US" altLang="zh-CN"/>
          </a:p>
        </p:txBody>
      </p:sp>
      <p:sp>
        <p:nvSpPr>
          <p:cNvPr id="24578" name="Rectangle 2"/>
          <p:cNvSpPr>
            <a:spLocks noGrp="1" noRot="1" noChangeAspect="1" noChangeArrowheads="1"/>
          </p:cNvSpPr>
          <p:nvPr>
            <p:ph type="sldImg"/>
          </p:nvPr>
        </p:nvSpPr>
        <p:spPr bwMode="auto">
          <a:xfrm>
            <a:off x="1066800" y="688975"/>
            <a:ext cx="4710113" cy="3532188"/>
          </a:xfrm>
          <a:prstGeom prst="rect">
            <a:avLst/>
          </a:prstGeom>
          <a:solidFill>
            <a:srgbClr val="FFFFFF"/>
          </a:solidFill>
          <a:ln>
            <a:solidFill>
              <a:srgbClr val="000000"/>
            </a:solidFill>
            <a:miter lim="800000"/>
            <a:headEnd/>
            <a:tailEnd/>
          </a:ln>
        </p:spPr>
      </p:sp>
      <p:sp>
        <p:nvSpPr>
          <p:cNvPr id="24579" name="Rectangle 3"/>
          <p:cNvSpPr>
            <a:spLocks noGrp="1" noChangeArrowheads="1"/>
          </p:cNvSpPr>
          <p:nvPr>
            <p:ph type="body" idx="1"/>
          </p:nvPr>
        </p:nvSpPr>
        <p:spPr bwMode="auto">
          <a:xfrm>
            <a:off x="904875" y="4449684"/>
            <a:ext cx="5035550" cy="4143031"/>
          </a:xfrm>
          <a:prstGeom prst="rect">
            <a:avLst/>
          </a:prstGeom>
          <a:solidFill>
            <a:srgbClr val="FFFFFF"/>
          </a:solidFill>
          <a:ln>
            <a:solidFill>
              <a:srgbClr val="000000"/>
            </a:solidFill>
            <a:miter lim="800000"/>
            <a:headEnd/>
            <a:tailEnd/>
          </a:ln>
        </p:spPr>
        <p:txBody>
          <a:bodyPr lIns="92963" tIns="46482" rIns="92963" bIns="46482"/>
          <a:lstStyle/>
          <a:p>
            <a:endParaRPr lang="zh-CN" altLang="zh-CN"/>
          </a:p>
        </p:txBody>
      </p:sp>
    </p:spTree>
    <p:extLst>
      <p:ext uri="{BB962C8B-B14F-4D97-AF65-F5344CB8AC3E}">
        <p14:creationId xmlns="" xmlns:p14="http://schemas.microsoft.com/office/powerpoint/2010/main" val="16839642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AB0A1BBC-54E7-4219-B9A3-150A3FB18D32}" type="slidenum">
              <a:rPr lang="en-US" altLang="ko-KR" smtClean="0">
                <a:ea typeface="굴림" pitchFamily="34" charset="-127"/>
              </a:rPr>
              <a:pPr/>
              <a:t>66</a:t>
            </a:fld>
            <a:endParaRPr lang="en-US" altLang="ko-KR" smtClean="0">
              <a:ea typeface="굴림" pitchFamily="34" charset="-127"/>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16307504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5829FA4D-D0AA-46FB-92E4-F5EBDAD475E3}" type="slidenum">
              <a:rPr lang="en-US" altLang="ko-KR" smtClean="0">
                <a:ea typeface="굴림" pitchFamily="34" charset="-127"/>
              </a:rPr>
              <a:pPr/>
              <a:t>67</a:t>
            </a:fld>
            <a:endParaRPr lang="en-US" altLang="ko-KR" smtClean="0">
              <a:ea typeface="굴림" pitchFamily="34" charset="-127"/>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26608172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2E831355-50E4-420B-9C8D-908FC564638D}" type="slidenum">
              <a:rPr lang="en-US" altLang="ko-KR" smtClean="0">
                <a:ea typeface="굴림" pitchFamily="34" charset="-127"/>
              </a:rPr>
              <a:pPr/>
              <a:t>68</a:t>
            </a:fld>
            <a:endParaRPr lang="en-US" altLang="ko-KR" smtClean="0">
              <a:ea typeface="굴림" pitchFamily="34" charset="-127"/>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3925801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Internet exchange points (IXPs) </a:t>
            </a:r>
          </a:p>
          <a:p>
            <a:r>
              <a:rPr lang="en-US" altLang="zh-CN" sz="1200" kern="1200" baseline="0" dirty="0" smtClean="0">
                <a:solidFill>
                  <a:schemeClr val="tx1"/>
                </a:solidFill>
                <a:latin typeface="Times New Roman" pitchFamily="18" charset="0"/>
                <a:ea typeface="+mn-ea"/>
                <a:cs typeface="+mn-cs"/>
              </a:rPr>
              <a:t>points of presence (</a:t>
            </a:r>
            <a:r>
              <a:rPr lang="en-US" altLang="zh-CN" sz="1200" kern="1200" baseline="0" dirty="0" err="1" smtClean="0">
                <a:solidFill>
                  <a:schemeClr val="tx1"/>
                </a:solidFill>
                <a:latin typeface="Times New Roman" pitchFamily="18" charset="0"/>
                <a:ea typeface="+mn-ea"/>
                <a:cs typeface="+mn-cs"/>
              </a:rPr>
              <a:t>PoPs</a:t>
            </a:r>
            <a:r>
              <a:rPr lang="en-US" altLang="zh-CN" sz="1200" kern="1200" baseline="0" dirty="0" smtClean="0">
                <a:solidFill>
                  <a:schemeClr val="tx1"/>
                </a:solidFill>
                <a:latin typeface="Times New Roman" pitchFamily="18"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69</a:t>
            </a:fld>
            <a:endParaRPr lang="en-US" altLang="ko-KR"/>
          </a:p>
        </p:txBody>
      </p:sp>
    </p:spTree>
    <p:extLst>
      <p:ext uri="{BB962C8B-B14F-4D97-AF65-F5344CB8AC3E}">
        <p14:creationId xmlns="" xmlns:p14="http://schemas.microsoft.com/office/powerpoint/2010/main" val="1889285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1" kern="1200" dirty="0" smtClean="0">
                <a:solidFill>
                  <a:schemeClr val="tx1"/>
                </a:solidFill>
                <a:latin typeface="Times New Roman" pitchFamily="18" charset="0"/>
                <a:ea typeface="+mn-ea"/>
                <a:cs typeface="+mn-cs"/>
              </a:rPr>
              <a:t>https://www.pch.net/ixp/summary</a:t>
            </a:r>
          </a:p>
          <a:p>
            <a:endParaRPr lang="en-US" sz="1200" b="0" i="1" kern="1200" dirty="0" smtClean="0">
              <a:solidFill>
                <a:schemeClr val="tx1"/>
              </a:solidFill>
              <a:latin typeface="Times New Roman" pitchFamily="18" charset="0"/>
              <a:ea typeface="+mn-ea"/>
              <a:cs typeface="+mn-cs"/>
            </a:endParaRPr>
          </a:p>
          <a:p>
            <a:r>
              <a:rPr lang="en-US" sz="1200" b="0" i="1" kern="1200" dirty="0" smtClean="0">
                <a:solidFill>
                  <a:schemeClr val="tx1"/>
                </a:solidFill>
                <a:latin typeface="Times New Roman" pitchFamily="18" charset="0"/>
                <a:ea typeface="+mn-ea"/>
                <a:cs typeface="+mn-cs"/>
              </a:rPr>
              <a:t>Packet Clearing House, Internet exchange point directory reports.</a:t>
            </a:r>
            <a:r>
              <a:rPr lang="en-US" dirty="0" smtClean="0"/>
              <a:t/>
            </a:r>
            <a:br>
              <a:rPr lang="en-US" dirty="0" smtClean="0"/>
            </a:br>
            <a:r>
              <a:rPr lang="en-US" sz="1200" b="0" i="0" kern="1200" dirty="0" smtClean="0">
                <a:solidFill>
                  <a:schemeClr val="tx1"/>
                </a:solidFill>
                <a:latin typeface="Times New Roman" pitchFamily="18" charset="0"/>
                <a:ea typeface="+mn-ea"/>
                <a:cs typeface="+mn-cs"/>
              </a:rPr>
              <a:t>Retrieved on Thursday 19th of September from http://www.pch.net/ixpdir/summary</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75</a:t>
            </a:fld>
            <a:endParaRPr lang="en-US" altLang="ko-K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Network Structure 5, illustrated in Figure 1.15, builds on top of Network</a:t>
            </a:r>
          </a:p>
          <a:p>
            <a:r>
              <a:rPr lang="en-US" altLang="zh-CN" sz="1200" kern="1200" baseline="0" dirty="0" smtClean="0">
                <a:solidFill>
                  <a:schemeClr val="tx1"/>
                </a:solidFill>
                <a:latin typeface="Times New Roman" pitchFamily="18" charset="0"/>
                <a:ea typeface="+mn-ea"/>
                <a:cs typeface="+mn-cs"/>
              </a:rPr>
              <a:t>Structure 4 by adding </a:t>
            </a:r>
            <a:r>
              <a:rPr lang="en-US" altLang="zh-CN" sz="1200" b="1" kern="1200" baseline="0" dirty="0" smtClean="0">
                <a:solidFill>
                  <a:schemeClr val="tx1"/>
                </a:solidFill>
                <a:latin typeface="Times New Roman" pitchFamily="18" charset="0"/>
                <a:ea typeface="+mn-ea"/>
                <a:cs typeface="+mn-cs"/>
              </a:rPr>
              <a:t>content provider networks.</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77</a:t>
            </a:fld>
            <a:endParaRPr lang="en-US" altLang="ko-KR"/>
          </a:p>
        </p:txBody>
      </p:sp>
    </p:spTree>
    <p:extLst>
      <p:ext uri="{BB962C8B-B14F-4D97-AF65-F5344CB8AC3E}">
        <p14:creationId xmlns="" xmlns:p14="http://schemas.microsoft.com/office/powerpoint/2010/main" val="2741422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FC42FBA0-A417-4F57-A816-A90C32467873}" type="slidenum">
              <a:rPr lang="en-US" altLang="ko-KR" smtClean="0">
                <a:ea typeface="굴림" pitchFamily="34" charset="-127"/>
              </a:rPr>
              <a:pPr/>
              <a:t>6</a:t>
            </a:fld>
            <a:endParaRPr lang="en-US" altLang="ko-KR" smtClean="0">
              <a:ea typeface="굴림" pitchFamily="34" charset="-127"/>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19912997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BB2D7BD8-D7DB-41D5-B4EE-A83C3732D4E3}" type="slidenum">
              <a:rPr lang="en-US" altLang="ko-KR" smtClean="0">
                <a:ea typeface="굴림" pitchFamily="34" charset="-127"/>
              </a:rPr>
              <a:pPr/>
              <a:t>79</a:t>
            </a:fld>
            <a:endParaRPr lang="en-US" altLang="ko-KR" smtClean="0">
              <a:ea typeface="굴림" pitchFamily="34" charset="-127"/>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1069658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80</a:t>
            </a:fld>
            <a:endParaRPr lang="en-US" altLang="ko-KR"/>
          </a:p>
        </p:txBody>
      </p:sp>
    </p:spTree>
    <p:extLst>
      <p:ext uri="{BB962C8B-B14F-4D97-AF65-F5344CB8AC3E}">
        <p14:creationId xmlns="" xmlns:p14="http://schemas.microsoft.com/office/powerpoint/2010/main" val="37604744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3E0B204D-E057-4EBB-8803-7ABD0F809159}" type="slidenum">
              <a:rPr lang="en-US" altLang="ko-KR" smtClean="0">
                <a:ea typeface="굴림" pitchFamily="34" charset="-127"/>
              </a:rPr>
              <a:pPr/>
              <a:t>81</a:t>
            </a:fld>
            <a:endParaRPr lang="en-US" altLang="ko-KR" smtClean="0">
              <a:ea typeface="굴림" pitchFamily="34" charset="-127"/>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38722534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59DBAE8C-8A33-4D69-9F3C-F14F3BC782D6}" type="slidenum">
              <a:rPr lang="en-US" altLang="ko-KR" smtClean="0">
                <a:ea typeface="굴림" pitchFamily="34" charset="-127"/>
              </a:rPr>
              <a:pPr/>
              <a:t>82</a:t>
            </a:fld>
            <a:endParaRPr lang="en-US" altLang="ko-KR" smtClean="0">
              <a:ea typeface="굴림" pitchFamily="34" charset="-127"/>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27624102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9F183DC-9AF8-4A44-85C4-F183D1F99E7F}" type="slidenum">
              <a:rPr lang="en-US" altLang="ko-KR" smtClean="0">
                <a:ea typeface="굴림" pitchFamily="34" charset="-127"/>
              </a:rPr>
              <a:pPr/>
              <a:t>83</a:t>
            </a:fld>
            <a:endParaRPr lang="en-US" altLang="ko-KR" smtClean="0">
              <a:ea typeface="굴림" pitchFamily="34" charset="-127"/>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25813171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DC728CCA-1F4D-4F79-8AAB-2DC298E29240}" type="slidenum">
              <a:rPr lang="en-US" altLang="ko-KR" smtClean="0">
                <a:ea typeface="굴림" pitchFamily="34" charset="-127"/>
              </a:rPr>
              <a:pPr/>
              <a:t>84</a:t>
            </a:fld>
            <a:endParaRPr lang="en-US" altLang="ko-KR" smtClean="0">
              <a:ea typeface="굴림" pitchFamily="34" charset="-127"/>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r>
              <a:rPr lang="en-US" altLang="ko-KR" dirty="0" smtClean="0"/>
              <a:t>2x10^8  -  3x10^</a:t>
            </a:r>
            <a:r>
              <a:rPr lang="en-US" altLang="ko-KR" sz="1100" dirty="0" smtClean="0"/>
              <a:t>8</a:t>
            </a:r>
            <a:r>
              <a:rPr lang="en-US" altLang="ko-KR" dirty="0" smtClean="0"/>
              <a:t> meters/sec</a:t>
            </a:r>
            <a:endParaRPr lang="ko-KR" altLang="ko-KR" dirty="0" smtClean="0"/>
          </a:p>
        </p:txBody>
      </p:sp>
    </p:spTree>
    <p:extLst>
      <p:ext uri="{BB962C8B-B14F-4D97-AF65-F5344CB8AC3E}">
        <p14:creationId xmlns="" xmlns:p14="http://schemas.microsoft.com/office/powerpoint/2010/main" val="6843056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7CE05CF2-73DD-499C-B97E-7B9A21F5A968}" type="slidenum">
              <a:rPr lang="en-US" altLang="ko-KR" smtClean="0">
                <a:ea typeface="굴림" pitchFamily="34" charset="-127"/>
              </a:rPr>
              <a:pPr/>
              <a:t>85</a:t>
            </a:fld>
            <a:endParaRPr lang="en-US" altLang="ko-KR" smtClean="0">
              <a:ea typeface="굴림" pitchFamily="34" charset="-127"/>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35075614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761130DF-7D1E-4415-AE04-8EE45FC418F4}" type="slidenum">
              <a:rPr lang="en-US" altLang="ko-KR" smtClean="0">
                <a:ea typeface="굴림" pitchFamily="34" charset="-127"/>
              </a:rPr>
              <a:pPr/>
              <a:t>86</a:t>
            </a:fld>
            <a:endParaRPr lang="en-US" altLang="ko-KR" smtClean="0">
              <a:ea typeface="굴림" pitchFamily="34" charset="-127"/>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3397062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6756737B-B5B3-4DCA-ABD2-C38EEFC7E048}" type="slidenum">
              <a:rPr lang="en-US" altLang="ko-KR" smtClean="0">
                <a:ea typeface="굴림" pitchFamily="34" charset="-127"/>
              </a:rPr>
              <a:pPr/>
              <a:t>87</a:t>
            </a:fld>
            <a:endParaRPr lang="en-US" altLang="ko-KR" smtClean="0">
              <a:ea typeface="굴림" pitchFamily="34" charset="-127"/>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34877505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For example, an end system wanting to transmit a packet into a shared medium (e.g., as in a </a:t>
            </a:r>
            <a:r>
              <a:rPr lang="en-US" altLang="zh-CN" sz="1200" kern="1200" baseline="0" dirty="0" err="1" smtClean="0">
                <a:solidFill>
                  <a:schemeClr val="tx1"/>
                </a:solidFill>
                <a:latin typeface="Times New Roman" pitchFamily="18" charset="0"/>
                <a:ea typeface="+mn-ea"/>
                <a:cs typeface="+mn-cs"/>
              </a:rPr>
              <a:t>WiFi</a:t>
            </a:r>
            <a:r>
              <a:rPr lang="en-US" altLang="zh-CN" sz="1200" kern="1200" baseline="0" dirty="0" smtClean="0">
                <a:solidFill>
                  <a:schemeClr val="tx1"/>
                </a:solidFill>
                <a:latin typeface="Times New Roman" pitchFamily="18" charset="0"/>
                <a:ea typeface="+mn-ea"/>
                <a:cs typeface="+mn-cs"/>
              </a:rPr>
              <a:t> or cable modem scenario)</a:t>
            </a:r>
          </a:p>
          <a:p>
            <a:r>
              <a:rPr lang="en-US" altLang="zh-CN" sz="1200" kern="1200" baseline="0" dirty="0" smtClean="0">
                <a:solidFill>
                  <a:schemeClr val="tx1"/>
                </a:solidFill>
                <a:latin typeface="Times New Roman" pitchFamily="18" charset="0"/>
                <a:ea typeface="+mn-ea"/>
                <a:cs typeface="+mn-cs"/>
              </a:rPr>
              <a:t>may </a:t>
            </a:r>
            <a:r>
              <a:rPr lang="en-US" altLang="zh-CN" sz="1200" i="1" kern="1200" baseline="0" dirty="0" smtClean="0">
                <a:solidFill>
                  <a:schemeClr val="tx1"/>
                </a:solidFill>
                <a:latin typeface="Times New Roman" pitchFamily="18" charset="0"/>
                <a:ea typeface="+mn-ea"/>
                <a:cs typeface="+mn-cs"/>
              </a:rPr>
              <a:t>purposefully delay its transmission as part of its protocol for sharing the</a:t>
            </a:r>
          </a:p>
          <a:p>
            <a:r>
              <a:rPr lang="en-US" altLang="zh-CN" sz="1200" kern="1200" baseline="0" dirty="0" smtClean="0">
                <a:solidFill>
                  <a:schemeClr val="tx1"/>
                </a:solidFill>
                <a:latin typeface="Times New Roman" pitchFamily="18" charset="0"/>
                <a:ea typeface="+mn-ea"/>
                <a:cs typeface="+mn-cs"/>
              </a:rPr>
              <a:t>medium with other end systems; we’ll consider such protocols in detail </a:t>
            </a:r>
            <a:r>
              <a:rPr lang="en-US" altLang="zh-CN" sz="1200" b="1" kern="1200" baseline="0" dirty="0" smtClean="0">
                <a:solidFill>
                  <a:schemeClr val="tx1"/>
                </a:solidFill>
                <a:latin typeface="Times New Roman" pitchFamily="18" charset="0"/>
                <a:ea typeface="+mn-ea"/>
                <a:cs typeface="+mn-cs"/>
              </a:rPr>
              <a:t>in Chapter</a:t>
            </a:r>
          </a:p>
          <a:p>
            <a:r>
              <a:rPr lang="en-US" altLang="zh-CN" sz="1200" b="1" kern="1200" baseline="0" dirty="0" smtClean="0">
                <a:solidFill>
                  <a:schemeClr val="tx1"/>
                </a:solidFill>
                <a:latin typeface="Times New Roman" pitchFamily="18" charset="0"/>
                <a:ea typeface="+mn-ea"/>
                <a:cs typeface="+mn-cs"/>
              </a:rPr>
              <a:t>5.</a:t>
            </a:r>
            <a:endParaRPr lang="zh-CN" altLang="en-US" b="1"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88</a:t>
            </a:fld>
            <a:endParaRPr lang="en-US" altLang="ko-KR"/>
          </a:p>
        </p:txBody>
      </p:sp>
    </p:spTree>
    <p:extLst>
      <p:ext uri="{BB962C8B-B14F-4D97-AF65-F5344CB8AC3E}">
        <p14:creationId xmlns="" xmlns:p14="http://schemas.microsoft.com/office/powerpoint/2010/main" val="2959016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5CFF476-248A-476A-AB7B-B01AF8F0885E}" type="slidenum">
              <a:rPr lang="en-US" altLang="ko-KR" smtClean="0">
                <a:ea typeface="굴림" pitchFamily="34" charset="-127"/>
              </a:rPr>
              <a:pPr/>
              <a:t>7</a:t>
            </a:fld>
            <a:endParaRPr lang="en-US" altLang="ko-KR" smtClean="0">
              <a:ea typeface="굴림" pitchFamily="34" charset="-127"/>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13724050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89</a:t>
            </a:fld>
            <a:endParaRPr lang="en-US" altLang="ko-KR"/>
          </a:p>
        </p:txBody>
      </p:sp>
    </p:spTree>
    <p:extLst>
      <p:ext uri="{BB962C8B-B14F-4D97-AF65-F5344CB8AC3E}">
        <p14:creationId xmlns="" xmlns:p14="http://schemas.microsoft.com/office/powerpoint/2010/main" val="18871197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90</a:t>
            </a:fld>
            <a:endParaRPr lang="en-US" altLang="ko-KR"/>
          </a:p>
        </p:txBody>
      </p:sp>
    </p:spTree>
    <p:extLst>
      <p:ext uri="{BB962C8B-B14F-4D97-AF65-F5344CB8AC3E}">
        <p14:creationId xmlns="" xmlns:p14="http://schemas.microsoft.com/office/powerpoint/2010/main" val="2340896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91</a:t>
            </a:fld>
            <a:endParaRPr lang="en-US" altLang="ko-KR"/>
          </a:p>
        </p:txBody>
      </p:sp>
    </p:spTree>
    <p:extLst>
      <p:ext uri="{BB962C8B-B14F-4D97-AF65-F5344CB8AC3E}">
        <p14:creationId xmlns="" xmlns:p14="http://schemas.microsoft.com/office/powerpoint/2010/main" val="10119754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7D0C8078-90C4-4178-A53E-453E03934D14}" type="slidenum">
              <a:rPr lang="en-US" altLang="ko-KR" smtClean="0">
                <a:ea typeface="굴림" pitchFamily="34" charset="-127"/>
              </a:rPr>
              <a:pPr/>
              <a:t>92</a:t>
            </a:fld>
            <a:endParaRPr lang="en-US" altLang="ko-KR" smtClean="0">
              <a:ea typeface="굴림" pitchFamily="34" charset="-127"/>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41348497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DB1089F5-A0E0-4FE5-9F76-5A3380D35530}" type="slidenum">
              <a:rPr lang="en-US" altLang="ko-KR" smtClean="0">
                <a:ea typeface="굴림" pitchFamily="34" charset="-127"/>
              </a:rPr>
              <a:pPr/>
              <a:t>93</a:t>
            </a:fld>
            <a:endParaRPr lang="en-US" altLang="ko-KR" smtClean="0">
              <a:ea typeface="굴림" pitchFamily="34" charset="-127"/>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34799729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3F36289D-8403-44CF-A0E2-ED5861BEAD25}" type="slidenum">
              <a:rPr lang="en-US" altLang="ko-KR" smtClean="0">
                <a:ea typeface="굴림" pitchFamily="34" charset="-127"/>
              </a:rPr>
              <a:pPr/>
              <a:t>94</a:t>
            </a:fld>
            <a:endParaRPr lang="en-US" altLang="ko-KR" smtClean="0">
              <a:ea typeface="굴림" pitchFamily="34" charset="-127"/>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12560239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72B0B10A-07BE-41D1-BB98-CE2F0C2302B1}" type="slidenum">
              <a:rPr lang="en-US" altLang="ko-KR" smtClean="0">
                <a:ea typeface="굴림" pitchFamily="34" charset="-127"/>
              </a:rPr>
              <a:pPr/>
              <a:t>95</a:t>
            </a:fld>
            <a:endParaRPr lang="en-US" altLang="ko-KR" smtClean="0">
              <a:ea typeface="굴림" pitchFamily="34" charset="-127"/>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35650948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6A34DD5-591A-4AD8-A859-6CB7B2C20E11}" type="slidenum">
              <a:rPr lang="en-US" altLang="ko-KR" smtClean="0">
                <a:ea typeface="굴림" pitchFamily="34" charset="-127"/>
              </a:rPr>
              <a:pPr/>
              <a:t>96</a:t>
            </a:fld>
            <a:endParaRPr lang="en-US" altLang="ko-KR" smtClean="0">
              <a:ea typeface="굴림" pitchFamily="34" charset="-127"/>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2549239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363E0090-50D2-42FF-AE88-8A8EF7B29BA3}" type="slidenum">
              <a:rPr lang="en-US" altLang="ko-KR" smtClean="0">
                <a:ea typeface="굴림" pitchFamily="34" charset="-127"/>
              </a:rPr>
              <a:pPr/>
              <a:t>97</a:t>
            </a:fld>
            <a:endParaRPr lang="en-US" altLang="ko-KR" smtClean="0">
              <a:ea typeface="굴림" pitchFamily="34" charset="-127"/>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6067471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40459F12-887D-4B74-80F5-7D85F253A078}" type="slidenum">
              <a:rPr lang="en-US" altLang="ko-KR" smtClean="0">
                <a:ea typeface="굴림" pitchFamily="34" charset="-127"/>
              </a:rPr>
              <a:pPr/>
              <a:t>98</a:t>
            </a:fld>
            <a:endParaRPr lang="en-US" altLang="ko-KR" smtClean="0">
              <a:ea typeface="굴림" pitchFamily="34" charset="-127"/>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93206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p:spPr>
        <p:txBody>
          <a:bodyPr/>
          <a:lstStyle/>
          <a:p>
            <a:r>
              <a:rPr lang="en-US" altLang="zh-CN" dirty="0" smtClean="0"/>
              <a:t>Nodes can be computer, router, switch, bridge …</a:t>
            </a:r>
          </a:p>
          <a:p>
            <a:r>
              <a:rPr lang="en-US" altLang="zh-CN" dirty="0" smtClean="0"/>
              <a:t>In most cases, a cloud represents a network. In this way, users do not need to care about details in the network. </a:t>
            </a:r>
          </a:p>
          <a:p>
            <a:endParaRPr lang="en-US" altLang="zh-CN" dirty="0" smtClean="0"/>
          </a:p>
          <a:p>
            <a:r>
              <a:rPr lang="en-US" altLang="zh-CN" dirty="0" smtClean="0"/>
              <a:t>internet </a:t>
            </a:r>
            <a:r>
              <a:rPr lang="zh-CN" altLang="en-US" dirty="0" smtClean="0"/>
              <a:t>和 </a:t>
            </a:r>
            <a:r>
              <a:rPr lang="en-US" altLang="zh-CN" dirty="0" smtClean="0"/>
              <a:t>Internet </a:t>
            </a:r>
            <a:r>
              <a:rPr lang="zh-CN" altLang="en-US" dirty="0" smtClean="0"/>
              <a:t>的区别</a:t>
            </a:r>
            <a:endParaRPr lang="en-US" altLang="zh-CN" dirty="0" smtClean="0"/>
          </a:p>
          <a:p>
            <a:pPr eaLnBrk="1" hangingPunct="1"/>
            <a:r>
              <a:rPr lang="zh-CN" altLang="en-US" dirty="0" smtClean="0"/>
              <a:t>以</a:t>
            </a:r>
            <a:r>
              <a:rPr lang="zh-CN" altLang="en-US" dirty="0" smtClean="0">
                <a:solidFill>
                  <a:schemeClr val="hlink"/>
                </a:solidFill>
              </a:rPr>
              <a:t>小写字母 </a:t>
            </a:r>
            <a:r>
              <a:rPr lang="en-US" altLang="zh-CN" dirty="0" err="1" smtClean="0">
                <a:solidFill>
                  <a:schemeClr val="hlink"/>
                </a:solidFill>
              </a:rPr>
              <a:t>i</a:t>
            </a:r>
            <a:r>
              <a:rPr lang="en-US" altLang="zh-CN" dirty="0" smtClean="0"/>
              <a:t> </a:t>
            </a:r>
            <a:r>
              <a:rPr lang="zh-CN" altLang="en-US" dirty="0" smtClean="0"/>
              <a:t>开始的 </a:t>
            </a:r>
            <a:r>
              <a:rPr lang="en-US" altLang="zh-CN" b="1" dirty="0" smtClean="0"/>
              <a:t>internet</a:t>
            </a:r>
            <a:r>
              <a:rPr lang="zh-CN" altLang="en-US" dirty="0" smtClean="0"/>
              <a:t>（互联网或互连网）是一个通用名词，它泛指由多个计算机网络互连而成的网络。 </a:t>
            </a:r>
          </a:p>
          <a:p>
            <a:pPr eaLnBrk="1" hangingPunct="1"/>
            <a:r>
              <a:rPr lang="zh-CN" altLang="en-US" dirty="0" smtClean="0"/>
              <a:t>以</a:t>
            </a:r>
            <a:r>
              <a:rPr lang="zh-CN" altLang="en-US" dirty="0" smtClean="0">
                <a:solidFill>
                  <a:schemeClr val="hlink"/>
                </a:solidFill>
              </a:rPr>
              <a:t>大写字母</a:t>
            </a:r>
            <a:r>
              <a:rPr lang="en-US" altLang="zh-CN" dirty="0" smtClean="0">
                <a:solidFill>
                  <a:schemeClr val="hlink"/>
                </a:solidFill>
              </a:rPr>
              <a:t>I</a:t>
            </a:r>
            <a:r>
              <a:rPr lang="zh-CN" altLang="en-US" dirty="0" smtClean="0"/>
              <a:t>开始的的 </a:t>
            </a:r>
            <a:r>
              <a:rPr lang="en-US" altLang="zh-CN" b="1" dirty="0" smtClean="0"/>
              <a:t>Internet</a:t>
            </a:r>
            <a:r>
              <a:rPr lang="zh-CN" altLang="en-US" dirty="0" smtClean="0"/>
              <a:t>（因特网）则是一个专用名词，它指当前全球最大的、开放的、由众多网络相互连接而成的特定计算机网络，它采用 </a:t>
            </a:r>
            <a:r>
              <a:rPr lang="en-US" altLang="zh-CN" b="1" dirty="0" smtClean="0"/>
              <a:t>TCP/IP </a:t>
            </a:r>
            <a:r>
              <a:rPr lang="zh-CN" altLang="en-US" dirty="0" smtClean="0"/>
              <a:t>协议族作为通信的规则，且其前身是美国的 </a:t>
            </a:r>
            <a:r>
              <a:rPr lang="en-US" altLang="zh-CN" b="1" dirty="0" smtClean="0"/>
              <a:t>ARPANET</a:t>
            </a:r>
            <a:r>
              <a:rPr lang="zh-CN" altLang="en-US" dirty="0" smtClean="0"/>
              <a:t>。</a:t>
            </a:r>
          </a:p>
          <a:p>
            <a:endParaRPr lang="en-US" altLang="zh-CN" dirty="0" smtClean="0"/>
          </a:p>
          <a:p>
            <a:endParaRPr lang="en-US" altLang="zh-CN" dirty="0" smtClean="0"/>
          </a:p>
          <a:p>
            <a:pPr>
              <a:lnSpc>
                <a:spcPct val="90000"/>
              </a:lnSpc>
            </a:pPr>
            <a:r>
              <a:rPr lang="zh-CN" altLang="en-US" dirty="0" smtClean="0">
                <a:solidFill>
                  <a:srgbClr val="FF0000"/>
                </a:solidFill>
              </a:rPr>
              <a:t>网络是指“三网”，即电信网络、有线电视网络和计算机网络。</a:t>
            </a:r>
            <a:r>
              <a:rPr lang="en-US" altLang="zh-CN" dirty="0" smtClean="0"/>
              <a:t>The abbreviation </a:t>
            </a:r>
            <a:r>
              <a:rPr lang="en-US" altLang="zh-CN" i="1" dirty="0" smtClean="0"/>
              <a:t>CATV</a:t>
            </a:r>
            <a:r>
              <a:rPr lang="en-US" altLang="zh-CN" dirty="0" smtClean="0"/>
              <a:t> is often used to mean "Cable TV".</a:t>
            </a:r>
            <a:endParaRPr lang="zh-CN" altLang="en-US" dirty="0" smtClean="0">
              <a:solidFill>
                <a:srgbClr val="FF0000"/>
              </a:solidFill>
            </a:endParaRPr>
          </a:p>
          <a:p>
            <a:pPr>
              <a:lnSpc>
                <a:spcPct val="90000"/>
              </a:lnSpc>
            </a:pPr>
            <a:r>
              <a:rPr lang="zh-CN" altLang="en-US" dirty="0" smtClean="0"/>
              <a:t>发展最快的并起到核心作用的是计算机网络。进入 </a:t>
            </a:r>
            <a:r>
              <a:rPr lang="en-US" altLang="zh-CN" dirty="0" smtClean="0"/>
              <a:t>20 </a:t>
            </a:r>
            <a:r>
              <a:rPr lang="zh-CN" altLang="en-US" dirty="0" smtClean="0"/>
              <a:t>世纪 </a:t>
            </a:r>
            <a:r>
              <a:rPr lang="en-US" altLang="zh-CN" dirty="0" smtClean="0"/>
              <a:t>90 </a:t>
            </a:r>
            <a:r>
              <a:rPr lang="zh-CN" altLang="en-US" dirty="0" smtClean="0"/>
              <a:t>年代以后，以因特网为代表的计算机网络得到了飞速的发展。</a:t>
            </a:r>
          </a:p>
          <a:p>
            <a:r>
              <a:rPr lang="zh-CN" altLang="en-US" dirty="0" smtClean="0">
                <a:solidFill>
                  <a:srgbClr val="FF0000"/>
                </a:solidFill>
              </a:rPr>
              <a:t>已从最初的教育科研网络逐步发展成为商业网络</a:t>
            </a:r>
            <a:r>
              <a:rPr lang="zh-CN" altLang="en-US" dirty="0" smtClean="0"/>
              <a:t>。</a:t>
            </a:r>
          </a:p>
          <a:p>
            <a:r>
              <a:rPr lang="zh-CN" altLang="en-US" dirty="0" smtClean="0"/>
              <a:t>已成为仅次于全球电话网的世界第二大网络。</a:t>
            </a:r>
          </a:p>
          <a:p>
            <a:endParaRPr lang="en-US" altLang="zh-CN" dirty="0" smtClean="0"/>
          </a:p>
          <a:p>
            <a:r>
              <a:rPr lang="en-US" altLang="zh-CN" dirty="0" smtClean="0"/>
              <a:t>Telephone infrastructure,</a:t>
            </a:r>
            <a:r>
              <a:rPr lang="en-US" altLang="zh-CN" baseline="0" dirty="0" smtClean="0"/>
              <a:t> television company</a:t>
            </a:r>
            <a:endParaRPr lang="zh-CN" altLang="en-US" dirty="0" smtClean="0"/>
          </a:p>
          <a:p>
            <a:endParaRPr lang="zh-CN" altLang="en-US" dirty="0" smtClean="0"/>
          </a:p>
        </p:txBody>
      </p:sp>
      <p:sp>
        <p:nvSpPr>
          <p:cNvPr id="112644" name="灯片编号占位符 3"/>
          <p:cNvSpPr>
            <a:spLocks noGrp="1"/>
          </p:cNvSpPr>
          <p:nvPr>
            <p:ph type="sldNum" sz="quarter" idx="5"/>
          </p:nvPr>
        </p:nvSpPr>
        <p:spPr>
          <a:noFill/>
        </p:spPr>
        <p:txBody>
          <a:bodyPr/>
          <a:lstStyle/>
          <a:p>
            <a:fld id="{3B2D2CAC-A101-4BA5-ABBA-68B7E8B852B6}" type="slidenum">
              <a:rPr lang="zh-CN" altLang="en-US" smtClean="0">
                <a:ea typeface="굴림" pitchFamily="34" charset="-127"/>
              </a:rPr>
              <a:pPr/>
              <a:t>8</a:t>
            </a:fld>
            <a:endParaRPr lang="zh-CN" altLang="en-US" smtClean="0">
              <a:ea typeface="굴림" pitchFamily="34" charset="-127"/>
            </a:endParaRPr>
          </a:p>
        </p:txBody>
      </p:sp>
    </p:spTree>
    <p:extLst>
      <p:ext uri="{BB962C8B-B14F-4D97-AF65-F5344CB8AC3E}">
        <p14:creationId xmlns="" xmlns:p14="http://schemas.microsoft.com/office/powerpoint/2010/main" val="40684172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F44C19B8-A91B-42AB-852F-E40BF1E1E641}" type="slidenum">
              <a:rPr lang="en-US" altLang="ko-KR" smtClean="0">
                <a:ea typeface="굴림" pitchFamily="34" charset="-127"/>
              </a:rPr>
              <a:pPr/>
              <a:t>99</a:t>
            </a:fld>
            <a:endParaRPr lang="en-US" altLang="ko-KR" smtClean="0">
              <a:ea typeface="굴림" pitchFamily="34" charset="-127"/>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8430254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100</a:t>
            </a:fld>
            <a:endParaRPr lang="en-US" altLang="ko-KR"/>
          </a:p>
        </p:txBody>
      </p:sp>
    </p:spTree>
    <p:extLst>
      <p:ext uri="{BB962C8B-B14F-4D97-AF65-F5344CB8AC3E}">
        <p14:creationId xmlns="" xmlns:p14="http://schemas.microsoft.com/office/powerpoint/2010/main" val="27589287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0F4A7C71-5B97-40F4-979B-E8968521CD86}" type="slidenum">
              <a:rPr lang="en-US" altLang="ko-KR" smtClean="0">
                <a:ea typeface="굴림" pitchFamily="34" charset="-127"/>
              </a:rPr>
              <a:pPr/>
              <a:t>101</a:t>
            </a:fld>
            <a:endParaRPr lang="en-US" altLang="ko-KR" smtClean="0">
              <a:ea typeface="굴림" pitchFamily="34" charset="-127"/>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25723653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err="1" smtClean="0">
                <a:solidFill>
                  <a:schemeClr val="tx1"/>
                </a:solidFill>
                <a:latin typeface="Times New Roman" pitchFamily="18" charset="0"/>
                <a:ea typeface="+mn-ea"/>
                <a:cs typeface="+mn-cs"/>
              </a:rPr>
              <a:t>catchup</a:t>
            </a:r>
            <a:endParaRPr lang="en-US" altLang="zh-CN" sz="1200" b="0" i="0" kern="1200" dirty="0" smtClean="0">
              <a:solidFill>
                <a:schemeClr val="tx1"/>
              </a:solidFill>
              <a:latin typeface="Times New Roman" pitchFamily="18" charset="0"/>
              <a:ea typeface="+mn-ea"/>
              <a:cs typeface="+mn-cs"/>
            </a:endParaRPr>
          </a:p>
          <a:p>
            <a:r>
              <a:rPr lang="zh-CN" altLang="en-US" sz="1200" b="0" i="0" kern="1200" dirty="0" smtClean="0">
                <a:solidFill>
                  <a:schemeClr val="tx1"/>
                </a:solidFill>
                <a:latin typeface="Times New Roman" pitchFamily="18" charset="0"/>
                <a:ea typeface="+mn-ea"/>
                <a:cs typeface="+mn-cs"/>
              </a:rPr>
              <a:t>英 </a:t>
            </a:r>
            <a:r>
              <a:rPr lang="en-US" altLang="zh-CN" sz="1200" b="0" i="0" kern="1200" dirty="0" smtClean="0">
                <a:solidFill>
                  <a:schemeClr val="tx1"/>
                </a:solidFill>
                <a:latin typeface="Times New Roman" pitchFamily="18" charset="0"/>
                <a:ea typeface="+mn-ea"/>
                <a:cs typeface="+mn-cs"/>
              </a:rPr>
              <a:t>['</a:t>
            </a:r>
            <a:r>
              <a:rPr lang="en-US" altLang="zh-CN" sz="1200" b="0" i="0" kern="1200" dirty="0" err="1" smtClean="0">
                <a:solidFill>
                  <a:schemeClr val="tx1"/>
                </a:solidFill>
                <a:latin typeface="Times New Roman" pitchFamily="18" charset="0"/>
                <a:ea typeface="+mn-ea"/>
                <a:cs typeface="+mn-cs"/>
              </a:rPr>
              <a:t>kætʃəp</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美 </a:t>
            </a:r>
            <a:r>
              <a:rPr lang="en-US" altLang="zh-CN" sz="1200" b="0" i="0" kern="1200" dirty="0" smtClean="0">
                <a:solidFill>
                  <a:schemeClr val="tx1"/>
                </a:solidFill>
                <a:latin typeface="Times New Roman" pitchFamily="18" charset="0"/>
                <a:ea typeface="+mn-ea"/>
                <a:cs typeface="+mn-cs"/>
              </a:rPr>
              <a:t>['</a:t>
            </a:r>
            <a:r>
              <a:rPr lang="en-US" altLang="zh-CN" sz="1200" b="0" i="0" kern="1200" dirty="0" err="1" smtClean="0">
                <a:solidFill>
                  <a:schemeClr val="tx1"/>
                </a:solidFill>
                <a:latin typeface="Times New Roman" pitchFamily="18" charset="0"/>
                <a:ea typeface="+mn-ea"/>
                <a:cs typeface="+mn-cs"/>
              </a:rPr>
              <a:t>kætʃəp</a:t>
            </a:r>
            <a:r>
              <a:rPr lang="en-US" altLang="zh-CN" sz="1200" b="0" i="0" kern="1200" dirty="0" smtClean="0">
                <a:solidFill>
                  <a:schemeClr val="tx1"/>
                </a:solidFill>
                <a:latin typeface="Times New Roman" pitchFamily="18" charset="0"/>
                <a:ea typeface="+mn-ea"/>
                <a:cs typeface="+mn-cs"/>
              </a:rPr>
              <a:t>] </a:t>
            </a:r>
          </a:p>
          <a:p>
            <a:r>
              <a:rPr lang="en-US" altLang="zh-CN" sz="1200" b="0" i="0" kern="1200" dirty="0" smtClean="0">
                <a:solidFill>
                  <a:schemeClr val="tx1"/>
                </a:solidFill>
                <a:latin typeface="Times New Roman" pitchFamily="18" charset="0"/>
                <a:ea typeface="+mn-ea"/>
                <a:cs typeface="+mn-cs"/>
              </a:rPr>
              <a:t>n.</a:t>
            </a:r>
            <a:r>
              <a:rPr lang="zh-CN" altLang="en-US" sz="1200" b="0" i="0" kern="1200" dirty="0" smtClean="0">
                <a:solidFill>
                  <a:schemeClr val="tx1"/>
                </a:solidFill>
                <a:latin typeface="Times New Roman" pitchFamily="18" charset="0"/>
                <a:ea typeface="+mn-ea"/>
                <a:cs typeface="+mn-cs"/>
              </a:rPr>
              <a:t>调味酱（如蕃茄酱之类）；</a:t>
            </a:r>
          </a:p>
          <a:p>
            <a:r>
              <a:rPr lang="en-US" altLang="zh-CN" sz="1200" b="0" i="0" kern="1200" dirty="0" smtClean="0">
                <a:solidFill>
                  <a:schemeClr val="tx1"/>
                </a:solidFill>
                <a:latin typeface="Times New Roman" pitchFamily="18" charset="0"/>
                <a:ea typeface="+mn-ea"/>
                <a:cs typeface="+mn-cs"/>
              </a:rPr>
              <a:t>catch-up</a:t>
            </a:r>
          </a:p>
          <a:p>
            <a:r>
              <a:rPr lang="zh-CN" altLang="en-US" sz="1200" b="0" i="0" kern="1200" dirty="0" smtClean="0">
                <a:solidFill>
                  <a:schemeClr val="tx1"/>
                </a:solidFill>
                <a:latin typeface="Times New Roman" pitchFamily="18" charset="0"/>
                <a:ea typeface="+mn-ea"/>
                <a:cs typeface="+mn-cs"/>
              </a:rPr>
              <a:t>释义（向别人水平的）追赶；</a:t>
            </a:r>
          </a:p>
          <a:p>
            <a:r>
              <a:rPr lang="en-US" altLang="zh-CN" sz="1200" b="1" i="0" kern="1200" dirty="0" smtClean="0">
                <a:solidFill>
                  <a:schemeClr val="tx1"/>
                </a:solidFill>
                <a:latin typeface="Times New Roman" pitchFamily="18" charset="0"/>
                <a:ea typeface="+mn-ea"/>
                <a:cs typeface="+mn-cs"/>
              </a:rPr>
              <a:t>catch-up</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加紧弥补</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102</a:t>
            </a:fld>
            <a:endParaRPr lang="en-US" altLang="ko-KR"/>
          </a:p>
        </p:txBody>
      </p:sp>
    </p:spTree>
    <p:extLst>
      <p:ext uri="{BB962C8B-B14F-4D97-AF65-F5344CB8AC3E}">
        <p14:creationId xmlns="" xmlns:p14="http://schemas.microsoft.com/office/powerpoint/2010/main" val="20123711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Times New Roman" pitchFamily="18" charset="0"/>
                <a:ea typeface="+mn-ea"/>
                <a:cs typeface="+mn-cs"/>
              </a:rPr>
              <a:t>Trojan</a:t>
            </a:r>
          </a:p>
          <a:p>
            <a:r>
              <a:rPr lang="zh-CN" altLang="en-US" sz="1200" b="0" i="0" kern="1200" dirty="0" smtClean="0">
                <a:solidFill>
                  <a:schemeClr val="tx1"/>
                </a:solidFill>
                <a:latin typeface="Times New Roman" pitchFamily="18" charset="0"/>
                <a:ea typeface="+mn-ea"/>
                <a:cs typeface="+mn-cs"/>
              </a:rPr>
              <a:t>英 </a:t>
            </a:r>
            <a:r>
              <a:rPr lang="en-US" altLang="zh-CN" sz="1200" b="0" i="0" kern="1200" dirty="0" smtClean="0">
                <a:solidFill>
                  <a:schemeClr val="tx1"/>
                </a:solidFill>
                <a:latin typeface="Times New Roman" pitchFamily="18" charset="0"/>
                <a:ea typeface="+mn-ea"/>
                <a:cs typeface="+mn-cs"/>
              </a:rPr>
              <a:t>[ˈ</a:t>
            </a:r>
            <a:r>
              <a:rPr lang="en-US" altLang="zh-CN" sz="1200" b="0" i="0" kern="1200" dirty="0" err="1" smtClean="0">
                <a:solidFill>
                  <a:schemeClr val="tx1"/>
                </a:solidFill>
                <a:latin typeface="Times New Roman" pitchFamily="18" charset="0"/>
                <a:ea typeface="+mn-ea"/>
                <a:cs typeface="+mn-cs"/>
              </a:rPr>
              <a:t>trəʊdʒən</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美 </a:t>
            </a:r>
            <a:r>
              <a:rPr lang="en-US" altLang="zh-CN" sz="1200" b="0" i="0" kern="1200" dirty="0" smtClean="0">
                <a:solidFill>
                  <a:schemeClr val="tx1"/>
                </a:solidFill>
                <a:latin typeface="Times New Roman" pitchFamily="18" charset="0"/>
                <a:ea typeface="+mn-ea"/>
                <a:cs typeface="+mn-cs"/>
              </a:rPr>
              <a:t>[ˈ</a:t>
            </a:r>
            <a:r>
              <a:rPr lang="en-US" altLang="zh-CN" sz="1200" b="0" i="0" kern="1200" dirty="0" err="1" smtClean="0">
                <a:solidFill>
                  <a:schemeClr val="tx1"/>
                </a:solidFill>
                <a:latin typeface="Times New Roman" pitchFamily="18" charset="0"/>
                <a:ea typeface="+mn-ea"/>
                <a:cs typeface="+mn-cs"/>
              </a:rPr>
              <a:t>troʊdʒən</a:t>
            </a:r>
            <a:r>
              <a:rPr lang="en-US" altLang="zh-CN" sz="1200" b="0" i="0" kern="1200" dirty="0" smtClean="0">
                <a:solidFill>
                  <a:schemeClr val="tx1"/>
                </a:solidFill>
                <a:latin typeface="Times New Roman" pitchFamily="18" charset="0"/>
                <a:ea typeface="+mn-ea"/>
                <a:cs typeface="+mn-cs"/>
              </a:rPr>
              <a:t>] </a:t>
            </a:r>
          </a:p>
          <a:p>
            <a:r>
              <a:rPr lang="en-US" altLang="zh-CN" sz="1200" b="0" i="0" kern="1200" dirty="0" smtClean="0">
                <a:solidFill>
                  <a:schemeClr val="tx1"/>
                </a:solidFill>
                <a:latin typeface="Times New Roman" pitchFamily="18" charset="0"/>
                <a:ea typeface="+mn-ea"/>
                <a:cs typeface="+mn-cs"/>
              </a:rPr>
              <a:t>n.</a:t>
            </a:r>
            <a:r>
              <a:rPr lang="zh-CN" altLang="en-US" sz="1200" b="0" i="0" kern="1200" dirty="0" smtClean="0">
                <a:solidFill>
                  <a:schemeClr val="tx1"/>
                </a:solidFill>
                <a:latin typeface="Times New Roman" pitchFamily="18" charset="0"/>
                <a:ea typeface="+mn-ea"/>
                <a:cs typeface="+mn-cs"/>
              </a:rPr>
              <a:t>特洛伊；</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103</a:t>
            </a:fld>
            <a:endParaRPr lang="en-US" altLang="ko-KR"/>
          </a:p>
        </p:txBody>
      </p:sp>
    </p:spTree>
    <p:extLst>
      <p:ext uri="{BB962C8B-B14F-4D97-AF65-F5344CB8AC3E}">
        <p14:creationId xmlns="" xmlns:p14="http://schemas.microsoft.com/office/powerpoint/2010/main" val="10073681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As the name suggests, a </a:t>
            </a:r>
            <a:r>
              <a:rPr lang="en-US" altLang="zh-CN" sz="1200" kern="1200" baseline="0" dirty="0" err="1" smtClean="0">
                <a:solidFill>
                  <a:schemeClr val="tx1"/>
                </a:solidFill>
                <a:latin typeface="Times New Roman" pitchFamily="18" charset="0"/>
                <a:ea typeface="+mn-ea"/>
                <a:cs typeface="+mn-cs"/>
              </a:rPr>
              <a:t>DoS</a:t>
            </a:r>
            <a:r>
              <a:rPr lang="en-US" altLang="zh-CN" sz="1200" kern="1200" baseline="0" dirty="0" smtClean="0">
                <a:solidFill>
                  <a:schemeClr val="tx1"/>
                </a:solidFill>
                <a:latin typeface="Times New Roman" pitchFamily="18" charset="0"/>
                <a:ea typeface="+mn-ea"/>
                <a:cs typeface="+mn-cs"/>
              </a:rPr>
              <a:t> attack renders a network, host, or other piece</a:t>
            </a:r>
          </a:p>
          <a:p>
            <a:r>
              <a:rPr lang="en-US" altLang="zh-CN" sz="1200" kern="1200" baseline="0" dirty="0" smtClean="0">
                <a:solidFill>
                  <a:schemeClr val="tx1"/>
                </a:solidFill>
                <a:latin typeface="Times New Roman" pitchFamily="18" charset="0"/>
                <a:ea typeface="+mn-ea"/>
                <a:cs typeface="+mn-cs"/>
              </a:rPr>
              <a:t>of infrastructure unusable by legitimate users.</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105</a:t>
            </a:fld>
            <a:endParaRPr lang="en-US" altLang="ko-KR"/>
          </a:p>
        </p:txBody>
      </p:sp>
    </p:spTree>
    <p:extLst>
      <p:ext uri="{BB962C8B-B14F-4D97-AF65-F5344CB8AC3E}">
        <p14:creationId xmlns="" xmlns:p14="http://schemas.microsoft.com/office/powerpoint/2010/main" val="674767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108</a:t>
            </a:fld>
            <a:endParaRPr lang="en-US" altLang="ko-KR"/>
          </a:p>
        </p:txBody>
      </p:sp>
    </p:spTree>
    <p:extLst>
      <p:ext uri="{BB962C8B-B14F-4D97-AF65-F5344CB8AC3E}">
        <p14:creationId xmlns="" xmlns:p14="http://schemas.microsoft.com/office/powerpoint/2010/main" val="20468451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109</a:t>
            </a:fld>
            <a:endParaRPr lang="en-US" altLang="ko-KR"/>
          </a:p>
        </p:txBody>
      </p:sp>
    </p:spTree>
    <p:extLst>
      <p:ext uri="{BB962C8B-B14F-4D97-AF65-F5344CB8AC3E}">
        <p14:creationId xmlns="" xmlns:p14="http://schemas.microsoft.com/office/powerpoint/2010/main" val="27025801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110</a:t>
            </a:fld>
            <a:endParaRPr lang="en-US" altLang="ko-KR"/>
          </a:p>
        </p:txBody>
      </p:sp>
    </p:spTree>
    <p:extLst>
      <p:ext uri="{BB962C8B-B14F-4D97-AF65-F5344CB8AC3E}">
        <p14:creationId xmlns="" xmlns:p14="http://schemas.microsoft.com/office/powerpoint/2010/main" val="13738828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B5A3BA02-AC47-4386-846E-3E556560E91E}" type="slidenum">
              <a:rPr lang="en-US" altLang="ko-KR" smtClean="0">
                <a:ea typeface="굴림" pitchFamily="34" charset="-127"/>
              </a:rPr>
              <a:pPr/>
              <a:t>111</a:t>
            </a:fld>
            <a:endParaRPr lang="en-US" altLang="ko-KR" smtClean="0">
              <a:ea typeface="굴림" pitchFamily="34" charset="-127"/>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1916961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Body area network: Monitoring a person in a pervasive electronic health care system</a:t>
            </a:r>
          </a:p>
          <a:p>
            <a:endParaRPr lang="en-US" altLang="zh-CN" dirty="0" smtClean="0"/>
          </a:p>
          <a:p>
            <a:r>
              <a:rPr lang="zh-CN" altLang="en-US" sz="1200" b="0" i="0" kern="1200" dirty="0" smtClean="0">
                <a:solidFill>
                  <a:schemeClr val="tx1"/>
                </a:solidFill>
                <a:latin typeface="Times New Roman" pitchFamily="18" charset="0"/>
                <a:ea typeface="+mn-ea"/>
                <a:cs typeface="+mn-cs"/>
              </a:rPr>
              <a:t>个人网（</a:t>
            </a:r>
            <a:r>
              <a:rPr lang="en-US" altLang="zh-CN" sz="1200" b="0" i="0" kern="1200" dirty="0" smtClean="0">
                <a:solidFill>
                  <a:schemeClr val="tx1"/>
                </a:solidFill>
                <a:latin typeface="Times New Roman" pitchFamily="18" charset="0"/>
                <a:ea typeface="+mn-ea"/>
                <a:cs typeface="+mn-cs"/>
              </a:rPr>
              <a:t>Personal Area Network</a:t>
            </a:r>
            <a:r>
              <a:rPr lang="zh-CN" altLang="en-US" sz="1200" b="0" i="0" kern="1200" dirty="0" smtClean="0">
                <a:solidFill>
                  <a:schemeClr val="tx1"/>
                </a:solidFill>
                <a:latin typeface="Times New Roman" pitchFamily="18" charset="0"/>
                <a:ea typeface="+mn-ea"/>
                <a:cs typeface="+mn-cs"/>
              </a:rPr>
              <a:t>，</a:t>
            </a:r>
            <a:r>
              <a:rPr lang="en-US" altLang="zh-CN" sz="1200" b="0" i="0" kern="1200" dirty="0" smtClean="0">
                <a:solidFill>
                  <a:schemeClr val="tx1"/>
                </a:solidFill>
                <a:latin typeface="Times New Roman" pitchFamily="18" charset="0"/>
                <a:ea typeface="+mn-ea"/>
                <a:cs typeface="+mn-cs"/>
              </a:rPr>
              <a:t>PAN</a:t>
            </a:r>
            <a:r>
              <a:rPr lang="zh-CN" altLang="en-US" sz="1200" b="0" i="0" kern="1200" dirty="0" smtClean="0">
                <a:solidFill>
                  <a:schemeClr val="tx1"/>
                </a:solidFill>
                <a:latin typeface="Times New Roman" pitchFamily="18" charset="0"/>
                <a:ea typeface="+mn-ea"/>
                <a:cs typeface="+mn-cs"/>
              </a:rPr>
              <a:t>）指个人范围（随身携带或数米之内）的计算设备（如计算机，电话，</a:t>
            </a:r>
            <a:r>
              <a:rPr lang="en-US" altLang="zh-CN" sz="1200" b="0" i="0" kern="1200" dirty="0" smtClean="0">
                <a:solidFill>
                  <a:schemeClr val="tx1"/>
                </a:solidFill>
                <a:latin typeface="Times New Roman" pitchFamily="18" charset="0"/>
                <a:ea typeface="+mn-ea"/>
                <a:cs typeface="+mn-cs"/>
              </a:rPr>
              <a:t>PDA</a:t>
            </a:r>
            <a:r>
              <a:rPr lang="zh-CN" altLang="en-US" sz="1200" b="0" i="0" kern="1200" dirty="0" smtClean="0">
                <a:solidFill>
                  <a:schemeClr val="tx1"/>
                </a:solidFill>
                <a:latin typeface="Times New Roman" pitchFamily="18" charset="0"/>
                <a:ea typeface="+mn-ea"/>
                <a:cs typeface="+mn-cs"/>
              </a:rPr>
              <a:t>，数码相机等）组成的通信网络。个人网即可用于这些设备之间互相交换数据，也可以用于连接到高层网络或互联网。</a:t>
            </a:r>
            <a:endParaRPr lang="en-US" altLang="zh-CN" sz="1200" b="0" i="0" kern="1200" dirty="0" smtClean="0">
              <a:solidFill>
                <a:schemeClr val="tx1"/>
              </a:solidFill>
              <a:latin typeface="Times New Roman" pitchFamily="18" charset="0"/>
              <a:ea typeface="+mn-ea"/>
              <a:cs typeface="+mn-cs"/>
            </a:endParaRPr>
          </a:p>
          <a:p>
            <a:r>
              <a:rPr lang="zh-CN" altLang="en-US" sz="1200" b="0" i="0" kern="1200" dirty="0" smtClean="0">
                <a:solidFill>
                  <a:schemeClr val="tx1"/>
                </a:solidFill>
                <a:latin typeface="Times New Roman" pitchFamily="18" charset="0"/>
                <a:ea typeface="+mn-ea"/>
                <a:cs typeface="+mn-cs"/>
              </a:rPr>
              <a:t>个人网可以是有线的形式，例如</a:t>
            </a:r>
            <a:r>
              <a:rPr lang="en-US" altLang="zh-CN" sz="1200" b="0" i="0" kern="1200" dirty="0" smtClean="0">
                <a:solidFill>
                  <a:schemeClr val="tx1"/>
                </a:solidFill>
                <a:latin typeface="Times New Roman" pitchFamily="18" charset="0"/>
                <a:ea typeface="+mn-ea"/>
                <a:cs typeface="+mn-cs"/>
              </a:rPr>
              <a:t>USB</a:t>
            </a:r>
            <a:r>
              <a:rPr lang="zh-CN" altLang="en-US" sz="1200" b="0" i="0" kern="1200" dirty="0" smtClean="0">
                <a:solidFill>
                  <a:schemeClr val="tx1"/>
                </a:solidFill>
                <a:latin typeface="Times New Roman" pitchFamily="18" charset="0"/>
                <a:ea typeface="+mn-ea"/>
                <a:cs typeface="+mn-cs"/>
              </a:rPr>
              <a:t>或者</a:t>
            </a:r>
            <a:r>
              <a:rPr lang="en-US" altLang="zh-CN" sz="1200" b="0" i="0" kern="1200" dirty="0" err="1" smtClean="0">
                <a:solidFill>
                  <a:schemeClr val="tx1"/>
                </a:solidFill>
                <a:latin typeface="Times New Roman" pitchFamily="18" charset="0"/>
                <a:ea typeface="+mn-ea"/>
                <a:cs typeface="+mn-cs"/>
              </a:rPr>
              <a:t>Firewire</a:t>
            </a:r>
            <a:r>
              <a:rPr lang="zh-CN" altLang="en-US" sz="1200" b="0" i="0" kern="1200" dirty="0" smtClean="0">
                <a:solidFill>
                  <a:schemeClr val="tx1"/>
                </a:solidFill>
                <a:latin typeface="Times New Roman" pitchFamily="18" charset="0"/>
                <a:ea typeface="+mn-ea"/>
                <a:cs typeface="+mn-cs"/>
              </a:rPr>
              <a:t>（</a:t>
            </a:r>
            <a:r>
              <a:rPr lang="en-US" altLang="zh-CN" sz="1200" b="0" i="0" kern="1200" dirty="0" smtClean="0">
                <a:solidFill>
                  <a:schemeClr val="tx1"/>
                </a:solidFill>
                <a:latin typeface="Times New Roman" pitchFamily="18" charset="0"/>
                <a:ea typeface="+mn-ea"/>
                <a:cs typeface="+mn-cs"/>
              </a:rPr>
              <a:t>IEEE1394</a:t>
            </a:r>
            <a:r>
              <a:rPr lang="zh-CN" altLang="en-US" sz="1200" b="0" i="0" kern="1200" dirty="0" smtClean="0">
                <a:solidFill>
                  <a:schemeClr val="tx1"/>
                </a:solidFill>
                <a:latin typeface="Times New Roman" pitchFamily="18" charset="0"/>
                <a:ea typeface="+mn-ea"/>
                <a:cs typeface="+mn-cs"/>
              </a:rPr>
              <a:t>）总线，也可以是无线的形式，例如红外（</a:t>
            </a:r>
            <a:r>
              <a:rPr lang="en-US" altLang="zh-CN" sz="1200" b="0" i="0" kern="1200" dirty="0" smtClean="0">
                <a:solidFill>
                  <a:schemeClr val="tx1"/>
                </a:solidFill>
                <a:latin typeface="Times New Roman" pitchFamily="18" charset="0"/>
                <a:ea typeface="+mn-ea"/>
                <a:cs typeface="+mn-cs"/>
              </a:rPr>
              <a:t>IrDA</a:t>
            </a:r>
            <a:r>
              <a:rPr lang="zh-CN" altLang="en-US" sz="1200" b="0" i="0" kern="1200" dirty="0" smtClean="0">
                <a:solidFill>
                  <a:schemeClr val="tx1"/>
                </a:solidFill>
                <a:latin typeface="Times New Roman" pitchFamily="18" charset="0"/>
                <a:ea typeface="+mn-ea"/>
                <a:cs typeface="+mn-cs"/>
              </a:rPr>
              <a:t>）或蓝牙。</a:t>
            </a:r>
            <a:endParaRPr lang="en-US" altLang="zh-CN" sz="1200" b="0" i="0" kern="1200" dirty="0" smtClean="0">
              <a:solidFill>
                <a:schemeClr val="tx1"/>
              </a:solidFill>
              <a:latin typeface="Times New Roman" pitchFamily="18" charset="0"/>
              <a:ea typeface="+mn-ea"/>
              <a:cs typeface="+mn-cs"/>
            </a:endParaRPr>
          </a:p>
          <a:p>
            <a:r>
              <a:rPr lang="zh-CN" altLang="en-US" sz="1200" b="0" i="0" kern="1200" dirty="0" smtClean="0">
                <a:solidFill>
                  <a:schemeClr val="tx1"/>
                </a:solidFill>
                <a:latin typeface="Times New Roman" pitchFamily="18" charset="0"/>
                <a:ea typeface="+mn-ea"/>
                <a:cs typeface="+mn-cs"/>
              </a:rPr>
              <a:t>蓝牙，是一种支持设备短距离通信（一般</a:t>
            </a:r>
            <a:r>
              <a:rPr lang="en-US" altLang="zh-CN" sz="1200" b="0" i="0" kern="1200" dirty="0" smtClean="0">
                <a:solidFill>
                  <a:schemeClr val="tx1"/>
                </a:solidFill>
                <a:latin typeface="Times New Roman" pitchFamily="18" charset="0"/>
                <a:ea typeface="+mn-ea"/>
                <a:cs typeface="+mn-cs"/>
              </a:rPr>
              <a:t>10m</a:t>
            </a:r>
            <a:r>
              <a:rPr lang="zh-CN" altLang="en-US" sz="1200" b="0" i="0" kern="1200" dirty="0" smtClean="0">
                <a:solidFill>
                  <a:schemeClr val="tx1"/>
                </a:solidFill>
                <a:latin typeface="Times New Roman" pitchFamily="18" charset="0"/>
                <a:ea typeface="+mn-ea"/>
                <a:cs typeface="+mn-cs"/>
              </a:rPr>
              <a:t>内）的无线电技术。能在包括移动电话、</a:t>
            </a:r>
            <a:r>
              <a:rPr lang="en-US" altLang="zh-CN" sz="1200" b="0" i="0" kern="1200" dirty="0" smtClean="0">
                <a:solidFill>
                  <a:schemeClr val="tx1"/>
                </a:solidFill>
                <a:latin typeface="Times New Roman" pitchFamily="18" charset="0"/>
                <a:ea typeface="+mn-ea"/>
                <a:cs typeface="+mn-cs"/>
              </a:rPr>
              <a:t>PDA</a:t>
            </a:r>
            <a:r>
              <a:rPr lang="zh-CN" altLang="en-US" sz="1200" b="0" i="0" kern="1200" dirty="0" smtClean="0">
                <a:solidFill>
                  <a:schemeClr val="tx1"/>
                </a:solidFill>
                <a:latin typeface="Times New Roman" pitchFamily="18" charset="0"/>
                <a:ea typeface="+mn-ea"/>
                <a:cs typeface="+mn-cs"/>
              </a:rPr>
              <a:t>、</a:t>
            </a:r>
            <a:r>
              <a:rPr lang="zh-CN" altLang="en-US" sz="1200" b="0" i="0" u="none" strike="noStrike" kern="1200" dirty="0" smtClean="0">
                <a:solidFill>
                  <a:schemeClr val="tx1"/>
                </a:solidFill>
                <a:latin typeface="Times New Roman" pitchFamily="18" charset="0"/>
                <a:ea typeface="+mn-ea"/>
                <a:cs typeface="+mn-cs"/>
                <a:hlinkClick r:id="rId3"/>
              </a:rPr>
              <a:t>无线耳机</a:t>
            </a:r>
            <a:r>
              <a:rPr lang="zh-CN" altLang="en-US" sz="1200" b="0" i="0" kern="1200" dirty="0" smtClean="0">
                <a:solidFill>
                  <a:schemeClr val="tx1"/>
                </a:solidFill>
                <a:latin typeface="Times New Roman" pitchFamily="18" charset="0"/>
                <a:ea typeface="+mn-ea"/>
                <a:cs typeface="+mn-cs"/>
              </a:rPr>
              <a:t>、笔记本电脑、相关外设等众多设备之间进行无线信息交换。</a:t>
            </a:r>
          </a:p>
          <a:p>
            <a:r>
              <a:rPr lang="zh-CN" altLang="en-US" sz="1200" b="0" i="0" kern="1200" dirty="0" smtClean="0">
                <a:solidFill>
                  <a:schemeClr val="tx1"/>
                </a:solidFill>
                <a:latin typeface="Times New Roman" pitchFamily="18" charset="0"/>
                <a:ea typeface="+mn-ea"/>
                <a:cs typeface="+mn-cs"/>
              </a:rPr>
              <a:t>利用“蓝牙”技术，能够有效地简化移动通信终端设备之间的通信，也能够成功地简化设备与因特网</a:t>
            </a:r>
            <a:r>
              <a:rPr lang="en-US" altLang="zh-CN" sz="1200" b="0" i="0" kern="1200" dirty="0" smtClean="0">
                <a:solidFill>
                  <a:schemeClr val="tx1"/>
                </a:solidFill>
                <a:latin typeface="Times New Roman" pitchFamily="18" charset="0"/>
                <a:ea typeface="+mn-ea"/>
                <a:cs typeface="+mn-cs"/>
              </a:rPr>
              <a:t>Internet</a:t>
            </a:r>
            <a:r>
              <a:rPr lang="zh-CN" altLang="en-US" sz="1200" b="0" i="0" kern="1200" dirty="0" smtClean="0">
                <a:solidFill>
                  <a:schemeClr val="tx1"/>
                </a:solidFill>
                <a:latin typeface="Times New Roman" pitchFamily="18" charset="0"/>
                <a:ea typeface="+mn-ea"/>
                <a:cs typeface="+mn-cs"/>
              </a:rPr>
              <a:t>之间的通信，从而数据传输变得更加迅速高效，为无线通信拓宽道路。</a:t>
            </a:r>
          </a:p>
          <a:p>
            <a:r>
              <a:rPr lang="zh-CN" altLang="en-US" sz="1200" b="0" i="0" kern="1200" dirty="0" smtClean="0">
                <a:solidFill>
                  <a:schemeClr val="tx1"/>
                </a:solidFill>
                <a:latin typeface="Times New Roman" pitchFamily="18" charset="0"/>
                <a:ea typeface="+mn-ea"/>
                <a:cs typeface="+mn-cs"/>
              </a:rPr>
              <a:t>蓝牙采用分散式网络结构以及快跳频和短包技术，支持点对点及点对多点通信，工作在</a:t>
            </a:r>
            <a:r>
              <a:rPr lang="zh-CN" altLang="en-US" sz="1200" b="0" i="0" u="none" strike="noStrike" kern="1200" dirty="0" smtClean="0">
                <a:solidFill>
                  <a:schemeClr val="tx1"/>
                </a:solidFill>
                <a:latin typeface="Times New Roman" pitchFamily="18" charset="0"/>
                <a:ea typeface="+mn-ea"/>
                <a:cs typeface="+mn-cs"/>
                <a:hlinkClick r:id="rId4"/>
              </a:rPr>
              <a:t>全球通</a:t>
            </a:r>
            <a:r>
              <a:rPr lang="zh-CN" altLang="en-US" sz="1200" b="0" i="0" kern="1200" dirty="0" smtClean="0">
                <a:solidFill>
                  <a:schemeClr val="tx1"/>
                </a:solidFill>
                <a:latin typeface="Times New Roman" pitchFamily="18" charset="0"/>
                <a:ea typeface="+mn-ea"/>
                <a:cs typeface="+mn-cs"/>
              </a:rPr>
              <a:t>用的</a:t>
            </a:r>
            <a:r>
              <a:rPr lang="en-US" altLang="zh-CN" sz="1200" b="0" i="0" kern="1200" dirty="0" smtClean="0">
                <a:solidFill>
                  <a:schemeClr val="tx1"/>
                </a:solidFill>
                <a:latin typeface="Times New Roman" pitchFamily="18" charset="0"/>
                <a:ea typeface="+mn-ea"/>
                <a:cs typeface="+mn-cs"/>
              </a:rPr>
              <a:t>2.4GHz ISM</a:t>
            </a:r>
            <a:r>
              <a:rPr lang="zh-CN" altLang="en-US" sz="1200" b="0" i="0" kern="1200" dirty="0" smtClean="0">
                <a:solidFill>
                  <a:schemeClr val="tx1"/>
                </a:solidFill>
                <a:latin typeface="Times New Roman" pitchFamily="18" charset="0"/>
                <a:ea typeface="+mn-ea"/>
                <a:cs typeface="+mn-cs"/>
              </a:rPr>
              <a:t>（即工业、科学、医学）频段。其数据速率为</a:t>
            </a:r>
            <a:r>
              <a:rPr lang="en-US" altLang="zh-CN" sz="1200" b="0" i="0" kern="1200" dirty="0" smtClean="0">
                <a:solidFill>
                  <a:schemeClr val="tx1"/>
                </a:solidFill>
                <a:latin typeface="Times New Roman" pitchFamily="18" charset="0"/>
                <a:ea typeface="+mn-ea"/>
                <a:cs typeface="+mn-cs"/>
              </a:rPr>
              <a:t>1Mbps</a:t>
            </a:r>
            <a:r>
              <a:rPr lang="zh-CN" altLang="en-US" sz="1200" b="0" i="0" kern="1200" dirty="0" smtClean="0">
                <a:solidFill>
                  <a:schemeClr val="tx1"/>
                </a:solidFill>
                <a:latin typeface="Times New Roman" pitchFamily="18" charset="0"/>
                <a:ea typeface="+mn-ea"/>
                <a:cs typeface="+mn-cs"/>
              </a:rPr>
              <a:t>。采用时分双工传输方案实现全双工传输。</a:t>
            </a:r>
          </a:p>
          <a:p>
            <a:endParaRPr lang="en-US" altLang="zh-CN" dirty="0" smtClean="0"/>
          </a:p>
          <a:p>
            <a:r>
              <a:rPr lang="en-US" altLang="zh-CN" dirty="0" smtClean="0"/>
              <a:t>Body-area</a:t>
            </a:r>
            <a:r>
              <a:rPr lang="en-US" altLang="zh-CN" baseline="0" dirty="0" smtClean="0"/>
              <a:t> network</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9</a:t>
            </a:fld>
            <a:endParaRPr lang="en-US" altLang="ko-KR"/>
          </a:p>
        </p:txBody>
      </p:sp>
    </p:spTree>
    <p:extLst>
      <p:ext uri="{BB962C8B-B14F-4D97-AF65-F5344CB8AC3E}">
        <p14:creationId xmlns="" xmlns:p14="http://schemas.microsoft.com/office/powerpoint/2010/main" val="23195301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ADFA8B0B-4A9B-41DB-8E95-4B9935151C47}" type="slidenum">
              <a:rPr lang="en-US" altLang="ko-KR" smtClean="0">
                <a:ea typeface="굴림" pitchFamily="34" charset="-127"/>
              </a:rPr>
              <a:pPr/>
              <a:t>112</a:t>
            </a:fld>
            <a:endParaRPr lang="en-US" altLang="ko-KR" smtClean="0">
              <a:ea typeface="굴림" pitchFamily="34" charset="-127"/>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30098732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10440C4E-DE72-495B-AABC-11A999112207}" type="slidenum">
              <a:rPr lang="en-US" altLang="ko-KR" smtClean="0">
                <a:ea typeface="굴림" pitchFamily="34" charset="-127"/>
              </a:rPr>
              <a:pPr/>
              <a:t>113</a:t>
            </a:fld>
            <a:endParaRPr lang="en-US" altLang="ko-KR" smtClean="0">
              <a:ea typeface="굴림" pitchFamily="34" charset="-127"/>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31690468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6A82749-BDAA-46C0-B042-028A04EC0637}" type="slidenum">
              <a:rPr lang="en-US" altLang="ko-KR" smtClean="0">
                <a:ea typeface="굴림" pitchFamily="34" charset="-127"/>
              </a:rPr>
              <a:pPr/>
              <a:t>114</a:t>
            </a:fld>
            <a:endParaRPr lang="en-US" altLang="ko-KR" smtClean="0">
              <a:ea typeface="굴림" pitchFamily="34" charset="-127"/>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6387050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66CBC8B7-30EB-43FD-B85F-45A8D22CDDEF}" type="slidenum">
              <a:rPr lang="en-US" altLang="ko-KR" smtClean="0">
                <a:ea typeface="굴림" pitchFamily="34" charset="-127"/>
              </a:rPr>
              <a:pPr/>
              <a:t>115</a:t>
            </a:fld>
            <a:endParaRPr lang="en-US" altLang="ko-KR" smtClean="0">
              <a:ea typeface="굴림" pitchFamily="34" charset="-127"/>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114081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BE473C7C-6967-4291-984A-A015F99CA2B8}" type="slidenum">
              <a:rPr lang="en-US" altLang="ko-KR" smtClean="0">
                <a:ea typeface="굴림" pitchFamily="34" charset="-127"/>
              </a:rPr>
              <a:pPr/>
              <a:t>116</a:t>
            </a:fld>
            <a:endParaRPr lang="en-US" altLang="ko-KR" smtClean="0">
              <a:ea typeface="굴림" pitchFamily="34" charset="-127"/>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endParaRPr lang="ko-KR" altLang="ko-KR" dirty="0" smtClean="0"/>
          </a:p>
        </p:txBody>
      </p:sp>
    </p:spTree>
    <p:extLst>
      <p:ext uri="{BB962C8B-B14F-4D97-AF65-F5344CB8AC3E}">
        <p14:creationId xmlns="" xmlns:p14="http://schemas.microsoft.com/office/powerpoint/2010/main" val="22172762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25DDB5BA-AB95-4646-BFD3-1313BBD17551}" type="slidenum">
              <a:rPr lang="en-US" altLang="ko-KR" smtClean="0">
                <a:ea typeface="굴림" pitchFamily="34" charset="-127"/>
              </a:rPr>
              <a:pPr/>
              <a:t>117</a:t>
            </a:fld>
            <a:endParaRPr lang="en-US" altLang="ko-KR" smtClean="0">
              <a:ea typeface="굴림" pitchFamily="34" charset="-127"/>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18424318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564C085-5B2B-40F5-B2CC-7CA20A42BA25}" type="slidenum">
              <a:rPr lang="en-US" altLang="ko-KR" smtClean="0">
                <a:ea typeface="굴림" pitchFamily="34" charset="-127"/>
              </a:rPr>
              <a:pPr/>
              <a:t>120</a:t>
            </a:fld>
            <a:endParaRPr lang="en-US" altLang="ko-KR" smtClean="0">
              <a:ea typeface="굴림" pitchFamily="34" charset="-127"/>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ko-KR" altLang="ko-KR" smtClean="0"/>
          </a:p>
        </p:txBody>
      </p:sp>
    </p:spTree>
    <p:extLst>
      <p:ext uri="{BB962C8B-B14F-4D97-AF65-F5344CB8AC3E}">
        <p14:creationId xmlns="" xmlns:p14="http://schemas.microsoft.com/office/powerpoint/2010/main" val="2160633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ko-KR" altLang="ko-KR"/>
          </a:p>
        </p:txBody>
      </p:sp>
      <p:sp>
        <p:nvSpPr>
          <p:cNvPr id="5" name="Footer Placeholder 4"/>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ltLang="ko-KR"/>
              <a:t>1-</a:t>
            </a:r>
            <a:fld id="{419CC23F-DA65-42C4-86ED-C6EFDF70EB51}" type="slidenum">
              <a:rPr lang="en-US" altLang="ko-KR"/>
              <a:pPr>
                <a:defRPr/>
              </a:pPr>
              <a:t>‹#›</a:t>
            </a:fld>
            <a:endParaRPr lang="en-US" altLang="ko-K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ko-KR" altLang="ko-KR"/>
          </a:p>
        </p:txBody>
      </p:sp>
      <p:sp>
        <p:nvSpPr>
          <p:cNvPr id="5" name="Footer Placeholder 4"/>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ltLang="ko-KR"/>
              <a:t>1-</a:t>
            </a:r>
            <a:fld id="{6526BD8B-755C-4B1B-9974-55BBB25B8A90}" type="slidenum">
              <a:rPr lang="en-US" altLang="ko-KR"/>
              <a:pPr>
                <a:defRP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ko-KR" altLang="ko-KR"/>
          </a:p>
        </p:txBody>
      </p:sp>
      <p:sp>
        <p:nvSpPr>
          <p:cNvPr id="5" name="Footer Placeholder 4"/>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ltLang="ko-KR"/>
              <a:t>1-</a:t>
            </a:r>
            <a:fld id="{798459A4-DA31-44DF-B00A-47D5898B7EAC}" type="slidenum">
              <a:rPr lang="en-US" altLang="ko-KR"/>
              <a:pPr>
                <a:defRP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ko-KR" altLang="ko-KR"/>
          </a:p>
        </p:txBody>
      </p:sp>
      <p:sp>
        <p:nvSpPr>
          <p:cNvPr id="5" name="Footer Placeholder 4"/>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ltLang="ko-KR"/>
              <a:t>1-</a:t>
            </a:r>
            <a:fld id="{6C1F76B0-C056-41A2-B7A5-C4FED8C001A5}" type="slidenum">
              <a:rPr lang="en-US" altLang="ko-KR"/>
              <a:pPr>
                <a:defRPr/>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ko-KR" altLang="ko-KR"/>
          </a:p>
        </p:txBody>
      </p:sp>
      <p:sp>
        <p:nvSpPr>
          <p:cNvPr id="5" name="Footer Placeholder 4"/>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ltLang="ko-KR"/>
              <a:t>1-</a:t>
            </a:r>
            <a:fld id="{CEF05AA5-BB2B-4928-8309-CB9444C0B0BC}" type="slidenum">
              <a:rPr lang="en-US" altLang="ko-KR"/>
              <a:pPr>
                <a:defRP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ko-KR" altLang="ko-KR"/>
          </a:p>
        </p:txBody>
      </p:sp>
      <p:sp>
        <p:nvSpPr>
          <p:cNvPr id="6" name="Footer Placeholder 5"/>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ltLang="ko-KR"/>
              <a:t>1-</a:t>
            </a:r>
            <a:fld id="{C83B635E-340E-4B92-B568-B105B3E255B2}" type="slidenum">
              <a:rPr lang="en-US" altLang="ko-KR"/>
              <a:pPr>
                <a:defRP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ko-KR" altLang="ko-KR"/>
          </a:p>
        </p:txBody>
      </p:sp>
      <p:sp>
        <p:nvSpPr>
          <p:cNvPr id="8" name="Footer Placeholder 7"/>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9" name="Slide Number Placeholder 8"/>
          <p:cNvSpPr>
            <a:spLocks noGrp="1"/>
          </p:cNvSpPr>
          <p:nvPr>
            <p:ph type="sldNum" sz="quarter" idx="12"/>
          </p:nvPr>
        </p:nvSpPr>
        <p:spPr/>
        <p:txBody>
          <a:bodyPr/>
          <a:lstStyle>
            <a:lvl1pPr>
              <a:defRPr/>
            </a:lvl1pPr>
          </a:lstStyle>
          <a:p>
            <a:pPr>
              <a:defRPr/>
            </a:pPr>
            <a:r>
              <a:rPr lang="en-US" altLang="ko-KR"/>
              <a:t>1-</a:t>
            </a:r>
            <a:fld id="{6E1D6F0D-258E-435B-A582-E6A9471CB7A1}" type="slidenum">
              <a:rPr lang="en-US" altLang="ko-KR"/>
              <a:pPr>
                <a:defRP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ko-KR" altLang="ko-KR"/>
          </a:p>
        </p:txBody>
      </p:sp>
      <p:sp>
        <p:nvSpPr>
          <p:cNvPr id="4" name="Footer Placeholder 3"/>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ltLang="ko-KR"/>
              <a:t>1-</a:t>
            </a:r>
            <a:fld id="{8D86E30F-9715-46E4-A069-7ABB4D7C8E3B}" type="slidenum">
              <a:rPr lang="en-US" altLang="ko-KR"/>
              <a:pPr>
                <a:defRP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ko-KR" altLang="ko-KR"/>
          </a:p>
        </p:txBody>
      </p:sp>
      <p:sp>
        <p:nvSpPr>
          <p:cNvPr id="3" name="Footer Placeholder 2"/>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ltLang="ko-KR"/>
              <a:t>1-</a:t>
            </a:r>
            <a:fld id="{6961AF3F-357B-4795-BA10-F3CC5EC85656}" type="slidenum">
              <a:rPr lang="en-US" altLang="ko-KR"/>
              <a:pPr>
                <a:defRP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ko-KR" altLang="ko-KR"/>
          </a:p>
        </p:txBody>
      </p:sp>
      <p:sp>
        <p:nvSpPr>
          <p:cNvPr id="6" name="Footer Placeholder 5"/>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ltLang="ko-KR"/>
              <a:t>1-</a:t>
            </a:r>
            <a:fld id="{42760B56-997D-47EE-B1E6-C3ACA9B5B6AC}" type="slidenum">
              <a:rPr lang="en-US" altLang="ko-KR"/>
              <a:pPr>
                <a:defRP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ko-KR" altLang="ko-KR"/>
          </a:p>
        </p:txBody>
      </p:sp>
      <p:sp>
        <p:nvSpPr>
          <p:cNvPr id="6" name="Footer Placeholder 5"/>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ltLang="ko-KR"/>
              <a:t>1-</a:t>
            </a:r>
            <a:fld id="{C25CB210-7F3E-43E9-9912-4C7881B3C7CF}" type="slidenum">
              <a:rPr lang="en-US" altLang="ko-KR"/>
              <a:pPr>
                <a:defRP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533400" y="228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
        <p:nvSpPr>
          <p:cNvPr id="33795" name="Rectangle 3"/>
          <p:cNvSpPr>
            <a:spLocks noGrp="1" noChangeArrowheads="1"/>
          </p:cNvSpPr>
          <p:nvPr>
            <p:ph type="body" idx="1"/>
          </p:nvPr>
        </p:nvSpPr>
        <p:spPr bwMode="auto">
          <a:xfrm>
            <a:off x="5334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굴림" charset="-127"/>
              </a:defRPr>
            </a:lvl1pPr>
          </a:lstStyle>
          <a:p>
            <a:pPr>
              <a:defRPr/>
            </a:pPr>
            <a:endParaRPr lang="ko-KR" altLang="ko-K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r>
              <a:rPr lang="en-US"/>
              <a:t> Introduction</a:t>
            </a:r>
          </a:p>
        </p:txBody>
      </p:sp>
      <p:sp>
        <p:nvSpPr>
          <p:cNvPr id="1030" name="Rectangle 6"/>
          <p:cNvSpPr>
            <a:spLocks noGrp="1" noChangeArrowheads="1"/>
          </p:cNvSpPr>
          <p:nvPr>
            <p:ph type="sldNum" sz="quarter" idx="4"/>
          </p:nvPr>
        </p:nvSpPr>
        <p:spPr bwMode="auto">
          <a:xfrm>
            <a:off x="8305800"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굴림" charset="-127"/>
              </a:defRPr>
            </a:lvl1pPr>
          </a:lstStyle>
          <a:p>
            <a:pPr>
              <a:defRPr/>
            </a:pPr>
            <a:r>
              <a:rPr lang="en-US" altLang="ko-KR"/>
              <a:t>1-</a:t>
            </a:r>
            <a:fld id="{70DDC071-A24C-4109-82D5-7D54D9EACA0A}"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Wingdings"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139.bin"/><Relationship Id="rId13" Type="http://schemas.openxmlformats.org/officeDocument/2006/relationships/oleObject" Target="../embeddings/oleObject144.bin"/><Relationship Id="rId3" Type="http://schemas.openxmlformats.org/officeDocument/2006/relationships/notesSlide" Target="../notesSlides/notesSlide85.xml"/><Relationship Id="rId7" Type="http://schemas.openxmlformats.org/officeDocument/2006/relationships/oleObject" Target="../embeddings/oleObject138.bin"/><Relationship Id="rId12" Type="http://schemas.openxmlformats.org/officeDocument/2006/relationships/oleObject" Target="../embeddings/oleObject143.bin"/><Relationship Id="rId17" Type="http://schemas.openxmlformats.org/officeDocument/2006/relationships/image" Target="../media/image95.wmf"/><Relationship Id="rId2" Type="http://schemas.openxmlformats.org/officeDocument/2006/relationships/slideLayout" Target="../slideLayouts/slideLayout2.xml"/><Relationship Id="rId16" Type="http://schemas.openxmlformats.org/officeDocument/2006/relationships/oleObject" Target="../embeddings/oleObject147.bin"/><Relationship Id="rId1" Type="http://schemas.openxmlformats.org/officeDocument/2006/relationships/vmlDrawing" Target="../drawings/vmlDrawing29.vml"/><Relationship Id="rId6" Type="http://schemas.openxmlformats.org/officeDocument/2006/relationships/oleObject" Target="../embeddings/oleObject137.bin"/><Relationship Id="rId11" Type="http://schemas.openxmlformats.org/officeDocument/2006/relationships/oleObject" Target="../embeddings/oleObject142.bin"/><Relationship Id="rId5" Type="http://schemas.openxmlformats.org/officeDocument/2006/relationships/oleObject" Target="../embeddings/oleObject136.bin"/><Relationship Id="rId15" Type="http://schemas.openxmlformats.org/officeDocument/2006/relationships/oleObject" Target="../embeddings/oleObject146.bin"/><Relationship Id="rId10" Type="http://schemas.openxmlformats.org/officeDocument/2006/relationships/oleObject" Target="../embeddings/oleObject141.bin"/><Relationship Id="rId4" Type="http://schemas.openxmlformats.org/officeDocument/2006/relationships/oleObject" Target="../embeddings/oleObject135.bin"/><Relationship Id="rId9" Type="http://schemas.openxmlformats.org/officeDocument/2006/relationships/oleObject" Target="../embeddings/oleObject140.bin"/><Relationship Id="rId14" Type="http://schemas.openxmlformats.org/officeDocument/2006/relationships/oleObject" Target="../embeddings/oleObject145.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95.wmf"/><Relationship Id="rId5" Type="http://schemas.openxmlformats.org/officeDocument/2006/relationships/oleObject" Target="../embeddings/oleObject149.bin"/><Relationship Id="rId4" Type="http://schemas.openxmlformats.org/officeDocument/2006/relationships/oleObject" Target="../embeddings/oleObject148.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95.wmf"/><Relationship Id="rId5" Type="http://schemas.openxmlformats.org/officeDocument/2006/relationships/oleObject" Target="../embeddings/oleObject151.bin"/><Relationship Id="rId4" Type="http://schemas.openxmlformats.org/officeDocument/2006/relationships/oleObject" Target="../embeddings/oleObject150.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8.bin"/><Relationship Id="rId18" Type="http://schemas.openxmlformats.org/officeDocument/2006/relationships/oleObject" Target="../embeddings/oleObject13.bin"/><Relationship Id="rId3" Type="http://schemas.openxmlformats.org/officeDocument/2006/relationships/notesSlide" Target="../notesSlides/notesSlide11.xml"/><Relationship Id="rId21" Type="http://schemas.openxmlformats.org/officeDocument/2006/relationships/oleObject" Target="../embeddings/oleObject16.bin"/><Relationship Id="rId7" Type="http://schemas.openxmlformats.org/officeDocument/2006/relationships/oleObject" Target="../embeddings/oleObject3.bin"/><Relationship Id="rId12" Type="http://schemas.openxmlformats.org/officeDocument/2006/relationships/oleObject" Target="../embeddings/oleObject7.bin"/><Relationship Id="rId17" Type="http://schemas.openxmlformats.org/officeDocument/2006/relationships/oleObject" Target="../embeddings/oleObject12.bin"/><Relationship Id="rId2" Type="http://schemas.openxmlformats.org/officeDocument/2006/relationships/slideLayout" Target="../slideLayouts/slideLayout4.xml"/><Relationship Id="rId16" Type="http://schemas.openxmlformats.org/officeDocument/2006/relationships/oleObject" Target="../embeddings/oleObject11.bin"/><Relationship Id="rId20"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oleObject" Target="../embeddings/oleObject6.bin"/><Relationship Id="rId24" Type="http://schemas.openxmlformats.org/officeDocument/2006/relationships/image" Target="../media/image25.jpeg"/><Relationship Id="rId5" Type="http://schemas.openxmlformats.org/officeDocument/2006/relationships/image" Target="../media/image22.png"/><Relationship Id="rId15" Type="http://schemas.openxmlformats.org/officeDocument/2006/relationships/oleObject" Target="../embeddings/oleObject10.bin"/><Relationship Id="rId23" Type="http://schemas.openxmlformats.org/officeDocument/2006/relationships/image" Target="../media/image24.jpeg"/><Relationship Id="rId10" Type="http://schemas.openxmlformats.org/officeDocument/2006/relationships/image" Target="../media/image23.png"/><Relationship Id="rId19" Type="http://schemas.openxmlformats.org/officeDocument/2006/relationships/oleObject" Target="../embeddings/oleObject14.bin"/><Relationship Id="rId4" Type="http://schemas.openxmlformats.org/officeDocument/2006/relationships/image" Target="../media/image21.wmf"/><Relationship Id="rId9" Type="http://schemas.openxmlformats.org/officeDocument/2006/relationships/oleObject" Target="../embeddings/oleObject5.bin"/><Relationship Id="rId14" Type="http://schemas.openxmlformats.org/officeDocument/2006/relationships/oleObject" Target="../embeddings/oleObject9.bin"/><Relationship Id="rId22" Type="http://schemas.openxmlformats.org/officeDocument/2006/relationships/oleObject" Target="../embeddings/oleObject17.bin"/></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openxmlformats.org/officeDocument/2006/relationships/image" Target="../media/image97.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95.wmf"/><Relationship Id="rId5" Type="http://schemas.openxmlformats.org/officeDocument/2006/relationships/oleObject" Target="../embeddings/oleObject153.bin"/><Relationship Id="rId4" Type="http://schemas.openxmlformats.org/officeDocument/2006/relationships/oleObject" Target="../embeddings/oleObject152.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hyperlink" Target="ACN_mp4/1_History%20of%20the%20Internet.mp4"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ACN_mp4/1_HISTORY%20OF%20THE%20INTERNET%20(2).mp4" TargetMode="External"/><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xml"/><Relationship Id="rId1" Type="http://schemas.openxmlformats.org/officeDocument/2006/relationships/vmlDrawing" Target="../drawings/vmlDrawing33.vml"/><Relationship Id="rId5" Type="http://schemas.openxmlformats.org/officeDocument/2006/relationships/oleObject" Target="../embeddings/oleObject155.bin"/><Relationship Id="rId4" Type="http://schemas.openxmlformats.org/officeDocument/2006/relationships/oleObject" Target="../embeddings/oleObject154.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4.bin"/><Relationship Id="rId18" Type="http://schemas.openxmlformats.org/officeDocument/2006/relationships/oleObject" Target="../embeddings/oleObject29.bin"/><Relationship Id="rId3" Type="http://schemas.openxmlformats.org/officeDocument/2006/relationships/notesSlide" Target="../notesSlides/notesSlide13.xml"/><Relationship Id="rId7" Type="http://schemas.openxmlformats.org/officeDocument/2006/relationships/oleObject" Target="../embeddings/oleObject19.bin"/><Relationship Id="rId12" Type="http://schemas.openxmlformats.org/officeDocument/2006/relationships/oleObject" Target="../embeddings/oleObject23.bin"/><Relationship Id="rId17" Type="http://schemas.openxmlformats.org/officeDocument/2006/relationships/oleObject" Target="../embeddings/oleObject28.bin"/><Relationship Id="rId2" Type="http://schemas.openxmlformats.org/officeDocument/2006/relationships/slideLayout" Target="../slideLayouts/slideLayout4.xml"/><Relationship Id="rId16" Type="http://schemas.openxmlformats.org/officeDocument/2006/relationships/oleObject" Target="../embeddings/oleObject27.bin"/><Relationship Id="rId1" Type="http://schemas.openxmlformats.org/officeDocument/2006/relationships/vmlDrawing" Target="../drawings/vmlDrawing3.vml"/><Relationship Id="rId6" Type="http://schemas.openxmlformats.org/officeDocument/2006/relationships/oleObject" Target="../embeddings/oleObject18.bin"/><Relationship Id="rId11" Type="http://schemas.openxmlformats.org/officeDocument/2006/relationships/oleObject" Target="../embeddings/oleObject22.bin"/><Relationship Id="rId5" Type="http://schemas.openxmlformats.org/officeDocument/2006/relationships/image" Target="../media/image22.png"/><Relationship Id="rId15" Type="http://schemas.openxmlformats.org/officeDocument/2006/relationships/oleObject" Target="../embeddings/oleObject26.bin"/><Relationship Id="rId10" Type="http://schemas.openxmlformats.org/officeDocument/2006/relationships/image" Target="../media/image23.png"/><Relationship Id="rId19" Type="http://schemas.openxmlformats.org/officeDocument/2006/relationships/oleObject" Target="../embeddings/oleObject30.bin"/><Relationship Id="rId4" Type="http://schemas.openxmlformats.org/officeDocument/2006/relationships/image" Target="../media/image21.wmf"/><Relationship Id="rId9" Type="http://schemas.openxmlformats.org/officeDocument/2006/relationships/oleObject" Target="../embeddings/oleObject21.bin"/><Relationship Id="rId14" Type="http://schemas.openxmlformats.org/officeDocument/2006/relationships/oleObject" Target="../embeddings/oleObject25.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oleObject" Target="../embeddings/oleObject37.bin"/><Relationship Id="rId18" Type="http://schemas.openxmlformats.org/officeDocument/2006/relationships/oleObject" Target="../embeddings/oleObject42.bin"/><Relationship Id="rId3" Type="http://schemas.openxmlformats.org/officeDocument/2006/relationships/notesSlide" Target="../notesSlides/notesSlide14.xml"/><Relationship Id="rId7" Type="http://schemas.openxmlformats.org/officeDocument/2006/relationships/oleObject" Target="../embeddings/oleObject32.bin"/><Relationship Id="rId12" Type="http://schemas.openxmlformats.org/officeDocument/2006/relationships/oleObject" Target="../embeddings/oleObject36.bin"/><Relationship Id="rId17" Type="http://schemas.openxmlformats.org/officeDocument/2006/relationships/oleObject" Target="../embeddings/oleObject41.bin"/><Relationship Id="rId2" Type="http://schemas.openxmlformats.org/officeDocument/2006/relationships/slideLayout" Target="../slideLayouts/slideLayout4.xml"/><Relationship Id="rId16" Type="http://schemas.openxmlformats.org/officeDocument/2006/relationships/oleObject" Target="../embeddings/oleObject40.bin"/><Relationship Id="rId1" Type="http://schemas.openxmlformats.org/officeDocument/2006/relationships/vmlDrawing" Target="../drawings/vmlDrawing4.vml"/><Relationship Id="rId6" Type="http://schemas.openxmlformats.org/officeDocument/2006/relationships/oleObject" Target="../embeddings/oleObject31.bin"/><Relationship Id="rId11" Type="http://schemas.openxmlformats.org/officeDocument/2006/relationships/oleObject" Target="../embeddings/oleObject35.bin"/><Relationship Id="rId5" Type="http://schemas.openxmlformats.org/officeDocument/2006/relationships/image" Target="../media/image22.png"/><Relationship Id="rId15" Type="http://schemas.openxmlformats.org/officeDocument/2006/relationships/oleObject" Target="../embeddings/oleObject39.bin"/><Relationship Id="rId10" Type="http://schemas.openxmlformats.org/officeDocument/2006/relationships/image" Target="../media/image23.png"/><Relationship Id="rId19" Type="http://schemas.openxmlformats.org/officeDocument/2006/relationships/oleObject" Target="../embeddings/oleObject43.bin"/><Relationship Id="rId4" Type="http://schemas.openxmlformats.org/officeDocument/2006/relationships/image" Target="../media/image21.wmf"/><Relationship Id="rId9" Type="http://schemas.openxmlformats.org/officeDocument/2006/relationships/oleObject" Target="../embeddings/oleObject34.bin"/><Relationship Id="rId14" Type="http://schemas.openxmlformats.org/officeDocument/2006/relationships/oleObject" Target="../embeddings/oleObject38.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oleObject" Target="../embeddings/oleObject44.bin"/></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gi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oleObject" Target="../embeddings/oleObject52.bin"/><Relationship Id="rId18" Type="http://schemas.openxmlformats.org/officeDocument/2006/relationships/oleObject" Target="../embeddings/oleObject57.bin"/><Relationship Id="rId3" Type="http://schemas.openxmlformats.org/officeDocument/2006/relationships/notesSlide" Target="../notesSlides/notesSlide20.xml"/><Relationship Id="rId7" Type="http://schemas.openxmlformats.org/officeDocument/2006/relationships/oleObject" Target="../embeddings/oleObject46.bin"/><Relationship Id="rId12" Type="http://schemas.openxmlformats.org/officeDocument/2006/relationships/oleObject" Target="../embeddings/oleObject51.bin"/><Relationship Id="rId17" Type="http://schemas.openxmlformats.org/officeDocument/2006/relationships/oleObject" Target="../embeddings/oleObject56.bin"/><Relationship Id="rId2" Type="http://schemas.openxmlformats.org/officeDocument/2006/relationships/slideLayout" Target="../slideLayouts/slideLayout4.xml"/><Relationship Id="rId16" Type="http://schemas.openxmlformats.org/officeDocument/2006/relationships/oleObject" Target="../embeddings/oleObject55.bin"/><Relationship Id="rId1" Type="http://schemas.openxmlformats.org/officeDocument/2006/relationships/vmlDrawing" Target="../drawings/vmlDrawing6.vml"/><Relationship Id="rId6" Type="http://schemas.openxmlformats.org/officeDocument/2006/relationships/oleObject" Target="../embeddings/oleObject45.bin"/><Relationship Id="rId11" Type="http://schemas.openxmlformats.org/officeDocument/2006/relationships/oleObject" Target="../embeddings/oleObject50.bin"/><Relationship Id="rId5" Type="http://schemas.openxmlformats.org/officeDocument/2006/relationships/image" Target="../media/image22.png"/><Relationship Id="rId15" Type="http://schemas.openxmlformats.org/officeDocument/2006/relationships/oleObject" Target="../embeddings/oleObject54.bin"/><Relationship Id="rId10" Type="http://schemas.openxmlformats.org/officeDocument/2006/relationships/oleObject" Target="../embeddings/oleObject49.bin"/><Relationship Id="rId19" Type="http://schemas.openxmlformats.org/officeDocument/2006/relationships/image" Target="../media/image23.png"/><Relationship Id="rId4" Type="http://schemas.openxmlformats.org/officeDocument/2006/relationships/image" Target="../media/image21.wmf"/><Relationship Id="rId9" Type="http://schemas.openxmlformats.org/officeDocument/2006/relationships/oleObject" Target="../embeddings/oleObject48.bin"/><Relationship Id="rId14" Type="http://schemas.openxmlformats.org/officeDocument/2006/relationships/oleObject" Target="../embeddings/oleObject53.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oleObject" Target="../embeddings/oleObject65.bin"/><Relationship Id="rId18" Type="http://schemas.openxmlformats.org/officeDocument/2006/relationships/oleObject" Target="../embeddings/oleObject70.bin"/><Relationship Id="rId3" Type="http://schemas.openxmlformats.org/officeDocument/2006/relationships/notesSlide" Target="../notesSlides/notesSlide21.xml"/><Relationship Id="rId7" Type="http://schemas.openxmlformats.org/officeDocument/2006/relationships/oleObject" Target="../embeddings/oleObject59.bin"/><Relationship Id="rId12" Type="http://schemas.openxmlformats.org/officeDocument/2006/relationships/oleObject" Target="../embeddings/oleObject64.bin"/><Relationship Id="rId17" Type="http://schemas.openxmlformats.org/officeDocument/2006/relationships/oleObject" Target="../embeddings/oleObject69.bin"/><Relationship Id="rId2" Type="http://schemas.openxmlformats.org/officeDocument/2006/relationships/slideLayout" Target="../slideLayouts/slideLayout4.xml"/><Relationship Id="rId16" Type="http://schemas.openxmlformats.org/officeDocument/2006/relationships/oleObject" Target="../embeddings/oleObject68.bin"/><Relationship Id="rId1" Type="http://schemas.openxmlformats.org/officeDocument/2006/relationships/vmlDrawing" Target="../drawings/vmlDrawing7.vml"/><Relationship Id="rId6" Type="http://schemas.openxmlformats.org/officeDocument/2006/relationships/oleObject" Target="../embeddings/oleObject58.bin"/><Relationship Id="rId11" Type="http://schemas.openxmlformats.org/officeDocument/2006/relationships/oleObject" Target="../embeddings/oleObject63.bin"/><Relationship Id="rId5" Type="http://schemas.openxmlformats.org/officeDocument/2006/relationships/image" Target="../media/image22.png"/><Relationship Id="rId15" Type="http://schemas.openxmlformats.org/officeDocument/2006/relationships/oleObject" Target="../embeddings/oleObject67.bin"/><Relationship Id="rId10" Type="http://schemas.openxmlformats.org/officeDocument/2006/relationships/oleObject" Target="../embeddings/oleObject62.bin"/><Relationship Id="rId19" Type="http://schemas.openxmlformats.org/officeDocument/2006/relationships/image" Target="../media/image23.png"/><Relationship Id="rId4" Type="http://schemas.openxmlformats.org/officeDocument/2006/relationships/image" Target="../media/image21.wmf"/><Relationship Id="rId9" Type="http://schemas.openxmlformats.org/officeDocument/2006/relationships/oleObject" Target="../embeddings/oleObject61.bin"/><Relationship Id="rId14" Type="http://schemas.openxmlformats.org/officeDocument/2006/relationships/oleObject" Target="../embeddings/oleObject66.bin"/></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oleObject" Target="../embeddings/oleObject72.bin"/><Relationship Id="rId4" Type="http://schemas.openxmlformats.org/officeDocument/2006/relationships/oleObject" Target="../embeddings/oleObject71.bin"/></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54.jpeg"/><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6.jpeg"/><Relationship Id="rId5" Type="http://schemas.openxmlformats.org/officeDocument/2006/relationships/image" Target="../media/image54.jpeg"/><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4.jpeg"/><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oleObject" Target="../embeddings/oleObject73.bin"/><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76.bin"/><Relationship Id="rId5" Type="http://schemas.openxmlformats.org/officeDocument/2006/relationships/oleObject" Target="../embeddings/oleObject75.bin"/><Relationship Id="rId4" Type="http://schemas.openxmlformats.org/officeDocument/2006/relationships/oleObject" Target="../embeddings/oleObject74.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notesSlide" Target="../notesSlides/notesSlide33.xml"/><Relationship Id="rId7" Type="http://schemas.openxmlformats.org/officeDocument/2006/relationships/oleObject" Target="../embeddings/oleObject79.bin"/><Relationship Id="rId12" Type="http://schemas.openxmlformats.org/officeDocument/2006/relationships/oleObject" Target="../embeddings/oleObject84.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78.bin"/><Relationship Id="rId11" Type="http://schemas.openxmlformats.org/officeDocument/2006/relationships/oleObject" Target="../embeddings/oleObject83.bin"/><Relationship Id="rId5" Type="http://schemas.openxmlformats.org/officeDocument/2006/relationships/oleObject" Target="../embeddings/oleObject77.bin"/><Relationship Id="rId10" Type="http://schemas.openxmlformats.org/officeDocument/2006/relationships/oleObject" Target="../embeddings/oleObject82.bin"/><Relationship Id="rId4" Type="http://schemas.openxmlformats.org/officeDocument/2006/relationships/image" Target="../media/image62.gif"/><Relationship Id="rId9" Type="http://schemas.openxmlformats.org/officeDocument/2006/relationships/oleObject" Target="../embeddings/oleObject81.bin"/></Relationships>
</file>

<file path=ppt/slides/_rels/slide4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65.jpeg"/><Relationship Id="rId4" Type="http://schemas.openxmlformats.org/officeDocument/2006/relationships/image" Target="../media/image64.gi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notesSlide" Target="../notesSlides/notesSlide35.xml"/><Relationship Id="rId7" Type="http://schemas.openxmlformats.org/officeDocument/2006/relationships/oleObject" Target="../embeddings/oleObject87.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86.bin"/><Relationship Id="rId5" Type="http://schemas.openxmlformats.org/officeDocument/2006/relationships/oleObject" Target="../embeddings/oleObject85.bin"/><Relationship Id="rId10" Type="http://schemas.openxmlformats.org/officeDocument/2006/relationships/oleObject" Target="../embeddings/oleObject90.bin"/><Relationship Id="rId4" Type="http://schemas.openxmlformats.org/officeDocument/2006/relationships/image" Target="../media/image66.png"/><Relationship Id="rId9" Type="http://schemas.openxmlformats.org/officeDocument/2006/relationships/oleObject" Target="../embeddings/oleObject89.bin"/></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22.png"/><Relationship Id="rId5" Type="http://schemas.openxmlformats.org/officeDocument/2006/relationships/oleObject" Target="../embeddings/oleObject92.bin"/><Relationship Id="rId4" Type="http://schemas.openxmlformats.org/officeDocument/2006/relationships/oleObject" Target="../embeddings/oleObject91.bin"/></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95.bin"/><Relationship Id="rId13" Type="http://schemas.openxmlformats.org/officeDocument/2006/relationships/oleObject" Target="../embeddings/oleObject99.bin"/><Relationship Id="rId18" Type="http://schemas.openxmlformats.org/officeDocument/2006/relationships/oleObject" Target="../embeddings/oleObject104.bin"/><Relationship Id="rId3" Type="http://schemas.openxmlformats.org/officeDocument/2006/relationships/notesSlide" Target="../notesSlides/notesSlide41.xml"/><Relationship Id="rId7" Type="http://schemas.openxmlformats.org/officeDocument/2006/relationships/oleObject" Target="../embeddings/oleObject94.bin"/><Relationship Id="rId12" Type="http://schemas.openxmlformats.org/officeDocument/2006/relationships/oleObject" Target="../embeddings/oleObject98.bin"/><Relationship Id="rId17" Type="http://schemas.openxmlformats.org/officeDocument/2006/relationships/oleObject" Target="../embeddings/oleObject103.bin"/><Relationship Id="rId2" Type="http://schemas.openxmlformats.org/officeDocument/2006/relationships/slideLayout" Target="../slideLayouts/slideLayout4.xml"/><Relationship Id="rId16" Type="http://schemas.openxmlformats.org/officeDocument/2006/relationships/oleObject" Target="../embeddings/oleObject102.bin"/><Relationship Id="rId1" Type="http://schemas.openxmlformats.org/officeDocument/2006/relationships/vmlDrawing" Target="../drawings/vmlDrawing14.vml"/><Relationship Id="rId6" Type="http://schemas.openxmlformats.org/officeDocument/2006/relationships/oleObject" Target="../embeddings/oleObject93.bin"/><Relationship Id="rId11" Type="http://schemas.openxmlformats.org/officeDocument/2006/relationships/oleObject" Target="../embeddings/oleObject97.bin"/><Relationship Id="rId5" Type="http://schemas.openxmlformats.org/officeDocument/2006/relationships/image" Target="../media/image22.png"/><Relationship Id="rId15" Type="http://schemas.openxmlformats.org/officeDocument/2006/relationships/oleObject" Target="../embeddings/oleObject101.bin"/><Relationship Id="rId10" Type="http://schemas.openxmlformats.org/officeDocument/2006/relationships/image" Target="../media/image23.png"/><Relationship Id="rId19" Type="http://schemas.openxmlformats.org/officeDocument/2006/relationships/oleObject" Target="../embeddings/oleObject105.bin"/><Relationship Id="rId4" Type="http://schemas.openxmlformats.org/officeDocument/2006/relationships/image" Target="../media/image21.wmf"/><Relationship Id="rId9" Type="http://schemas.openxmlformats.org/officeDocument/2006/relationships/oleObject" Target="../embeddings/oleObject96.bin"/><Relationship Id="rId14" Type="http://schemas.openxmlformats.org/officeDocument/2006/relationships/oleObject" Target="../embeddings/oleObject100.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10.bin"/><Relationship Id="rId3" Type="http://schemas.openxmlformats.org/officeDocument/2006/relationships/notesSlide" Target="../notesSlides/notesSlide46.xml"/><Relationship Id="rId7" Type="http://schemas.openxmlformats.org/officeDocument/2006/relationships/oleObject" Target="../embeddings/oleObject109.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oleObject" Target="../embeddings/oleObject108.bin"/><Relationship Id="rId5" Type="http://schemas.openxmlformats.org/officeDocument/2006/relationships/oleObject" Target="../embeddings/oleObject107.bin"/><Relationship Id="rId4" Type="http://schemas.openxmlformats.org/officeDocument/2006/relationships/oleObject" Target="../embeddings/oleObject106.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oleObject" Target="../embeddings/oleObject112.bin"/><Relationship Id="rId4" Type="http://schemas.openxmlformats.org/officeDocument/2006/relationships/oleObject" Target="../embeddings/oleObject111.bin"/></Relationships>
</file>

<file path=ppt/slides/_rels/slide57.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vmlDrawing" Target="../drawings/vmlDrawing17.vml"/><Relationship Id="rId5" Type="http://schemas.openxmlformats.org/officeDocument/2006/relationships/oleObject" Target="../embeddings/oleObject114.bin"/><Relationship Id="rId4" Type="http://schemas.openxmlformats.org/officeDocument/2006/relationships/oleObject" Target="../embeddings/oleObject113.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 Id="rId4" Type="http://schemas.openxmlformats.org/officeDocument/2006/relationships/image" Target="../media/image74.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4.xml"/><Relationship Id="rId1" Type="http://schemas.openxmlformats.org/officeDocument/2006/relationships/vmlDrawing" Target="../drawings/vmlDrawing18.vml"/><Relationship Id="rId4" Type="http://schemas.openxmlformats.org/officeDocument/2006/relationships/oleObject" Target="../embeddings/oleObject115.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vmlDrawing" Target="../drawings/vmlDrawing19.vml"/><Relationship Id="rId5" Type="http://schemas.openxmlformats.org/officeDocument/2006/relationships/oleObject" Target="../embeddings/oleObject117.bin"/><Relationship Id="rId4" Type="http://schemas.openxmlformats.org/officeDocument/2006/relationships/oleObject" Target="../embeddings/oleObject116.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slides/_rels/slide8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vmlDrawing" Target="../drawings/vmlDrawing20.vml"/><Relationship Id="rId5" Type="http://schemas.openxmlformats.org/officeDocument/2006/relationships/oleObject" Target="../embeddings/oleObject119.bin"/><Relationship Id="rId4" Type="http://schemas.openxmlformats.org/officeDocument/2006/relationships/oleObject" Target="../embeddings/oleObject118.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vmlDrawing" Target="../drawings/vmlDrawing21.vml"/><Relationship Id="rId5" Type="http://schemas.openxmlformats.org/officeDocument/2006/relationships/oleObject" Target="../embeddings/oleObject121.bin"/><Relationship Id="rId4" Type="http://schemas.openxmlformats.org/officeDocument/2006/relationships/oleObject" Target="../embeddings/oleObject120.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vmlDrawing" Target="../drawings/vmlDrawing22.vml"/><Relationship Id="rId5" Type="http://schemas.openxmlformats.org/officeDocument/2006/relationships/oleObject" Target="../embeddings/oleObject123.bin"/><Relationship Id="rId4" Type="http://schemas.openxmlformats.org/officeDocument/2006/relationships/oleObject" Target="../embeddings/oleObject122.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124.bin"/></Relationships>
</file>

<file path=ppt/slides/_rels/slide8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oleObject" Target="../embeddings/oleObject126.bin"/><Relationship Id="rId4" Type="http://schemas.openxmlformats.org/officeDocument/2006/relationships/oleObject" Target="../embeddings/oleObject125.bin"/></Relationships>
</file>

<file path=ppt/slides/_rels/slide8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127.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oleObject" Target="../embeddings/oleObject129.bin"/><Relationship Id="rId4" Type="http://schemas.openxmlformats.org/officeDocument/2006/relationships/oleObject" Target="../embeddings/oleObject128.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32.bin"/><Relationship Id="rId5" Type="http://schemas.openxmlformats.org/officeDocument/2006/relationships/oleObject" Target="../embeddings/oleObject131.bin"/><Relationship Id="rId4" Type="http://schemas.openxmlformats.org/officeDocument/2006/relationships/oleObject" Target="../embeddings/oleObject130.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vmlDrawing" Target="../drawings/vmlDrawing28.vml"/><Relationship Id="rId5" Type="http://schemas.openxmlformats.org/officeDocument/2006/relationships/oleObject" Target="../embeddings/oleObject134.bin"/><Relationship Id="rId4" Type="http://schemas.openxmlformats.org/officeDocument/2006/relationships/oleObject" Target="../embeddings/oleObject13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txBox="1">
            <a:spLocks/>
          </p:cNvSpPr>
          <p:nvPr/>
        </p:nvSpPr>
        <p:spPr bwMode="auto">
          <a:xfrm>
            <a:off x="533400" y="1371600"/>
            <a:ext cx="7851775" cy="1828800"/>
          </a:xfrm>
          <a:prstGeom prst="rect">
            <a:avLst/>
          </a:prstGeom>
          <a:noFill/>
          <a:ln w="9525">
            <a:noFill/>
            <a:miter lim="800000"/>
            <a:headEnd/>
            <a:tailEnd/>
          </a:ln>
        </p:spPr>
        <p:txBody>
          <a:bodyPr/>
          <a:lstStyle/>
          <a:p>
            <a:r>
              <a:rPr lang="en-US" altLang="zh-CN" sz="4000" u="sng">
                <a:solidFill>
                  <a:schemeClr val="accent2"/>
                </a:solidFill>
                <a:latin typeface="Comic Sans MS" pitchFamily="66" charset="0"/>
                <a:ea typeface="宋体" charset="-122"/>
              </a:rPr>
              <a:t>Architecture of </a:t>
            </a:r>
            <a:br>
              <a:rPr lang="en-US" altLang="zh-CN" sz="4000" u="sng">
                <a:solidFill>
                  <a:schemeClr val="accent2"/>
                </a:solidFill>
                <a:latin typeface="Comic Sans MS" pitchFamily="66" charset="0"/>
                <a:ea typeface="宋体" charset="-122"/>
              </a:rPr>
            </a:br>
            <a:r>
              <a:rPr lang="en-US" altLang="zh-CN" sz="4000" u="sng">
                <a:solidFill>
                  <a:schemeClr val="accent2"/>
                </a:solidFill>
                <a:latin typeface="Comic Sans MS" pitchFamily="66" charset="0"/>
                <a:ea typeface="宋体" charset="-122"/>
              </a:rPr>
              <a:t>Computer Networks</a:t>
            </a:r>
            <a:endParaRPr lang="zh-CN" altLang="en-US" sz="4000" u="sng">
              <a:solidFill>
                <a:schemeClr val="accent2"/>
              </a:solidFill>
              <a:latin typeface="Comic Sans MS" pitchFamily="66" charset="0"/>
              <a:ea typeface="宋体" charset="-122"/>
            </a:endParaRPr>
          </a:p>
        </p:txBody>
      </p:sp>
      <p:sp>
        <p:nvSpPr>
          <p:cNvPr id="46083" name="副标题 2"/>
          <p:cNvSpPr txBox="1">
            <a:spLocks/>
          </p:cNvSpPr>
          <p:nvPr/>
        </p:nvSpPr>
        <p:spPr bwMode="auto">
          <a:xfrm>
            <a:off x="533400" y="3228975"/>
            <a:ext cx="7854950" cy="3008313"/>
          </a:xfrm>
          <a:prstGeom prst="rect">
            <a:avLst/>
          </a:prstGeom>
          <a:noFill/>
          <a:ln w="9525">
            <a:noFill/>
            <a:miter lim="800000"/>
            <a:headEnd/>
            <a:tailEnd/>
          </a:ln>
        </p:spPr>
        <p:txBody>
          <a:bodyPr/>
          <a:lstStyle/>
          <a:p>
            <a:pPr marL="342900" indent="-342900">
              <a:spcBef>
                <a:spcPct val="20000"/>
              </a:spcBef>
              <a:buClr>
                <a:schemeClr val="accent2"/>
              </a:buClr>
              <a:buSzPct val="85000"/>
            </a:pPr>
            <a:r>
              <a:rPr lang="en-US" altLang="zh-CN" sz="2800" dirty="0" smtClean="0">
                <a:solidFill>
                  <a:srgbClr val="002060"/>
                </a:solidFill>
                <a:latin typeface="Comic Sans MS" pitchFamily="66" charset="0"/>
                <a:ea typeface="宋体" charset="-122"/>
              </a:rPr>
              <a:t>Unit </a:t>
            </a:r>
            <a:r>
              <a:rPr lang="en-US" altLang="zh-CN" sz="2800" dirty="0">
                <a:solidFill>
                  <a:srgbClr val="002060"/>
                </a:solidFill>
                <a:latin typeface="Comic Sans MS" pitchFamily="66" charset="0"/>
                <a:ea typeface="宋体" charset="-122"/>
              </a:rPr>
              <a:t>1 INTRODUCTION</a:t>
            </a:r>
          </a:p>
          <a:p>
            <a:pPr marL="342900" indent="-342900">
              <a:spcBef>
                <a:spcPct val="20000"/>
              </a:spcBef>
              <a:buClr>
                <a:schemeClr val="accent2"/>
              </a:buClr>
              <a:buSzPct val="85000"/>
              <a:buFont typeface="Wingdings" pitchFamily="2" charset="2"/>
              <a:buChar char="q"/>
            </a:pPr>
            <a:endParaRPr lang="en-US"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smtClean="0">
                <a:latin typeface="Comic Sans MS" pitchFamily="66" charset="0"/>
                <a:ea typeface="宋体" charset="-122"/>
              </a:rPr>
              <a:t>ZHOU Ling</a:t>
            </a:r>
            <a:endParaRPr lang="en-US"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a:latin typeface="Comic Sans MS" pitchFamily="66" charset="0"/>
                <a:ea typeface="宋体" charset="-122"/>
              </a:rPr>
              <a:t>School of Computer Science and Engineering</a:t>
            </a:r>
            <a:endParaRPr lang="zh-CN"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a:latin typeface="Comic Sans MS" pitchFamily="66" charset="0"/>
                <a:ea typeface="宋体" charset="-122"/>
              </a:rPr>
              <a:t>College of Software Engineering, </a:t>
            </a:r>
          </a:p>
          <a:p>
            <a:pPr marL="342900" indent="-342900">
              <a:spcBef>
                <a:spcPct val="20000"/>
              </a:spcBef>
              <a:buClr>
                <a:schemeClr val="accent2"/>
              </a:buClr>
              <a:buSzPct val="85000"/>
            </a:pPr>
            <a:r>
              <a:rPr lang="en-US" altLang="zh-CN" sz="2000" dirty="0">
                <a:latin typeface="Comic Sans MS" pitchFamily="66" charset="0"/>
                <a:ea typeface="宋体" charset="-122"/>
              </a:rPr>
              <a:t>Southeast University, Nanjing</a:t>
            </a:r>
            <a:endParaRPr lang="zh-CN"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a:solidFill>
                  <a:srgbClr val="00B050"/>
                </a:solidFill>
                <a:latin typeface="Comic Sans MS" pitchFamily="66" charset="0"/>
                <a:ea typeface="宋体" charset="-122"/>
              </a:rPr>
              <a:t>ling.zhou@seu.edu.cn</a:t>
            </a:r>
          </a:p>
          <a:p>
            <a:pPr marL="342900" indent="-342900">
              <a:spcBef>
                <a:spcPct val="20000"/>
              </a:spcBef>
              <a:buClr>
                <a:schemeClr val="accent2"/>
              </a:buClr>
              <a:buSzPct val="85000"/>
              <a:buFont typeface="Wingdings" pitchFamily="2" charset="2"/>
              <a:buChar char="q"/>
            </a:pPr>
            <a:endParaRPr lang="en-US" altLang="zh-CN" sz="2800" dirty="0">
              <a:latin typeface="Comic Sans MS" pitchFamily="66" charset="0"/>
              <a:ea typeface="宋体" charset="-122"/>
            </a:endParaRPr>
          </a:p>
          <a:p>
            <a:pPr marL="342900" indent="-342900">
              <a:spcBef>
                <a:spcPct val="20000"/>
              </a:spcBef>
              <a:buClr>
                <a:schemeClr val="accent2"/>
              </a:buClr>
              <a:buSzPct val="85000"/>
              <a:buFont typeface="Wingdings" pitchFamily="2" charset="2"/>
              <a:buChar char="q"/>
            </a:pPr>
            <a:endParaRPr lang="zh-CN" altLang="en-US" sz="2800" dirty="0">
              <a:latin typeface="Comic Sans MS" pitchFamily="66" charset="0"/>
              <a:ea typeface="宋体" charset="-122"/>
            </a:endParaRPr>
          </a:p>
        </p:txBody>
      </p:sp>
      <p:pic>
        <p:nvPicPr>
          <p:cNvPr id="10" name="Picture 5"/>
          <p:cNvPicPr>
            <a:picLocks noChangeAspect="1" noChangeArrowheads="1"/>
          </p:cNvPicPr>
          <p:nvPr/>
        </p:nvPicPr>
        <p:blipFill>
          <a:blip r:embed="rId3" cstate="print"/>
          <a:srcRect/>
          <a:stretch>
            <a:fillRect/>
          </a:stretch>
        </p:blipFill>
        <p:spPr bwMode="auto">
          <a:xfrm>
            <a:off x="3995936" y="0"/>
            <a:ext cx="5148064" cy="727444"/>
          </a:xfrm>
          <a:prstGeom prst="rect">
            <a:avLst/>
          </a:prstGeom>
          <a:ln>
            <a:headEnd/>
            <a:tailEnd/>
          </a:ln>
        </p:spPr>
        <p:style>
          <a:lnRef idx="0">
            <a:schemeClr val="accent1"/>
          </a:lnRef>
          <a:fillRef idx="3">
            <a:schemeClr val="accent1"/>
          </a:fillRef>
          <a:effectRef idx="3">
            <a:schemeClr val="accent1"/>
          </a:effectRef>
          <a:fontRef idx="minor">
            <a:schemeClr val="lt1"/>
          </a:fontRef>
        </p:style>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49155" name="Slide Number Placeholder 5"/>
          <p:cNvSpPr>
            <a:spLocks noGrp="1"/>
          </p:cNvSpPr>
          <p:nvPr>
            <p:ph type="sldNum" sz="quarter" idx="12"/>
          </p:nvPr>
        </p:nvSpPr>
        <p:spPr>
          <a:noFill/>
        </p:spPr>
        <p:txBody>
          <a:bodyPr/>
          <a:lstStyle/>
          <a:p>
            <a:r>
              <a:rPr lang="en-US" altLang="ko-KR" smtClean="0">
                <a:ea typeface="굴림" pitchFamily="34" charset="-127"/>
              </a:rPr>
              <a:t>1-</a:t>
            </a:r>
            <a:fld id="{5F2E5B24-0CE1-4ADF-9EDB-95040FDA0A40}" type="slidenum">
              <a:rPr lang="en-US" altLang="ko-KR" smtClean="0">
                <a:ea typeface="굴림" pitchFamily="34" charset="-127"/>
              </a:rPr>
              <a:pPr/>
              <a:t>10</a:t>
            </a:fld>
            <a:endParaRPr lang="en-US" altLang="ko-KR" smtClean="0">
              <a:ea typeface="굴림" pitchFamily="34" charset="-127"/>
            </a:endParaRPr>
          </a:p>
        </p:txBody>
      </p:sp>
      <p:sp>
        <p:nvSpPr>
          <p:cNvPr id="49156"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49157" name="Rectangle 3"/>
          <p:cNvSpPr>
            <a:spLocks noGrp="1" noChangeArrowheads="1"/>
          </p:cNvSpPr>
          <p:nvPr>
            <p:ph type="body" idx="1"/>
          </p:nvPr>
        </p:nvSpPr>
        <p:spPr>
          <a:xfrm>
            <a:off x="533400" y="1600200"/>
            <a:ext cx="8207375" cy="4648200"/>
          </a:xfrm>
        </p:spPr>
        <p:txBody>
          <a:bodyPr/>
          <a:lstStyle/>
          <a:p>
            <a:pPr lvl="1">
              <a:buFont typeface="Wingdings" pitchFamily="2" charset="2"/>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p>
          <a:p>
            <a:pPr lvl="1">
              <a:buFont typeface="Wingdings" pitchFamily="2" charset="2"/>
              <a:buNone/>
            </a:pPr>
            <a:r>
              <a:rPr lang="en-US" altLang="ko-KR" dirty="0" smtClean="0">
                <a:solidFill>
                  <a:srgbClr val="FF0000"/>
                </a:solidFill>
                <a:ea typeface="굴림" pitchFamily="34" charset="-127"/>
              </a:rPr>
              <a:t>1.2 What </a:t>
            </a:r>
            <a:r>
              <a:rPr lang="en-US" altLang="ko-KR" i="1" dirty="0" smtClean="0">
                <a:solidFill>
                  <a:srgbClr val="FF0000"/>
                </a:solidFill>
                <a:ea typeface="굴림" pitchFamily="34" charset="-127"/>
              </a:rPr>
              <a:t>is</a:t>
            </a:r>
            <a:r>
              <a:rPr lang="en-US" altLang="ko-KR" dirty="0" smtClean="0">
                <a:solidFill>
                  <a:srgbClr val="FF0000"/>
                </a:solidFill>
                <a:ea typeface="굴림" pitchFamily="34" charset="-127"/>
              </a:rPr>
              <a:t>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a:t>
            </a:r>
            <a:r>
              <a:rPr lang="en-US" altLang="ko-KR" dirty="0" smtClean="0">
                <a:ea typeface="굴림" pitchFamily="34" charset="-127"/>
              </a:rPr>
              <a:t> Network core</a:t>
            </a:r>
          </a:p>
          <a:p>
            <a:pPr lvl="2">
              <a:buClr>
                <a:srgbClr val="0000FF"/>
              </a:buClr>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rgbClr val="0000FF"/>
                </a:solidFill>
                <a:ea typeface="굴림" pitchFamily="34" charset="-127"/>
              </a:rPr>
              <a:t>1.6</a:t>
            </a:r>
            <a:r>
              <a:rPr lang="en-US" altLang="ko-KR" dirty="0" smtClean="0">
                <a:ea typeface="굴림" pitchFamily="34" charset="-127"/>
              </a:rPr>
              <a:t> Protocol layers, service models</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819150"/>
          </a:xfrm>
        </p:spPr>
        <p:txBody>
          <a:bodyPr/>
          <a:lstStyle/>
          <a:p>
            <a:r>
              <a:rPr lang="en-US" altLang="zh-CN" sz="2800" dirty="0" smtClean="0"/>
              <a:t>TCP/IP Model or Internet Protocol Suite</a:t>
            </a:r>
            <a:endParaRPr lang="zh-CN" altLang="en-US" sz="2800" dirty="0"/>
          </a:p>
        </p:txBody>
      </p:sp>
      <p:sp>
        <p:nvSpPr>
          <p:cNvPr id="3" name="页脚占位符 2"/>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4" name="灯片编号占位符 3"/>
          <p:cNvSpPr>
            <a:spLocks noGrp="1"/>
          </p:cNvSpPr>
          <p:nvPr>
            <p:ph type="sldNum" sz="quarter" idx="12"/>
          </p:nvPr>
        </p:nvSpPr>
        <p:spPr/>
        <p:txBody>
          <a:bodyPr/>
          <a:lstStyle/>
          <a:p>
            <a:pPr>
              <a:defRPr/>
            </a:pPr>
            <a:r>
              <a:rPr lang="en-US" altLang="ko-KR" smtClean="0"/>
              <a:t>1-</a:t>
            </a:r>
            <a:fld id="{8D86E30F-9715-46E4-A069-7ABB4D7C8E3B}" type="slidenum">
              <a:rPr lang="en-US" altLang="ko-KR" smtClean="0"/>
              <a:pPr>
                <a:defRPr/>
              </a:pPr>
              <a:t>100</a:t>
            </a:fld>
            <a:endParaRPr lang="en-US" altLang="ko-KR"/>
          </a:p>
        </p:txBody>
      </p:sp>
      <p:grpSp>
        <p:nvGrpSpPr>
          <p:cNvPr id="5" name="Group 5"/>
          <p:cNvGrpSpPr>
            <a:grpSpLocks/>
          </p:cNvGrpSpPr>
          <p:nvPr/>
        </p:nvGrpSpPr>
        <p:grpSpPr bwMode="auto">
          <a:xfrm>
            <a:off x="49434" y="2062291"/>
            <a:ext cx="1898653" cy="4324462"/>
            <a:chOff x="3076" y="888"/>
            <a:chExt cx="1196" cy="2024"/>
          </a:xfrm>
        </p:grpSpPr>
        <p:sp>
          <p:nvSpPr>
            <p:cNvPr id="7" name="Rectangle 6"/>
            <p:cNvSpPr>
              <a:spLocks noChangeArrowheads="1"/>
            </p:cNvSpPr>
            <p:nvPr/>
          </p:nvSpPr>
          <p:spPr bwMode="auto">
            <a:xfrm>
              <a:off x="3080" y="888"/>
              <a:ext cx="1192" cy="2024"/>
            </a:xfrm>
            <a:prstGeom prst="rect">
              <a:avLst/>
            </a:prstGeom>
            <a:solidFill>
              <a:schemeClr val="bg1"/>
            </a:solidFill>
            <a:ln w="38100">
              <a:solidFill>
                <a:schemeClr val="accent2"/>
              </a:solidFill>
              <a:miter lim="800000"/>
              <a:headEnd/>
              <a:tailEnd/>
            </a:ln>
          </p:spPr>
          <p:txBody>
            <a:bodyPr wrap="none" anchor="ctr"/>
            <a:lstStyle/>
            <a:p>
              <a:endParaRPr lang="ko-KR" altLang="ko-KR">
                <a:ea typeface="굴림" pitchFamily="34" charset="-127"/>
              </a:endParaRPr>
            </a:p>
          </p:txBody>
        </p:sp>
        <p:sp>
          <p:nvSpPr>
            <p:cNvPr id="8" name="Text Box 7"/>
            <p:cNvSpPr txBox="1">
              <a:spLocks noChangeArrowheads="1"/>
            </p:cNvSpPr>
            <p:nvPr/>
          </p:nvSpPr>
          <p:spPr bwMode="auto">
            <a:xfrm>
              <a:off x="3145" y="949"/>
              <a:ext cx="1080" cy="1945"/>
            </a:xfrm>
            <a:prstGeom prst="rect">
              <a:avLst/>
            </a:prstGeom>
            <a:noFill/>
            <a:ln w="9525">
              <a:noFill/>
              <a:miter lim="800000"/>
              <a:headEnd/>
              <a:tailEnd/>
            </a:ln>
          </p:spPr>
          <p:txBody>
            <a:bodyPr wrap="none">
              <a:spAutoFit/>
            </a:bodyPr>
            <a:lstStyle/>
            <a:p>
              <a:pPr algn="ctr"/>
              <a:r>
                <a:rPr lang="en-US" altLang="ko-KR" dirty="0">
                  <a:latin typeface="Comic Sans MS" pitchFamily="66" charset="0"/>
                  <a:ea typeface="굴림" pitchFamily="34" charset="-127"/>
                </a:rPr>
                <a:t>application</a:t>
              </a:r>
            </a:p>
            <a:p>
              <a:pPr algn="ctr"/>
              <a:endParaRPr lang="en-US" altLang="ko-KR" dirty="0">
                <a:latin typeface="Comic Sans MS" pitchFamily="66" charset="0"/>
                <a:ea typeface="굴림" pitchFamily="34" charset="-127"/>
              </a:endParaRPr>
            </a:p>
            <a:p>
              <a:pPr algn="ctr"/>
              <a:endParaRPr lang="en-US" altLang="ko-KR" dirty="0" smtClean="0">
                <a:latin typeface="Comic Sans MS" pitchFamily="66" charset="0"/>
                <a:ea typeface="굴림" pitchFamily="34" charset="-127"/>
              </a:endParaRPr>
            </a:p>
            <a:p>
              <a:pPr algn="ctr"/>
              <a:r>
                <a:rPr lang="en-US" altLang="ko-KR" dirty="0" smtClean="0">
                  <a:latin typeface="Comic Sans MS" pitchFamily="66" charset="0"/>
                  <a:ea typeface="굴림" pitchFamily="34" charset="-127"/>
                </a:rPr>
                <a:t>transport</a:t>
              </a:r>
              <a:endParaRPr lang="en-US" altLang="ko-KR" dirty="0">
                <a:latin typeface="Comic Sans MS" pitchFamily="66" charset="0"/>
                <a:ea typeface="굴림" pitchFamily="34" charset="-127"/>
              </a:endParaRPr>
            </a:p>
            <a:p>
              <a:pPr algn="ctr"/>
              <a:endParaRPr lang="en-US" altLang="ko-KR" dirty="0">
                <a:latin typeface="Comic Sans MS" pitchFamily="66" charset="0"/>
                <a:ea typeface="굴림" pitchFamily="34" charset="-127"/>
              </a:endParaRPr>
            </a:p>
            <a:p>
              <a:pPr algn="ctr"/>
              <a:r>
                <a:rPr lang="en-US" altLang="ko-KR" dirty="0" smtClean="0">
                  <a:latin typeface="Comic Sans MS" pitchFamily="66" charset="0"/>
                  <a:ea typeface="굴림" pitchFamily="34" charset="-127"/>
                </a:rPr>
                <a:t>Internet/</a:t>
              </a:r>
            </a:p>
            <a:p>
              <a:pPr algn="ctr"/>
              <a:r>
                <a:rPr lang="en-US" altLang="ko-KR" dirty="0" smtClean="0">
                  <a:latin typeface="Comic Sans MS" pitchFamily="66" charset="0"/>
                  <a:ea typeface="굴림" pitchFamily="34" charset="-127"/>
                </a:rPr>
                <a:t>network</a:t>
              </a:r>
              <a:endParaRPr lang="en-US" altLang="ko-KR" dirty="0">
                <a:latin typeface="Comic Sans MS" pitchFamily="66" charset="0"/>
                <a:ea typeface="굴림" pitchFamily="34" charset="-127"/>
              </a:endParaRPr>
            </a:p>
            <a:p>
              <a:pPr algn="ctr"/>
              <a:endParaRPr lang="en-US" altLang="ko-KR" dirty="0">
                <a:latin typeface="Comic Sans MS" pitchFamily="66" charset="0"/>
                <a:ea typeface="굴림" pitchFamily="34" charset="-127"/>
              </a:endParaRPr>
            </a:p>
            <a:p>
              <a:pPr algn="ctr"/>
              <a:endParaRPr lang="en-US" altLang="ko-KR" dirty="0" smtClean="0">
                <a:latin typeface="Comic Sans MS" pitchFamily="66" charset="0"/>
                <a:ea typeface="굴림" pitchFamily="34" charset="-127"/>
              </a:endParaRPr>
            </a:p>
            <a:p>
              <a:pPr algn="ctr"/>
              <a:r>
                <a:rPr lang="en-US" altLang="ko-KR" dirty="0" smtClean="0">
                  <a:latin typeface="Comic Sans MS" pitchFamily="66" charset="0"/>
                  <a:ea typeface="굴림" pitchFamily="34" charset="-127"/>
                </a:rPr>
                <a:t>Host to </a:t>
              </a:r>
            </a:p>
            <a:p>
              <a:pPr algn="ctr"/>
              <a:r>
                <a:rPr lang="en-US" altLang="ko-KR" dirty="0" smtClean="0">
                  <a:latin typeface="Comic Sans MS" pitchFamily="66" charset="0"/>
                  <a:ea typeface="굴림" pitchFamily="34" charset="-127"/>
                </a:rPr>
                <a:t>network </a:t>
              </a:r>
              <a:endParaRPr lang="en-US" altLang="ko-KR" dirty="0">
                <a:latin typeface="Comic Sans MS" pitchFamily="66" charset="0"/>
                <a:ea typeface="굴림" pitchFamily="34" charset="-127"/>
              </a:endParaRPr>
            </a:p>
          </p:txBody>
        </p:sp>
        <p:sp>
          <p:nvSpPr>
            <p:cNvPr id="9" name="Line 8"/>
            <p:cNvSpPr>
              <a:spLocks noChangeShapeType="1"/>
            </p:cNvSpPr>
            <p:nvPr/>
          </p:nvSpPr>
          <p:spPr bwMode="auto">
            <a:xfrm>
              <a:off x="3076" y="1324"/>
              <a:ext cx="1188" cy="0"/>
            </a:xfrm>
            <a:prstGeom prst="line">
              <a:avLst/>
            </a:prstGeom>
            <a:noFill/>
            <a:ln w="38100">
              <a:solidFill>
                <a:schemeClr val="accent2"/>
              </a:solidFill>
              <a:round/>
              <a:headEnd/>
              <a:tailEnd/>
            </a:ln>
          </p:spPr>
          <p:txBody>
            <a:bodyPr wrap="none" anchor="ctr"/>
            <a:lstStyle/>
            <a:p>
              <a:endParaRPr lang="zh-CN" altLang="en-US"/>
            </a:p>
          </p:txBody>
        </p:sp>
        <p:sp>
          <p:nvSpPr>
            <p:cNvPr id="10" name="Line 9"/>
            <p:cNvSpPr>
              <a:spLocks noChangeShapeType="1"/>
            </p:cNvSpPr>
            <p:nvPr/>
          </p:nvSpPr>
          <p:spPr bwMode="auto">
            <a:xfrm>
              <a:off x="3076" y="1803"/>
              <a:ext cx="1188" cy="0"/>
            </a:xfrm>
            <a:prstGeom prst="line">
              <a:avLst/>
            </a:prstGeom>
            <a:noFill/>
            <a:ln w="38100">
              <a:solidFill>
                <a:schemeClr val="accent2"/>
              </a:solidFill>
              <a:round/>
              <a:headEnd/>
              <a:tailEnd/>
            </a:ln>
          </p:spPr>
          <p:txBody>
            <a:bodyPr wrap="none" anchor="ctr"/>
            <a:lstStyle/>
            <a:p>
              <a:endParaRPr lang="zh-CN" altLang="en-US"/>
            </a:p>
          </p:txBody>
        </p:sp>
        <p:sp>
          <p:nvSpPr>
            <p:cNvPr id="11" name="Line 10"/>
            <p:cNvSpPr>
              <a:spLocks noChangeShapeType="1"/>
            </p:cNvSpPr>
            <p:nvPr/>
          </p:nvSpPr>
          <p:spPr bwMode="auto">
            <a:xfrm>
              <a:off x="3076" y="2280"/>
              <a:ext cx="1188" cy="0"/>
            </a:xfrm>
            <a:prstGeom prst="line">
              <a:avLst/>
            </a:prstGeom>
            <a:noFill/>
            <a:ln w="38100">
              <a:solidFill>
                <a:schemeClr val="accent2"/>
              </a:solidFill>
              <a:round/>
              <a:headEnd/>
              <a:tailEnd/>
            </a:ln>
          </p:spPr>
          <p:txBody>
            <a:bodyPr wrap="none" anchor="ctr"/>
            <a:lstStyle/>
            <a:p>
              <a:endParaRPr lang="zh-CN" altLang="en-US"/>
            </a:p>
          </p:txBody>
        </p:sp>
      </p:grpSp>
      <p:sp>
        <p:nvSpPr>
          <p:cNvPr id="13" name="AutoShape 2"/>
          <p:cNvSpPr>
            <a:spLocks noChangeArrowheads="1"/>
          </p:cNvSpPr>
          <p:nvPr/>
        </p:nvSpPr>
        <p:spPr bwMode="auto">
          <a:xfrm>
            <a:off x="1741703" y="3560930"/>
            <a:ext cx="7235825" cy="2808287"/>
          </a:xfrm>
          <a:prstGeom prst="triangle">
            <a:avLst>
              <a:gd name="adj" fmla="val 50000"/>
            </a:avLst>
          </a:prstGeom>
          <a:solidFill>
            <a:srgbClr val="CC99FF"/>
          </a:solidFill>
          <a:ln w="9525">
            <a:solidFill>
              <a:schemeClr val="tx1"/>
            </a:solidFill>
            <a:miter lim="800000"/>
            <a:headEnd/>
            <a:tailEnd/>
          </a:ln>
        </p:spPr>
        <p:txBody>
          <a:bodyPr wrap="none" anchor="ctr"/>
          <a:lstStyle/>
          <a:p>
            <a:endParaRPr lang="zh-CN" altLang="en-US"/>
          </a:p>
        </p:txBody>
      </p:sp>
      <p:sp>
        <p:nvSpPr>
          <p:cNvPr id="14" name="AutoShape 3"/>
          <p:cNvSpPr>
            <a:spLocks noChangeArrowheads="1"/>
          </p:cNvSpPr>
          <p:nvPr/>
        </p:nvSpPr>
        <p:spPr bwMode="auto">
          <a:xfrm flipV="1">
            <a:off x="1741703" y="2049630"/>
            <a:ext cx="7235825" cy="3095625"/>
          </a:xfrm>
          <a:prstGeom prst="triangle">
            <a:avLst>
              <a:gd name="adj" fmla="val 50000"/>
            </a:avLst>
          </a:prstGeom>
          <a:solidFill>
            <a:srgbClr val="CC99FF"/>
          </a:solidFill>
          <a:ln w="9525">
            <a:solidFill>
              <a:schemeClr val="tx1"/>
            </a:solidFill>
            <a:miter lim="800000"/>
            <a:headEnd/>
            <a:tailEnd/>
          </a:ln>
        </p:spPr>
        <p:txBody>
          <a:bodyPr wrap="none" anchor="ctr"/>
          <a:lstStyle/>
          <a:p>
            <a:endParaRPr lang="zh-CN" altLang="en-US"/>
          </a:p>
        </p:txBody>
      </p:sp>
      <p:sp>
        <p:nvSpPr>
          <p:cNvPr id="15" name="Rectangle 5"/>
          <p:cNvSpPr>
            <a:spLocks noChangeArrowheads="1"/>
          </p:cNvSpPr>
          <p:nvPr/>
        </p:nvSpPr>
        <p:spPr bwMode="auto">
          <a:xfrm>
            <a:off x="2843428" y="2240130"/>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defRPr/>
            </a:pPr>
            <a:r>
              <a:rPr kumimoji="1" lang="en-US" altLang="zh-CN" sz="2000" dirty="0">
                <a:solidFill>
                  <a:srgbClr val="333399"/>
                </a:solidFill>
                <a:latin typeface="+mn-lt"/>
                <a:ea typeface="黑体" pitchFamily="2" charset="-122"/>
              </a:rPr>
              <a:t>HTTP</a:t>
            </a:r>
          </a:p>
        </p:txBody>
      </p:sp>
      <p:sp>
        <p:nvSpPr>
          <p:cNvPr id="16" name="Rectangle 6"/>
          <p:cNvSpPr>
            <a:spLocks noChangeArrowheads="1"/>
          </p:cNvSpPr>
          <p:nvPr/>
        </p:nvSpPr>
        <p:spPr bwMode="auto">
          <a:xfrm>
            <a:off x="4391241" y="2240130"/>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defRPr/>
            </a:pPr>
            <a:r>
              <a:rPr kumimoji="1" lang="en-US" altLang="zh-CN" sz="2000">
                <a:solidFill>
                  <a:srgbClr val="333399"/>
                </a:solidFill>
                <a:latin typeface="+mn-lt"/>
                <a:ea typeface="黑体" pitchFamily="2" charset="-122"/>
              </a:rPr>
              <a:t>SMTP</a:t>
            </a:r>
          </a:p>
        </p:txBody>
      </p:sp>
      <p:sp>
        <p:nvSpPr>
          <p:cNvPr id="17" name="Rectangle 7"/>
          <p:cNvSpPr>
            <a:spLocks noChangeArrowheads="1"/>
          </p:cNvSpPr>
          <p:nvPr/>
        </p:nvSpPr>
        <p:spPr bwMode="auto">
          <a:xfrm>
            <a:off x="5532653" y="2240130"/>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defRPr/>
            </a:pPr>
            <a:r>
              <a:rPr kumimoji="1" lang="en-US" altLang="zh-CN" sz="2000">
                <a:solidFill>
                  <a:srgbClr val="333399"/>
                </a:solidFill>
                <a:latin typeface="+mn-lt"/>
                <a:ea typeface="黑体" pitchFamily="2" charset="-122"/>
              </a:rPr>
              <a:t>DNS</a:t>
            </a:r>
          </a:p>
        </p:txBody>
      </p:sp>
      <p:sp>
        <p:nvSpPr>
          <p:cNvPr id="18" name="Rectangle 8"/>
          <p:cNvSpPr>
            <a:spLocks noChangeArrowheads="1"/>
          </p:cNvSpPr>
          <p:nvPr/>
        </p:nvSpPr>
        <p:spPr bwMode="auto">
          <a:xfrm>
            <a:off x="7080466" y="2240130"/>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defRPr/>
            </a:pPr>
            <a:r>
              <a:rPr kumimoji="1" lang="en-US" altLang="zh-CN" sz="2000">
                <a:solidFill>
                  <a:srgbClr val="333399"/>
                </a:solidFill>
                <a:latin typeface="+mn-lt"/>
                <a:ea typeface="黑体" pitchFamily="2" charset="-122"/>
              </a:rPr>
              <a:t>RTP</a:t>
            </a:r>
          </a:p>
        </p:txBody>
      </p:sp>
      <p:sp>
        <p:nvSpPr>
          <p:cNvPr id="19" name="Rectangle 9"/>
          <p:cNvSpPr>
            <a:spLocks noChangeArrowheads="1"/>
          </p:cNvSpPr>
          <p:nvPr/>
        </p:nvSpPr>
        <p:spPr bwMode="auto">
          <a:xfrm>
            <a:off x="3576853" y="3184692"/>
            <a:ext cx="814388"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mn-lt"/>
                <a:ea typeface="黑体" pitchFamily="2" charset="-122"/>
              </a:rPr>
              <a:t>TCP</a:t>
            </a:r>
          </a:p>
        </p:txBody>
      </p:sp>
      <p:sp>
        <p:nvSpPr>
          <p:cNvPr id="20" name="Rectangle 10"/>
          <p:cNvSpPr>
            <a:spLocks noChangeArrowheads="1"/>
          </p:cNvSpPr>
          <p:nvPr/>
        </p:nvSpPr>
        <p:spPr bwMode="auto">
          <a:xfrm>
            <a:off x="6347041" y="3184692"/>
            <a:ext cx="815975"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en-US" altLang="zh-CN" sz="2000">
                <a:solidFill>
                  <a:srgbClr val="333399"/>
                </a:solidFill>
                <a:latin typeface="+mn-lt"/>
                <a:ea typeface="黑体" pitchFamily="2" charset="-122"/>
              </a:rPr>
              <a:t>UDP</a:t>
            </a:r>
          </a:p>
        </p:txBody>
      </p:sp>
      <p:sp>
        <p:nvSpPr>
          <p:cNvPr id="21" name="Rectangle 11"/>
          <p:cNvSpPr>
            <a:spLocks noChangeArrowheads="1"/>
          </p:cNvSpPr>
          <p:nvPr/>
        </p:nvSpPr>
        <p:spPr bwMode="auto">
          <a:xfrm>
            <a:off x="4961153" y="4289592"/>
            <a:ext cx="815975" cy="393700"/>
          </a:xfrm>
          <a:prstGeom prst="rect">
            <a:avLst/>
          </a:prstGeom>
          <a:solidFill>
            <a:srgbClr val="FF0000"/>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en-US" altLang="zh-CN" sz="2000" dirty="0">
                <a:solidFill>
                  <a:schemeClr val="bg1"/>
                </a:solidFill>
                <a:latin typeface="+mn-lt"/>
                <a:ea typeface="黑体" pitchFamily="2" charset="-122"/>
              </a:rPr>
              <a:t>IP</a:t>
            </a:r>
          </a:p>
        </p:txBody>
      </p:sp>
      <p:sp>
        <p:nvSpPr>
          <p:cNvPr id="22" name="Rectangle 12"/>
          <p:cNvSpPr>
            <a:spLocks noChangeArrowheads="1"/>
          </p:cNvSpPr>
          <p:nvPr/>
        </p:nvSpPr>
        <p:spPr bwMode="auto">
          <a:xfrm>
            <a:off x="2843428" y="5569117"/>
            <a:ext cx="1304925"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1600">
              <a:latin typeface="Times New Roman" pitchFamily="18" charset="0"/>
              <a:ea typeface="宋体" pitchFamily="2" charset="-122"/>
            </a:endParaRPr>
          </a:p>
        </p:txBody>
      </p:sp>
      <p:sp>
        <p:nvSpPr>
          <p:cNvPr id="23" name="Rectangle 13"/>
          <p:cNvSpPr>
            <a:spLocks noChangeArrowheads="1"/>
          </p:cNvSpPr>
          <p:nvPr/>
        </p:nvSpPr>
        <p:spPr bwMode="auto">
          <a:xfrm>
            <a:off x="4554753" y="5569117"/>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1600">
              <a:latin typeface="Times New Roman" pitchFamily="18" charset="0"/>
              <a:ea typeface="宋体" pitchFamily="2" charset="-122"/>
            </a:endParaRPr>
          </a:p>
        </p:txBody>
      </p:sp>
      <p:sp>
        <p:nvSpPr>
          <p:cNvPr id="24" name="Rectangle 14"/>
          <p:cNvSpPr>
            <a:spLocks noChangeArrowheads="1"/>
          </p:cNvSpPr>
          <p:nvPr/>
        </p:nvSpPr>
        <p:spPr bwMode="auto">
          <a:xfrm>
            <a:off x="6593103" y="5569117"/>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1600">
              <a:latin typeface="Times New Roman" pitchFamily="18" charset="0"/>
              <a:ea typeface="宋体" pitchFamily="2" charset="-122"/>
            </a:endParaRPr>
          </a:p>
        </p:txBody>
      </p:sp>
      <p:sp>
        <p:nvSpPr>
          <p:cNvPr id="28" name="Text Box 22"/>
          <p:cNvSpPr txBox="1">
            <a:spLocks noChangeArrowheads="1"/>
          </p:cNvSpPr>
          <p:nvPr/>
        </p:nvSpPr>
        <p:spPr bwMode="auto">
          <a:xfrm>
            <a:off x="3784816" y="2155992"/>
            <a:ext cx="438150" cy="396875"/>
          </a:xfrm>
          <a:prstGeom prst="rect">
            <a:avLst/>
          </a:prstGeom>
          <a:noFill/>
          <a:ln w="9525">
            <a:noFill/>
            <a:miter lim="800000"/>
            <a:headEnd/>
            <a:tailEnd/>
          </a:ln>
        </p:spPr>
        <p:txBody>
          <a:bodyPr wrap="none">
            <a:spAutoFit/>
          </a:bodyPr>
          <a:lstStyle/>
          <a:p>
            <a:r>
              <a:rPr kumimoji="1" lang="en-US" altLang="zh-CN" sz="2000" b="1">
                <a:solidFill>
                  <a:srgbClr val="333399"/>
                </a:solidFill>
                <a:latin typeface="Times New Roman" pitchFamily="18" charset="0"/>
                <a:ea typeface="黑体" pitchFamily="2" charset="-122"/>
              </a:rPr>
              <a:t>…</a:t>
            </a:r>
          </a:p>
        </p:txBody>
      </p:sp>
      <p:sp>
        <p:nvSpPr>
          <p:cNvPr id="29" name="Text Box 23"/>
          <p:cNvSpPr txBox="1">
            <a:spLocks noChangeArrowheads="1"/>
          </p:cNvSpPr>
          <p:nvPr/>
        </p:nvSpPr>
        <p:spPr bwMode="auto">
          <a:xfrm>
            <a:off x="6480391" y="2155992"/>
            <a:ext cx="438150" cy="396875"/>
          </a:xfrm>
          <a:prstGeom prst="rect">
            <a:avLst/>
          </a:prstGeom>
          <a:noFill/>
          <a:ln w="9525">
            <a:noFill/>
            <a:miter lim="800000"/>
            <a:headEnd/>
            <a:tailEnd/>
          </a:ln>
        </p:spPr>
        <p:txBody>
          <a:bodyPr wrap="none">
            <a:spAutoFit/>
          </a:bodyPr>
          <a:lstStyle/>
          <a:p>
            <a:r>
              <a:rPr kumimoji="1" lang="en-US" altLang="zh-CN" sz="2000" b="1">
                <a:solidFill>
                  <a:srgbClr val="333399"/>
                </a:solidFill>
                <a:latin typeface="Times New Roman" pitchFamily="18" charset="0"/>
                <a:ea typeface="黑体" pitchFamily="2" charset="-122"/>
              </a:rPr>
              <a:t>…</a:t>
            </a:r>
          </a:p>
        </p:txBody>
      </p:sp>
      <p:sp>
        <p:nvSpPr>
          <p:cNvPr id="30" name="Text Box 24"/>
          <p:cNvSpPr txBox="1">
            <a:spLocks noChangeArrowheads="1"/>
          </p:cNvSpPr>
          <p:nvPr/>
        </p:nvSpPr>
        <p:spPr bwMode="auto">
          <a:xfrm>
            <a:off x="6026366" y="5553242"/>
            <a:ext cx="387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rPr>
              <a:t>…</a:t>
            </a:r>
          </a:p>
        </p:txBody>
      </p:sp>
      <p:sp>
        <p:nvSpPr>
          <p:cNvPr id="31" name="Line 25"/>
          <p:cNvSpPr>
            <a:spLocks noChangeShapeType="1"/>
          </p:cNvSpPr>
          <p:nvPr/>
        </p:nvSpPr>
        <p:spPr bwMode="auto">
          <a:xfrm>
            <a:off x="3238716" y="2660817"/>
            <a:ext cx="509587" cy="547688"/>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2" name="Line 26"/>
          <p:cNvSpPr>
            <a:spLocks noChangeShapeType="1"/>
          </p:cNvSpPr>
          <p:nvPr/>
        </p:nvSpPr>
        <p:spPr bwMode="auto">
          <a:xfrm>
            <a:off x="5923178" y="2678280"/>
            <a:ext cx="587375" cy="49530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3" name="Line 27"/>
          <p:cNvSpPr>
            <a:spLocks noChangeShapeType="1"/>
          </p:cNvSpPr>
          <p:nvPr/>
        </p:nvSpPr>
        <p:spPr bwMode="auto">
          <a:xfrm flipH="1">
            <a:off x="4200741" y="2662405"/>
            <a:ext cx="584200" cy="52070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4" name="Line 28"/>
          <p:cNvSpPr>
            <a:spLocks noChangeShapeType="1"/>
          </p:cNvSpPr>
          <p:nvPr/>
        </p:nvSpPr>
        <p:spPr bwMode="auto">
          <a:xfrm flipH="1">
            <a:off x="6915366" y="2662405"/>
            <a:ext cx="573087" cy="52705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5" name="Line 29"/>
          <p:cNvSpPr>
            <a:spLocks noChangeShapeType="1"/>
          </p:cNvSpPr>
          <p:nvPr/>
        </p:nvSpPr>
        <p:spPr bwMode="auto">
          <a:xfrm>
            <a:off x="3980078" y="3610142"/>
            <a:ext cx="1149350" cy="661988"/>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6" name="Line 30"/>
          <p:cNvSpPr>
            <a:spLocks noChangeShapeType="1"/>
          </p:cNvSpPr>
          <p:nvPr/>
        </p:nvSpPr>
        <p:spPr bwMode="auto">
          <a:xfrm flipH="1">
            <a:off x="5613616" y="3626017"/>
            <a:ext cx="1152525" cy="64770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7" name="Line 31"/>
          <p:cNvSpPr>
            <a:spLocks noChangeShapeType="1"/>
          </p:cNvSpPr>
          <p:nvPr/>
        </p:nvSpPr>
        <p:spPr bwMode="auto">
          <a:xfrm>
            <a:off x="5658066" y="4737267"/>
            <a:ext cx="1627187" cy="839788"/>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8" name="Line 32"/>
          <p:cNvSpPr>
            <a:spLocks noChangeShapeType="1"/>
          </p:cNvSpPr>
          <p:nvPr/>
        </p:nvSpPr>
        <p:spPr bwMode="auto">
          <a:xfrm flipH="1">
            <a:off x="3397466" y="4727742"/>
            <a:ext cx="1646237" cy="849313"/>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9" name="Line 33"/>
          <p:cNvSpPr>
            <a:spLocks noChangeShapeType="1"/>
          </p:cNvSpPr>
          <p:nvPr/>
        </p:nvSpPr>
        <p:spPr bwMode="auto">
          <a:xfrm flipH="1">
            <a:off x="5126253" y="4683292"/>
            <a:ext cx="244475" cy="893763"/>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40" name="Text Box 34"/>
          <p:cNvSpPr txBox="1">
            <a:spLocks noChangeArrowheads="1"/>
          </p:cNvSpPr>
          <p:nvPr/>
        </p:nvSpPr>
        <p:spPr bwMode="auto">
          <a:xfrm>
            <a:off x="2908604" y="5616527"/>
            <a:ext cx="1152880" cy="523220"/>
          </a:xfrm>
          <a:prstGeom prst="rect">
            <a:avLst/>
          </a:prstGeom>
          <a:noFill/>
          <a:ln w="9525">
            <a:noFill/>
            <a:miter lim="800000"/>
            <a:headEnd/>
            <a:tailEnd/>
          </a:ln>
        </p:spPr>
        <p:txBody>
          <a:bodyPr wrap="none">
            <a:spAutoFit/>
          </a:bodyPr>
          <a:lstStyle/>
          <a:p>
            <a:pPr algn="ctr"/>
            <a:r>
              <a:rPr kumimoji="1" lang="en-US" altLang="zh-CN" sz="1400" dirty="0" smtClean="0">
                <a:solidFill>
                  <a:srgbClr val="333399"/>
                </a:solidFill>
                <a:latin typeface="+mn-lt"/>
                <a:ea typeface="黑体" pitchFamily="2" charset="-122"/>
              </a:rPr>
              <a:t>Network </a:t>
            </a:r>
          </a:p>
          <a:p>
            <a:pPr algn="ctr"/>
            <a:r>
              <a:rPr kumimoji="1" lang="en-US" altLang="zh-CN" sz="1400" dirty="0" smtClean="0">
                <a:solidFill>
                  <a:srgbClr val="333399"/>
                </a:solidFill>
                <a:latin typeface="+mn-lt"/>
                <a:ea typeface="黑体" pitchFamily="2" charset="-122"/>
              </a:rPr>
              <a:t>Interface</a:t>
            </a:r>
            <a:r>
              <a:rPr kumimoji="1" lang="zh-CN" altLang="en-US" sz="1400" dirty="0" smtClean="0">
                <a:solidFill>
                  <a:srgbClr val="333399"/>
                </a:solidFill>
                <a:latin typeface="+mn-lt"/>
                <a:ea typeface="黑体" pitchFamily="2" charset="-122"/>
              </a:rPr>
              <a:t> </a:t>
            </a:r>
            <a:r>
              <a:rPr kumimoji="1" lang="en-US" altLang="zh-CN" sz="1400" dirty="0">
                <a:solidFill>
                  <a:srgbClr val="333399"/>
                </a:solidFill>
                <a:latin typeface="+mn-lt"/>
                <a:ea typeface="黑体" pitchFamily="2" charset="-122"/>
              </a:rPr>
              <a:t>1</a:t>
            </a:r>
          </a:p>
        </p:txBody>
      </p:sp>
      <p:sp>
        <p:nvSpPr>
          <p:cNvPr id="43" name="Line 15"/>
          <p:cNvSpPr>
            <a:spLocks noChangeShapeType="1"/>
          </p:cNvSpPr>
          <p:nvPr/>
        </p:nvSpPr>
        <p:spPr bwMode="auto">
          <a:xfrm>
            <a:off x="838200" y="5048633"/>
            <a:ext cx="7334250" cy="0"/>
          </a:xfrm>
          <a:prstGeom prst="line">
            <a:avLst/>
          </a:prstGeom>
          <a:noFill/>
          <a:ln w="9525">
            <a:solidFill>
              <a:schemeClr val="tx1"/>
            </a:solidFill>
            <a:prstDash val="dash"/>
            <a:round/>
            <a:headEnd/>
            <a:tailEnd/>
          </a:ln>
        </p:spPr>
        <p:txBody>
          <a:bodyPr/>
          <a:lstStyle/>
          <a:p>
            <a:endParaRPr lang="zh-CN" altLang="en-US"/>
          </a:p>
        </p:txBody>
      </p:sp>
      <p:sp>
        <p:nvSpPr>
          <p:cNvPr id="44" name="Line 16"/>
          <p:cNvSpPr>
            <a:spLocks noChangeShapeType="1"/>
          </p:cNvSpPr>
          <p:nvPr/>
        </p:nvSpPr>
        <p:spPr bwMode="auto">
          <a:xfrm>
            <a:off x="838200" y="4024695"/>
            <a:ext cx="7334250" cy="0"/>
          </a:xfrm>
          <a:prstGeom prst="line">
            <a:avLst/>
          </a:prstGeom>
          <a:noFill/>
          <a:ln w="9525">
            <a:solidFill>
              <a:schemeClr val="tx1"/>
            </a:solidFill>
            <a:prstDash val="dash"/>
            <a:round/>
            <a:headEnd/>
            <a:tailEnd/>
          </a:ln>
        </p:spPr>
        <p:txBody>
          <a:bodyPr/>
          <a:lstStyle/>
          <a:p>
            <a:endParaRPr lang="zh-CN" altLang="en-US"/>
          </a:p>
        </p:txBody>
      </p:sp>
      <p:sp>
        <p:nvSpPr>
          <p:cNvPr id="45" name="Line 17"/>
          <p:cNvSpPr>
            <a:spLocks noChangeShapeType="1"/>
          </p:cNvSpPr>
          <p:nvPr/>
        </p:nvSpPr>
        <p:spPr bwMode="auto">
          <a:xfrm>
            <a:off x="838200" y="2997583"/>
            <a:ext cx="7334250" cy="0"/>
          </a:xfrm>
          <a:prstGeom prst="line">
            <a:avLst/>
          </a:prstGeom>
          <a:noFill/>
          <a:ln w="9525">
            <a:solidFill>
              <a:schemeClr val="tx1"/>
            </a:solidFill>
            <a:prstDash val="dash"/>
            <a:round/>
            <a:headEnd/>
            <a:tailEnd/>
          </a:ln>
        </p:spPr>
        <p:txBody>
          <a:bodyPr/>
          <a:lstStyle/>
          <a:p>
            <a:endParaRPr lang="zh-CN" altLang="en-US"/>
          </a:p>
        </p:txBody>
      </p:sp>
      <p:sp>
        <p:nvSpPr>
          <p:cNvPr id="46" name="Text Box 34"/>
          <p:cNvSpPr txBox="1">
            <a:spLocks noChangeArrowheads="1"/>
          </p:cNvSpPr>
          <p:nvPr/>
        </p:nvSpPr>
        <p:spPr bwMode="auto">
          <a:xfrm>
            <a:off x="4624123" y="5616527"/>
            <a:ext cx="1181735" cy="523220"/>
          </a:xfrm>
          <a:prstGeom prst="rect">
            <a:avLst/>
          </a:prstGeom>
          <a:noFill/>
          <a:ln w="9525">
            <a:noFill/>
            <a:miter lim="800000"/>
            <a:headEnd/>
            <a:tailEnd/>
          </a:ln>
        </p:spPr>
        <p:txBody>
          <a:bodyPr wrap="none">
            <a:spAutoFit/>
          </a:bodyPr>
          <a:lstStyle/>
          <a:p>
            <a:pPr algn="ctr"/>
            <a:r>
              <a:rPr kumimoji="1" lang="en-US" altLang="zh-CN" sz="1400" dirty="0" smtClean="0">
                <a:solidFill>
                  <a:srgbClr val="333399"/>
                </a:solidFill>
                <a:latin typeface="+mn-lt"/>
                <a:ea typeface="黑体" pitchFamily="2" charset="-122"/>
              </a:rPr>
              <a:t>Network </a:t>
            </a:r>
          </a:p>
          <a:p>
            <a:pPr algn="ctr"/>
            <a:r>
              <a:rPr kumimoji="1" lang="en-US" altLang="zh-CN" sz="1400" dirty="0" smtClean="0">
                <a:solidFill>
                  <a:srgbClr val="333399"/>
                </a:solidFill>
                <a:latin typeface="+mn-lt"/>
                <a:ea typeface="黑体" pitchFamily="2" charset="-122"/>
              </a:rPr>
              <a:t>Interface</a:t>
            </a:r>
            <a:r>
              <a:rPr kumimoji="1" lang="zh-CN" altLang="en-US" sz="1400" dirty="0" smtClean="0">
                <a:solidFill>
                  <a:srgbClr val="333399"/>
                </a:solidFill>
                <a:latin typeface="+mn-lt"/>
                <a:ea typeface="黑体" pitchFamily="2" charset="-122"/>
              </a:rPr>
              <a:t> </a:t>
            </a:r>
            <a:r>
              <a:rPr kumimoji="1" lang="en-US" altLang="zh-CN" sz="1400" dirty="0" smtClean="0">
                <a:solidFill>
                  <a:srgbClr val="333399"/>
                </a:solidFill>
                <a:latin typeface="+mn-lt"/>
                <a:ea typeface="黑体" pitchFamily="2" charset="-122"/>
              </a:rPr>
              <a:t>2</a:t>
            </a:r>
            <a:endParaRPr kumimoji="1" lang="en-US" altLang="zh-CN" sz="1400" dirty="0">
              <a:solidFill>
                <a:srgbClr val="333399"/>
              </a:solidFill>
              <a:latin typeface="+mn-lt"/>
              <a:ea typeface="黑体" pitchFamily="2" charset="-122"/>
            </a:endParaRPr>
          </a:p>
        </p:txBody>
      </p:sp>
      <p:sp>
        <p:nvSpPr>
          <p:cNvPr id="47" name="Text Box 34"/>
          <p:cNvSpPr txBox="1">
            <a:spLocks noChangeArrowheads="1"/>
          </p:cNvSpPr>
          <p:nvPr/>
        </p:nvSpPr>
        <p:spPr bwMode="auto">
          <a:xfrm>
            <a:off x="6675345" y="5616527"/>
            <a:ext cx="1181735" cy="523220"/>
          </a:xfrm>
          <a:prstGeom prst="rect">
            <a:avLst/>
          </a:prstGeom>
          <a:noFill/>
          <a:ln w="9525">
            <a:noFill/>
            <a:miter lim="800000"/>
            <a:headEnd/>
            <a:tailEnd/>
          </a:ln>
        </p:spPr>
        <p:txBody>
          <a:bodyPr wrap="none">
            <a:spAutoFit/>
          </a:bodyPr>
          <a:lstStyle/>
          <a:p>
            <a:pPr algn="ctr"/>
            <a:r>
              <a:rPr kumimoji="1" lang="en-US" altLang="zh-CN" sz="1400" dirty="0" smtClean="0">
                <a:solidFill>
                  <a:srgbClr val="333399"/>
                </a:solidFill>
                <a:latin typeface="+mn-lt"/>
                <a:ea typeface="黑体" pitchFamily="2" charset="-122"/>
              </a:rPr>
              <a:t>Network </a:t>
            </a:r>
          </a:p>
          <a:p>
            <a:pPr algn="ctr"/>
            <a:r>
              <a:rPr kumimoji="1" lang="en-US" altLang="zh-CN" sz="1400" dirty="0" smtClean="0">
                <a:solidFill>
                  <a:srgbClr val="333399"/>
                </a:solidFill>
                <a:latin typeface="+mn-lt"/>
                <a:ea typeface="黑体" pitchFamily="2" charset="-122"/>
              </a:rPr>
              <a:t>Interface</a:t>
            </a:r>
            <a:r>
              <a:rPr kumimoji="1" lang="zh-CN" altLang="en-US" sz="1400" dirty="0" smtClean="0">
                <a:solidFill>
                  <a:srgbClr val="333399"/>
                </a:solidFill>
                <a:latin typeface="+mn-lt"/>
                <a:ea typeface="黑体" pitchFamily="2" charset="-122"/>
              </a:rPr>
              <a:t> </a:t>
            </a:r>
            <a:r>
              <a:rPr kumimoji="1" lang="en-US" altLang="zh-CN" sz="1400" dirty="0" smtClean="0">
                <a:solidFill>
                  <a:srgbClr val="333399"/>
                </a:solidFill>
                <a:latin typeface="+mn-lt"/>
                <a:ea typeface="黑体" pitchFamily="2" charset="-122"/>
              </a:rPr>
              <a:t>3</a:t>
            </a:r>
            <a:endParaRPr kumimoji="1" lang="en-US" altLang="zh-CN" sz="1400" dirty="0">
              <a:solidFill>
                <a:srgbClr val="333399"/>
              </a:solidFill>
              <a:latin typeface="+mn-lt"/>
              <a:ea typeface="黑体" pitchFamily="2" charset="-122"/>
            </a:endParaRPr>
          </a:p>
        </p:txBody>
      </p:sp>
      <p:sp>
        <p:nvSpPr>
          <p:cNvPr id="41" name="矩形 40"/>
          <p:cNvSpPr/>
          <p:nvPr/>
        </p:nvSpPr>
        <p:spPr>
          <a:xfrm>
            <a:off x="110362" y="1013847"/>
            <a:ext cx="8934450" cy="923330"/>
          </a:xfrm>
          <a:prstGeom prst="rect">
            <a:avLst/>
          </a:prstGeom>
        </p:spPr>
        <p:txBody>
          <a:bodyPr wrap="square">
            <a:spAutoFit/>
          </a:bodyPr>
          <a:lstStyle/>
          <a:p>
            <a:r>
              <a:rPr lang="en-US" altLang="zh-CN" sz="1800" dirty="0" smtClean="0">
                <a:latin typeface="+mn-lt"/>
              </a:rPr>
              <a:t>TCP/IP protocols can serve different applications, so called “</a:t>
            </a:r>
            <a:r>
              <a:rPr lang="en-US" altLang="zh-CN" sz="1800" dirty="0" smtClean="0">
                <a:solidFill>
                  <a:srgbClr val="0000FF"/>
                </a:solidFill>
                <a:latin typeface="+mn-lt"/>
              </a:rPr>
              <a:t>everything over IP</a:t>
            </a:r>
            <a:r>
              <a:rPr lang="en-US" altLang="zh-CN" sz="1800" dirty="0" smtClean="0">
                <a:latin typeface="+mn-lt"/>
              </a:rPr>
              <a:t>”</a:t>
            </a:r>
          </a:p>
          <a:p>
            <a:r>
              <a:rPr lang="en-US" altLang="zh-CN" sz="1800" dirty="0" smtClean="0">
                <a:latin typeface="+mn-lt"/>
              </a:rPr>
              <a:t>TCP/IP protocols allow IP protocol runs on different networks, i.e., “</a:t>
            </a:r>
            <a:r>
              <a:rPr lang="en-US" altLang="zh-CN" sz="1800" dirty="0" smtClean="0">
                <a:solidFill>
                  <a:srgbClr val="0000FF"/>
                </a:solidFill>
                <a:latin typeface="+mn-lt"/>
              </a:rPr>
              <a:t>IP over everything</a:t>
            </a:r>
            <a:r>
              <a:rPr lang="en-US" altLang="zh-CN" sz="1800" dirty="0" smtClean="0">
                <a:latin typeface="+mn-lt"/>
              </a:rPr>
              <a:t>”.</a:t>
            </a:r>
          </a:p>
        </p:txBody>
      </p:sp>
      <p:sp>
        <p:nvSpPr>
          <p:cNvPr id="42" name="矩形 41"/>
          <p:cNvSpPr/>
          <p:nvPr/>
        </p:nvSpPr>
        <p:spPr>
          <a:xfrm>
            <a:off x="7115176" y="4095661"/>
            <a:ext cx="2028824" cy="369332"/>
          </a:xfrm>
          <a:prstGeom prst="rect">
            <a:avLst/>
          </a:prstGeom>
        </p:spPr>
        <p:txBody>
          <a:bodyPr wrap="square">
            <a:spAutoFit/>
          </a:bodyPr>
          <a:lstStyle/>
          <a:p>
            <a:r>
              <a:rPr lang="en-US" altLang="zh-CN" sz="1800" dirty="0" smtClean="0">
                <a:solidFill>
                  <a:srgbClr val="FF0000"/>
                </a:solidFill>
                <a:latin typeface="+mn-lt"/>
              </a:rPr>
              <a:t>like a sandglass.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0" nodeType="afterEffect">
                                  <p:stCondLst>
                                    <p:cond delay="0"/>
                                  </p:stCondLst>
                                  <p:childTnLst>
                                    <p:anim calcmode="discrete" valueType="str">
                                      <p:cBhvr>
                                        <p:cTn id="9"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par>
                          <p:cTn id="17" fill="hold">
                            <p:stCondLst>
                              <p:cond delay="0"/>
                            </p:stCondLst>
                            <p:childTnLst>
                              <p:par>
                                <p:cTn id="18" presetID="35" presetClass="emph" presetSubtype="0" repeatCount="3000" fill="hold" grpId="1" nodeType="afterEffect">
                                  <p:stCondLst>
                                    <p:cond delay="0"/>
                                  </p:stCondLst>
                                  <p:childTnLst>
                                    <p:anim calcmode="discrete" valueType="str">
                                      <p:cBhvr>
                                        <p:cTn id="19"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21" grpId="0" animBg="1"/>
      <p:bldP spid="21"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4211" name="Slide Number Placeholder 5"/>
          <p:cNvSpPr>
            <a:spLocks noGrp="1"/>
          </p:cNvSpPr>
          <p:nvPr>
            <p:ph type="sldNum" sz="quarter" idx="12"/>
          </p:nvPr>
        </p:nvSpPr>
        <p:spPr>
          <a:noFill/>
        </p:spPr>
        <p:txBody>
          <a:bodyPr/>
          <a:lstStyle/>
          <a:p>
            <a:r>
              <a:rPr lang="en-US" altLang="ko-KR" smtClean="0">
                <a:ea typeface="굴림" pitchFamily="34" charset="-127"/>
              </a:rPr>
              <a:t>1-</a:t>
            </a:r>
            <a:fld id="{7686AF3B-3B54-49B6-AA04-66A8EA06FD3F}" type="slidenum">
              <a:rPr lang="en-US" altLang="ko-KR" smtClean="0">
                <a:ea typeface="굴림" pitchFamily="34" charset="-127"/>
              </a:rPr>
              <a:pPr/>
              <a:t>101</a:t>
            </a:fld>
            <a:endParaRPr lang="en-US" altLang="ko-KR" smtClean="0">
              <a:ea typeface="굴림" pitchFamily="34" charset="-127"/>
            </a:endParaRPr>
          </a:p>
        </p:txBody>
      </p:sp>
      <p:sp>
        <p:nvSpPr>
          <p:cNvPr id="94212"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94213" name="Rectangle 3"/>
          <p:cNvSpPr>
            <a:spLocks noGrp="1" noChangeArrowheads="1"/>
          </p:cNvSpPr>
          <p:nvPr>
            <p:ph type="body" idx="1"/>
          </p:nvPr>
        </p:nvSpPr>
        <p:spPr>
          <a:xfrm>
            <a:off x="533400" y="1600200"/>
            <a:ext cx="8207375" cy="4648200"/>
          </a:xfrm>
        </p:spPr>
        <p:txBody>
          <a:bodyPr/>
          <a:lstStyle/>
          <a:p>
            <a:pPr lvl="1">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pitchFamily="34" charset="-127"/>
            </a:endParaRPr>
          </a:p>
          <a:p>
            <a:pPr lvl="1">
              <a:buFont typeface="Wingdings" pitchFamily="2" charset="2"/>
              <a:buNone/>
            </a:pPr>
            <a:r>
              <a:rPr lang="en-US" altLang="ko-KR" dirty="0" smtClean="0">
                <a:solidFill>
                  <a:schemeClr val="accent2"/>
                </a:solidFill>
                <a:ea typeface="굴림" pitchFamily="34" charset="-127"/>
              </a:rPr>
              <a:t>1.2 </a:t>
            </a:r>
            <a:r>
              <a:rPr lang="en-US" altLang="ko-KR" dirty="0" smtClean="0">
                <a:ea typeface="굴림" pitchFamily="34" charset="-127"/>
              </a:rPr>
              <a:t>What </a:t>
            </a:r>
            <a:r>
              <a:rPr lang="en-US" altLang="ko-KR" i="1" dirty="0" smtClean="0">
                <a:ea typeface="굴림" pitchFamily="34" charset="-127"/>
              </a:rPr>
              <a:t>is</a:t>
            </a:r>
            <a:r>
              <a:rPr lang="en-US" altLang="ko-KR" dirty="0" smtClean="0">
                <a:ea typeface="굴림" pitchFamily="34" charset="-127"/>
              </a:rPr>
              <a:t>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SzPct val="90000"/>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a:t>
            </a:r>
            <a:r>
              <a:rPr lang="en-US" altLang="ko-KR" dirty="0" smtClean="0">
                <a:ea typeface="굴림" pitchFamily="34" charset="-127"/>
              </a:rPr>
              <a:t> Network core</a:t>
            </a:r>
          </a:p>
          <a:p>
            <a:pPr lvl="2">
              <a:buClr>
                <a:srgbClr val="0000FF"/>
              </a:buClr>
              <a:buSzPct val="90000"/>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 </a:t>
            </a:r>
            <a:r>
              <a:rPr lang="en-US" altLang="ko-KR" dirty="0" smtClean="0">
                <a:ea typeface="굴림" pitchFamily="34" charset="-127"/>
              </a:rPr>
              <a:t>Delay, loss and throughput in packet-switched networks</a:t>
            </a:r>
          </a:p>
          <a:p>
            <a:pPr lvl="1">
              <a:buFont typeface="Wingdings" pitchFamily="2" charset="2"/>
              <a:buNone/>
            </a:pPr>
            <a:r>
              <a:rPr lang="en-US" altLang="ko-KR" dirty="0" smtClean="0">
                <a:solidFill>
                  <a:schemeClr val="accent2"/>
                </a:solidFill>
                <a:ea typeface="굴림" pitchFamily="34" charset="-127"/>
              </a:rPr>
              <a:t>1.6</a:t>
            </a:r>
            <a:r>
              <a:rPr lang="en-US" altLang="ko-KR" dirty="0" smtClean="0">
                <a:ea typeface="굴림" pitchFamily="34" charset="-127"/>
              </a:rPr>
              <a:t> Protocol layers, service models</a:t>
            </a:r>
          </a:p>
          <a:p>
            <a:pPr lvl="1">
              <a:buFont typeface="Wingdings" pitchFamily="2" charset="2"/>
              <a:buNone/>
            </a:pPr>
            <a:r>
              <a:rPr lang="en-US" altLang="ko-KR" dirty="0" smtClean="0">
                <a:solidFill>
                  <a:srgbClr val="FF3300"/>
                </a:solidFill>
                <a:ea typeface="굴림" pitchFamily="34" charset="-127"/>
              </a:rPr>
              <a:t>1.7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pPr>
              <a:buFont typeface="Wingdings" pitchFamily="2" charset="2"/>
              <a:buNone/>
            </a:pPr>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5235" name="Slide Number Placeholder 5"/>
          <p:cNvSpPr>
            <a:spLocks noGrp="1"/>
          </p:cNvSpPr>
          <p:nvPr>
            <p:ph type="sldNum" sz="quarter" idx="12"/>
          </p:nvPr>
        </p:nvSpPr>
        <p:spPr>
          <a:noFill/>
        </p:spPr>
        <p:txBody>
          <a:bodyPr/>
          <a:lstStyle/>
          <a:p>
            <a:r>
              <a:rPr lang="en-US" altLang="ko-KR" smtClean="0">
                <a:ea typeface="굴림" pitchFamily="34" charset="-127"/>
              </a:rPr>
              <a:t>1-</a:t>
            </a:r>
            <a:fld id="{C77A82E8-92FB-4860-8A39-4A99B259FF07}" type="slidenum">
              <a:rPr lang="en-US" altLang="ko-KR" smtClean="0">
                <a:ea typeface="굴림" pitchFamily="34" charset="-127"/>
              </a:rPr>
              <a:pPr/>
              <a:t>102</a:t>
            </a:fld>
            <a:endParaRPr lang="en-US" altLang="ko-KR" smtClean="0">
              <a:ea typeface="굴림" pitchFamily="34" charset="-127"/>
            </a:endParaRPr>
          </a:p>
        </p:txBody>
      </p:sp>
      <p:sp>
        <p:nvSpPr>
          <p:cNvPr id="95236" name="Rectangle 2"/>
          <p:cNvSpPr>
            <a:spLocks noGrp="1" noChangeArrowheads="1"/>
          </p:cNvSpPr>
          <p:nvPr>
            <p:ph type="title"/>
          </p:nvPr>
        </p:nvSpPr>
        <p:spPr/>
        <p:txBody>
          <a:bodyPr/>
          <a:lstStyle/>
          <a:p>
            <a:r>
              <a:rPr lang="en-US" altLang="ko-KR" smtClean="0">
                <a:ea typeface="굴림" pitchFamily="34" charset="-127"/>
              </a:rPr>
              <a:t>Network Security</a:t>
            </a:r>
          </a:p>
        </p:txBody>
      </p:sp>
      <p:sp>
        <p:nvSpPr>
          <p:cNvPr id="95237" name="Rectangle 3"/>
          <p:cNvSpPr>
            <a:spLocks noGrp="1" noChangeArrowheads="1"/>
          </p:cNvSpPr>
          <p:nvPr>
            <p:ph type="body" idx="1"/>
          </p:nvPr>
        </p:nvSpPr>
        <p:spPr>
          <a:xfrm>
            <a:off x="533400" y="1365250"/>
            <a:ext cx="7772400" cy="5119688"/>
          </a:xfrm>
        </p:spPr>
        <p:txBody>
          <a:bodyPr/>
          <a:lstStyle/>
          <a:p>
            <a:r>
              <a:rPr lang="en-US" altLang="ko-KR" dirty="0" smtClean="0">
                <a:solidFill>
                  <a:srgbClr val="FF3300"/>
                </a:solidFill>
                <a:ea typeface="굴림" pitchFamily="34" charset="-127"/>
              </a:rPr>
              <a:t>The field of network security is about:</a:t>
            </a:r>
          </a:p>
          <a:p>
            <a:pPr lvl="1"/>
            <a:r>
              <a:rPr lang="en-US" altLang="ko-KR" dirty="0" smtClean="0">
                <a:ea typeface="굴림" pitchFamily="34" charset="-127"/>
              </a:rPr>
              <a:t>how bad guys can attack computer networks</a:t>
            </a:r>
          </a:p>
          <a:p>
            <a:pPr lvl="1"/>
            <a:r>
              <a:rPr lang="en-US" altLang="ko-KR" dirty="0" smtClean="0">
                <a:ea typeface="굴림" pitchFamily="34" charset="-127"/>
              </a:rPr>
              <a:t>how we can defend networks against attacks</a:t>
            </a:r>
          </a:p>
          <a:p>
            <a:pPr lvl="1"/>
            <a:r>
              <a:rPr lang="en-US" altLang="ko-KR" dirty="0" smtClean="0">
                <a:ea typeface="굴림" pitchFamily="34" charset="-127"/>
              </a:rPr>
              <a:t>how to design architectures that are immune to attacks</a:t>
            </a:r>
          </a:p>
          <a:p>
            <a:r>
              <a:rPr lang="en-US" altLang="ko-KR" dirty="0" smtClean="0">
                <a:solidFill>
                  <a:srgbClr val="FF3300"/>
                </a:solidFill>
                <a:ea typeface="굴림" pitchFamily="34" charset="-127"/>
              </a:rPr>
              <a:t>Internet not originally designed with (much) security in mind</a:t>
            </a:r>
          </a:p>
          <a:p>
            <a:pPr lvl="1"/>
            <a:r>
              <a:rPr lang="en-US" altLang="ko-KR" i="1" dirty="0" smtClean="0">
                <a:ea typeface="굴림" pitchFamily="34" charset="-127"/>
              </a:rPr>
              <a:t>original vision:</a:t>
            </a:r>
            <a:r>
              <a:rPr lang="en-US" altLang="ko-KR" dirty="0" smtClean="0">
                <a:ea typeface="굴림" pitchFamily="34" charset="-127"/>
              </a:rPr>
              <a:t> “a group of mutually trusting users attached to a transparent network” </a:t>
            </a:r>
            <a:r>
              <a:rPr lang="en-US" altLang="ko-KR" dirty="0" smtClean="0">
                <a:ea typeface="굴림" pitchFamily="34" charset="-127"/>
                <a:sym typeface="Wingdings" pitchFamily="2" charset="2"/>
              </a:rPr>
              <a:t></a:t>
            </a:r>
            <a:endParaRPr lang="en-US" altLang="ko-KR" dirty="0" smtClean="0">
              <a:ea typeface="굴림" pitchFamily="34" charset="-127"/>
            </a:endParaRPr>
          </a:p>
          <a:p>
            <a:pPr lvl="1"/>
            <a:r>
              <a:rPr lang="en-US" altLang="ko-KR" dirty="0" smtClean="0">
                <a:ea typeface="굴림" pitchFamily="34" charset="-127"/>
              </a:rPr>
              <a:t>Internet protocol designers playing “catch-up”</a:t>
            </a:r>
          </a:p>
          <a:p>
            <a:pPr lvl="1">
              <a:buNone/>
            </a:pPr>
            <a:r>
              <a:rPr lang="en-US" altLang="ko-KR" dirty="0" smtClean="0">
                <a:ea typeface="굴림" pitchFamily="34" charset="-127"/>
              </a:rPr>
              <a:t>security considerations in all layers!</a:t>
            </a:r>
          </a:p>
          <a:p>
            <a:endParaRPr lang="en-US" altLang="ko-KR" dirty="0" smtClean="0">
              <a:ea typeface="굴림" pitchFamily="34" charset="-127"/>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6259" name="Slide Number Placeholder 6"/>
          <p:cNvSpPr>
            <a:spLocks noGrp="1"/>
          </p:cNvSpPr>
          <p:nvPr>
            <p:ph type="sldNum" sz="quarter" idx="12"/>
          </p:nvPr>
        </p:nvSpPr>
        <p:spPr>
          <a:noFill/>
        </p:spPr>
        <p:txBody>
          <a:bodyPr/>
          <a:lstStyle/>
          <a:p>
            <a:r>
              <a:rPr lang="en-US" altLang="ko-KR" smtClean="0">
                <a:ea typeface="굴림" pitchFamily="34" charset="-127"/>
              </a:rPr>
              <a:t>1-</a:t>
            </a:r>
            <a:fld id="{66D892FC-5C3D-4091-B1DC-E931F328A67D}" type="slidenum">
              <a:rPr lang="en-US" altLang="ko-KR" smtClean="0">
                <a:ea typeface="굴림" pitchFamily="34" charset="-127"/>
              </a:rPr>
              <a:pPr/>
              <a:t>103</a:t>
            </a:fld>
            <a:endParaRPr lang="en-US" altLang="ko-KR" smtClean="0">
              <a:ea typeface="굴림" pitchFamily="34" charset="-127"/>
            </a:endParaRPr>
          </a:p>
        </p:txBody>
      </p:sp>
      <p:sp>
        <p:nvSpPr>
          <p:cNvPr id="96260" name="Rectangle 2"/>
          <p:cNvSpPr>
            <a:spLocks noGrp="1" noChangeArrowheads="1"/>
          </p:cNvSpPr>
          <p:nvPr>
            <p:ph type="title"/>
          </p:nvPr>
        </p:nvSpPr>
        <p:spPr/>
        <p:txBody>
          <a:bodyPr/>
          <a:lstStyle/>
          <a:p>
            <a:r>
              <a:rPr lang="en-US" altLang="ko-KR" sz="3600" dirty="0" smtClean="0">
                <a:ea typeface="굴림" pitchFamily="34" charset="-127"/>
              </a:rPr>
              <a:t>Bad guys can put malware into hosts via Internet (1)</a:t>
            </a:r>
          </a:p>
        </p:txBody>
      </p:sp>
      <p:sp>
        <p:nvSpPr>
          <p:cNvPr id="89093" name="Rectangle 4"/>
          <p:cNvSpPr>
            <a:spLocks noGrp="1" noChangeArrowheads="1"/>
          </p:cNvSpPr>
          <p:nvPr>
            <p:ph type="body" sz="half" idx="2"/>
          </p:nvPr>
        </p:nvSpPr>
        <p:spPr>
          <a:xfrm>
            <a:off x="574675" y="1489075"/>
            <a:ext cx="7710488" cy="4772025"/>
          </a:xfrm>
        </p:spPr>
        <p:txBody>
          <a:bodyPr>
            <a:normAutofit fontScale="92500" lnSpcReduction="20000"/>
          </a:bodyPr>
          <a:lstStyle/>
          <a:p>
            <a:pPr>
              <a:defRPr/>
            </a:pPr>
            <a:r>
              <a:rPr lang="en-US" altLang="ko-KR" sz="2400" dirty="0" smtClean="0">
                <a:ea typeface="굴림" charset="-127"/>
              </a:rPr>
              <a:t>Malware can get in host from a </a:t>
            </a:r>
            <a:r>
              <a:rPr lang="en-US" altLang="ko-KR" sz="2400" dirty="0" smtClean="0">
                <a:solidFill>
                  <a:schemeClr val="accent2"/>
                </a:solidFill>
                <a:ea typeface="굴림" charset="-127"/>
              </a:rPr>
              <a:t>virus</a:t>
            </a:r>
            <a:r>
              <a:rPr lang="en-US" altLang="ko-KR" sz="2400" dirty="0" smtClean="0">
                <a:ea typeface="굴림" charset="-127"/>
              </a:rPr>
              <a:t>, </a:t>
            </a:r>
            <a:r>
              <a:rPr lang="en-US" altLang="ko-KR" sz="2400" dirty="0" smtClean="0">
                <a:solidFill>
                  <a:schemeClr val="accent2"/>
                </a:solidFill>
                <a:ea typeface="굴림" charset="-127"/>
              </a:rPr>
              <a:t>worm</a:t>
            </a:r>
            <a:r>
              <a:rPr lang="en-US" altLang="ko-KR" sz="2400" dirty="0" smtClean="0">
                <a:ea typeface="굴림" charset="-127"/>
              </a:rPr>
              <a:t>, or </a:t>
            </a:r>
            <a:r>
              <a:rPr lang="en-US" altLang="ko-KR" sz="2400" dirty="0" err="1" smtClean="0">
                <a:solidFill>
                  <a:schemeClr val="accent2"/>
                </a:solidFill>
                <a:ea typeface="굴림" charset="-127"/>
              </a:rPr>
              <a:t>trojan</a:t>
            </a:r>
            <a:r>
              <a:rPr lang="en-US" altLang="ko-KR" sz="2400" dirty="0" smtClean="0">
                <a:solidFill>
                  <a:schemeClr val="accent2"/>
                </a:solidFill>
                <a:ea typeface="굴림" charset="-127"/>
              </a:rPr>
              <a:t> horse</a:t>
            </a:r>
            <a:r>
              <a:rPr lang="en-US" altLang="ko-KR" sz="2400" dirty="0" smtClean="0">
                <a:ea typeface="굴림" charset="-127"/>
              </a:rPr>
              <a:t>.</a:t>
            </a:r>
            <a:br>
              <a:rPr lang="en-US" altLang="ko-KR" sz="2400" dirty="0" smtClean="0">
                <a:ea typeface="굴림" charset="-127"/>
              </a:rPr>
            </a:br>
            <a:endParaRPr lang="en-US" altLang="ko-KR" sz="2400" dirty="0" smtClean="0">
              <a:ea typeface="굴림" charset="-127"/>
            </a:endParaRPr>
          </a:p>
          <a:p>
            <a:pPr>
              <a:defRPr/>
            </a:pPr>
            <a:r>
              <a:rPr lang="en-US" altLang="ko-KR" sz="2400" dirty="0" smtClean="0">
                <a:solidFill>
                  <a:schemeClr val="accent2"/>
                </a:solidFill>
                <a:ea typeface="굴림" charset="-127"/>
              </a:rPr>
              <a:t>Spyware malware</a:t>
            </a:r>
            <a:r>
              <a:rPr lang="en-US" altLang="ko-KR" sz="2400" dirty="0" smtClean="0">
                <a:ea typeface="굴림" charset="-127"/>
              </a:rPr>
              <a:t> can record keystrokes, web sites visited, upload info to collection site.</a:t>
            </a:r>
            <a:br>
              <a:rPr lang="en-US" altLang="ko-KR" sz="2400" dirty="0" smtClean="0">
                <a:ea typeface="굴림" charset="-127"/>
              </a:rPr>
            </a:br>
            <a:endParaRPr lang="en-US" altLang="ko-KR" sz="2400" dirty="0" smtClean="0">
              <a:ea typeface="굴림" charset="-127"/>
            </a:endParaRPr>
          </a:p>
          <a:p>
            <a:pPr>
              <a:defRPr/>
            </a:pPr>
            <a:r>
              <a:rPr lang="en-US" altLang="ko-KR" sz="2400" dirty="0" smtClean="0">
                <a:ea typeface="굴림" charset="-127"/>
              </a:rPr>
              <a:t>Infected host can be enrolled in a </a:t>
            </a:r>
            <a:r>
              <a:rPr lang="en-US" altLang="ko-KR" sz="2400" dirty="0" err="1" smtClean="0">
                <a:solidFill>
                  <a:schemeClr val="accent2"/>
                </a:solidFill>
                <a:ea typeface="굴림" charset="-127"/>
              </a:rPr>
              <a:t>botnet</a:t>
            </a:r>
            <a:r>
              <a:rPr lang="en-US" altLang="ko-KR" sz="2400" dirty="0" smtClean="0">
                <a:ea typeface="굴림" charset="-127"/>
              </a:rPr>
              <a:t>, used for spam and distributed denial of service (</a:t>
            </a:r>
            <a:r>
              <a:rPr lang="en-US" altLang="ko-KR" sz="2400" dirty="0" err="1" smtClean="0">
                <a:ea typeface="굴림" charset="-127"/>
              </a:rPr>
              <a:t>DDoS</a:t>
            </a:r>
            <a:r>
              <a:rPr lang="en-US" altLang="ko-KR" sz="2400" dirty="0" smtClean="0">
                <a:ea typeface="굴림" charset="-127"/>
              </a:rPr>
              <a:t>) attacks.</a:t>
            </a:r>
          </a:p>
          <a:p>
            <a:pPr lvl="1">
              <a:defRPr/>
            </a:pPr>
            <a:r>
              <a:rPr lang="en-US" altLang="ko-KR" sz="2000" dirty="0" smtClean="0">
                <a:ea typeface="굴림" charset="-127"/>
              </a:rPr>
              <a:t>A </a:t>
            </a:r>
            <a:r>
              <a:rPr lang="en-US" altLang="ko-KR" sz="2000" dirty="0" err="1" smtClean="0">
                <a:ea typeface="굴림" charset="-127"/>
              </a:rPr>
              <a:t>bot</a:t>
            </a:r>
            <a:r>
              <a:rPr lang="en-US" altLang="ko-KR" sz="2000" dirty="0" smtClean="0">
                <a:ea typeface="굴림" charset="-127"/>
              </a:rPr>
              <a:t> is a computer program that carries out tasks for other programs, especially on the Internet</a:t>
            </a:r>
          </a:p>
          <a:p>
            <a:pPr lvl="1">
              <a:defRPr/>
            </a:pPr>
            <a:r>
              <a:rPr lang="en-US" altLang="ko-KR" sz="2000" dirty="0" err="1" smtClean="0">
                <a:ea typeface="굴림" charset="-127"/>
              </a:rPr>
              <a:t>Botnet</a:t>
            </a:r>
            <a:r>
              <a:rPr lang="en-US" altLang="ko-KR" sz="2000" dirty="0" smtClean="0">
                <a:ea typeface="굴림" charset="-127"/>
              </a:rPr>
              <a:t> is a jargon term for a collection of software agents or robots, The term is most commonly associated with malicious software</a:t>
            </a:r>
            <a:br>
              <a:rPr lang="en-US" altLang="ko-KR" sz="2000" dirty="0" smtClean="0">
                <a:ea typeface="굴림" charset="-127"/>
              </a:rPr>
            </a:br>
            <a:endParaRPr lang="en-US" altLang="ko-KR" sz="2000" dirty="0" smtClean="0">
              <a:ea typeface="굴림" charset="-127"/>
            </a:endParaRPr>
          </a:p>
          <a:p>
            <a:pPr>
              <a:defRPr/>
            </a:pPr>
            <a:r>
              <a:rPr lang="en-US" altLang="ko-KR" sz="2400" dirty="0" smtClean="0">
                <a:ea typeface="굴림" charset="-127"/>
              </a:rPr>
              <a:t>Malware is often </a:t>
            </a:r>
            <a:r>
              <a:rPr lang="en-US" altLang="ko-KR" sz="2400" dirty="0" smtClean="0">
                <a:solidFill>
                  <a:schemeClr val="accent2"/>
                </a:solidFill>
                <a:ea typeface="굴림" charset="-127"/>
              </a:rPr>
              <a:t>self-replicating</a:t>
            </a:r>
            <a:r>
              <a:rPr lang="en-US" altLang="ko-KR" sz="2400" dirty="0" smtClean="0">
                <a:ea typeface="굴림" charset="-127"/>
              </a:rPr>
              <a:t>: from an infected host, seeks entry into other hosts</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7283" name="Slide Number Placeholder 6"/>
          <p:cNvSpPr>
            <a:spLocks noGrp="1"/>
          </p:cNvSpPr>
          <p:nvPr>
            <p:ph type="sldNum" sz="quarter" idx="12"/>
          </p:nvPr>
        </p:nvSpPr>
        <p:spPr>
          <a:noFill/>
        </p:spPr>
        <p:txBody>
          <a:bodyPr/>
          <a:lstStyle/>
          <a:p>
            <a:r>
              <a:rPr lang="en-US" altLang="ko-KR" smtClean="0">
                <a:ea typeface="굴림" pitchFamily="34" charset="-127"/>
              </a:rPr>
              <a:t>1-</a:t>
            </a:r>
            <a:fld id="{9075713F-6695-4AC8-91E9-45C3394EBCC7}" type="slidenum">
              <a:rPr lang="en-US" altLang="ko-KR" smtClean="0">
                <a:ea typeface="굴림" pitchFamily="34" charset="-127"/>
              </a:rPr>
              <a:pPr/>
              <a:t>104</a:t>
            </a:fld>
            <a:endParaRPr lang="en-US" altLang="ko-KR" smtClean="0">
              <a:ea typeface="굴림" pitchFamily="34" charset="-127"/>
            </a:endParaRPr>
          </a:p>
        </p:txBody>
      </p:sp>
      <p:sp>
        <p:nvSpPr>
          <p:cNvPr id="97284" name="Rectangle 2"/>
          <p:cNvSpPr>
            <a:spLocks noGrp="1" noChangeArrowheads="1"/>
          </p:cNvSpPr>
          <p:nvPr>
            <p:ph type="title"/>
          </p:nvPr>
        </p:nvSpPr>
        <p:spPr/>
        <p:txBody>
          <a:bodyPr/>
          <a:lstStyle/>
          <a:p>
            <a:r>
              <a:rPr lang="en-US" altLang="ko-KR" sz="3600" dirty="0" smtClean="0">
                <a:ea typeface="굴림" pitchFamily="34" charset="-127"/>
              </a:rPr>
              <a:t>Bad guys can put malware into hosts via Internet (2)</a:t>
            </a:r>
          </a:p>
        </p:txBody>
      </p:sp>
      <p:sp>
        <p:nvSpPr>
          <p:cNvPr id="90117" name="Rectangle 3"/>
          <p:cNvSpPr>
            <a:spLocks noGrp="1" noChangeArrowheads="1"/>
          </p:cNvSpPr>
          <p:nvPr>
            <p:ph type="body" sz="half" idx="2"/>
          </p:nvPr>
        </p:nvSpPr>
        <p:spPr>
          <a:xfrm>
            <a:off x="574675" y="1489075"/>
            <a:ext cx="3863975" cy="4772025"/>
          </a:xfrm>
        </p:spPr>
        <p:txBody>
          <a:bodyPr>
            <a:normAutofit fontScale="85000" lnSpcReduction="10000"/>
          </a:bodyPr>
          <a:lstStyle/>
          <a:p>
            <a:pPr>
              <a:defRPr/>
            </a:pPr>
            <a:r>
              <a:rPr lang="en-US" altLang="ko-KR" sz="2400" dirty="0" smtClean="0">
                <a:solidFill>
                  <a:srgbClr val="FF3300"/>
                </a:solidFill>
                <a:ea typeface="굴림" charset="-127"/>
              </a:rPr>
              <a:t>Trojan horse</a:t>
            </a:r>
          </a:p>
          <a:p>
            <a:pPr lvl="1">
              <a:defRPr/>
            </a:pPr>
            <a:r>
              <a:rPr lang="en-US" altLang="ko-KR" sz="2000" u="sng" dirty="0" smtClean="0">
                <a:ea typeface="굴림" charset="-127"/>
              </a:rPr>
              <a:t>Hidden part </a:t>
            </a:r>
            <a:r>
              <a:rPr lang="en-US" altLang="ko-KR" sz="2000" dirty="0" smtClean="0">
                <a:ea typeface="굴림" charset="-127"/>
              </a:rPr>
              <a:t>of some otherwise useful software</a:t>
            </a:r>
          </a:p>
          <a:p>
            <a:pPr lvl="1">
              <a:defRPr/>
            </a:pPr>
            <a:r>
              <a:rPr lang="en-US" altLang="ko-KR" sz="2000" u="sng" dirty="0" smtClean="0">
                <a:ea typeface="굴림" charset="-127"/>
              </a:rPr>
              <a:t>Non-replicating malware </a:t>
            </a:r>
            <a:r>
              <a:rPr lang="en-US" altLang="ko-KR" sz="2000" dirty="0" smtClean="0">
                <a:ea typeface="굴림" charset="-127"/>
              </a:rPr>
              <a:t>that appears to perform a desirable function but instead facilitates unauthorized access </a:t>
            </a:r>
          </a:p>
          <a:p>
            <a:pPr lvl="1">
              <a:defRPr/>
            </a:pPr>
            <a:r>
              <a:rPr lang="en-US" altLang="ko-KR" sz="2000" dirty="0" smtClean="0">
                <a:ea typeface="굴림" charset="-127"/>
              </a:rPr>
              <a:t>Today often on a Web page (Active-X, </a:t>
            </a:r>
            <a:r>
              <a:rPr lang="en-US" altLang="ko-KR" sz="2000" dirty="0" err="1" smtClean="0">
                <a:ea typeface="굴림" charset="-127"/>
              </a:rPr>
              <a:t>plugin</a:t>
            </a:r>
            <a:r>
              <a:rPr lang="en-US" altLang="ko-KR" sz="2000" dirty="0" smtClean="0">
                <a:ea typeface="굴림" charset="-127"/>
              </a:rPr>
              <a:t>)</a:t>
            </a:r>
          </a:p>
          <a:p>
            <a:pPr>
              <a:defRPr/>
            </a:pPr>
            <a:r>
              <a:rPr lang="en-US" altLang="ko-KR" sz="2400" dirty="0" smtClean="0">
                <a:solidFill>
                  <a:srgbClr val="FF3300"/>
                </a:solidFill>
                <a:ea typeface="굴림" charset="-127"/>
              </a:rPr>
              <a:t>Virus</a:t>
            </a:r>
          </a:p>
          <a:p>
            <a:pPr lvl="1">
              <a:defRPr/>
            </a:pPr>
            <a:r>
              <a:rPr lang="en-US" altLang="ko-KR" sz="2000" dirty="0" smtClean="0">
                <a:ea typeface="굴림" charset="-127"/>
              </a:rPr>
              <a:t>Malware that </a:t>
            </a:r>
            <a:r>
              <a:rPr lang="en-US" altLang="ko-KR" sz="2000" u="sng" dirty="0" smtClean="0">
                <a:ea typeface="굴림" charset="-127"/>
              </a:rPr>
              <a:t>requires</a:t>
            </a:r>
            <a:r>
              <a:rPr lang="en-US" altLang="ko-KR" sz="2000" dirty="0" smtClean="0">
                <a:ea typeface="굴림" charset="-127"/>
              </a:rPr>
              <a:t> some form of </a:t>
            </a:r>
            <a:r>
              <a:rPr lang="en-US" altLang="ko-KR" sz="2000" u="sng" dirty="0" smtClean="0">
                <a:ea typeface="굴림" charset="-127"/>
              </a:rPr>
              <a:t>user interaction</a:t>
            </a:r>
          </a:p>
          <a:p>
            <a:pPr lvl="1">
              <a:defRPr/>
            </a:pPr>
            <a:r>
              <a:rPr lang="en-US" altLang="ko-KR" sz="2000" dirty="0" smtClean="0">
                <a:ea typeface="굴림" charset="-127"/>
              </a:rPr>
              <a:t>infection by receiving object (e.g., e-mail attachment), actively executing</a:t>
            </a:r>
          </a:p>
          <a:p>
            <a:pPr lvl="1">
              <a:defRPr/>
            </a:pPr>
            <a:r>
              <a:rPr lang="en-US" altLang="ko-KR" sz="2000" u="sng" dirty="0" smtClean="0">
                <a:ea typeface="굴림" charset="-127"/>
              </a:rPr>
              <a:t>self-replicating</a:t>
            </a:r>
            <a:r>
              <a:rPr lang="en-US" altLang="ko-KR" sz="2000" dirty="0" smtClean="0">
                <a:ea typeface="굴림" charset="-127"/>
              </a:rPr>
              <a:t>: propagate itself to other hosts, users</a:t>
            </a:r>
          </a:p>
        </p:txBody>
      </p:sp>
      <p:sp>
        <p:nvSpPr>
          <p:cNvPr id="97286" name="Rectangle 4"/>
          <p:cNvSpPr>
            <a:spLocks noChangeArrowheads="1"/>
          </p:cNvSpPr>
          <p:nvPr/>
        </p:nvSpPr>
        <p:spPr bwMode="auto">
          <a:xfrm>
            <a:off x="4419600" y="1279525"/>
            <a:ext cx="4452938" cy="2279650"/>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dirty="0">
                <a:solidFill>
                  <a:srgbClr val="FF3300"/>
                </a:solidFill>
                <a:latin typeface="Comic Sans MS" pitchFamily="66" charset="0"/>
                <a:ea typeface="굴림" pitchFamily="34" charset="-127"/>
              </a:rPr>
              <a:t>Worm:</a:t>
            </a:r>
          </a:p>
          <a:p>
            <a:pPr marL="742950" lvl="1" indent="-285750">
              <a:spcBef>
                <a:spcPct val="20000"/>
              </a:spcBef>
              <a:buClr>
                <a:schemeClr val="accent2"/>
              </a:buClr>
              <a:buSzPct val="75000"/>
              <a:buFont typeface="Wingdings" pitchFamily="2" charset="2"/>
              <a:buChar char="v"/>
            </a:pPr>
            <a:r>
              <a:rPr lang="en-US" altLang="ko-KR" sz="1700" dirty="0">
                <a:latin typeface="Comic Sans MS" pitchFamily="66" charset="0"/>
                <a:ea typeface="굴림" pitchFamily="34" charset="-127"/>
              </a:rPr>
              <a:t>Malware that can enter a device </a:t>
            </a:r>
            <a:r>
              <a:rPr lang="en-US" altLang="ko-KR" sz="1700" u="sng" dirty="0">
                <a:latin typeface="Comic Sans MS" pitchFamily="66" charset="0"/>
                <a:ea typeface="굴림" pitchFamily="34" charset="-127"/>
              </a:rPr>
              <a:t>without</a:t>
            </a:r>
            <a:r>
              <a:rPr lang="en-US" altLang="ko-KR" sz="1700" dirty="0">
                <a:latin typeface="Comic Sans MS" pitchFamily="66" charset="0"/>
                <a:ea typeface="굴림" pitchFamily="34" charset="-127"/>
              </a:rPr>
              <a:t> any explicit </a:t>
            </a:r>
            <a:r>
              <a:rPr lang="en-US" altLang="ko-KR" sz="1700" u="sng" dirty="0">
                <a:latin typeface="Comic Sans MS" pitchFamily="66" charset="0"/>
                <a:ea typeface="굴림" pitchFamily="34" charset="-127"/>
              </a:rPr>
              <a:t>user interaction</a:t>
            </a:r>
          </a:p>
          <a:p>
            <a:pPr marL="742950" lvl="1" indent="-285750">
              <a:spcBef>
                <a:spcPct val="20000"/>
              </a:spcBef>
              <a:buClr>
                <a:schemeClr val="accent2"/>
              </a:buClr>
              <a:buSzPct val="75000"/>
              <a:buFont typeface="Wingdings" pitchFamily="2" charset="2"/>
              <a:buChar char="v"/>
            </a:pPr>
            <a:r>
              <a:rPr lang="en-US" altLang="ko-KR" sz="1700" dirty="0">
                <a:latin typeface="Comic Sans MS" pitchFamily="66" charset="0"/>
                <a:ea typeface="굴림" pitchFamily="34" charset="-127"/>
              </a:rPr>
              <a:t>infection by passively receiving object that gets itself executed</a:t>
            </a:r>
          </a:p>
          <a:p>
            <a:pPr marL="742950" lvl="1" indent="-285750">
              <a:spcBef>
                <a:spcPct val="20000"/>
              </a:spcBef>
              <a:buClr>
                <a:schemeClr val="accent2"/>
              </a:buClr>
              <a:buSzPct val="75000"/>
              <a:buFont typeface="Wingdings" pitchFamily="2" charset="2"/>
              <a:buChar char="v"/>
            </a:pPr>
            <a:r>
              <a:rPr lang="en-US" altLang="ko-KR" sz="1700" u="sng" dirty="0">
                <a:latin typeface="Comic Sans MS" pitchFamily="66" charset="0"/>
                <a:ea typeface="굴림" pitchFamily="34" charset="-127"/>
              </a:rPr>
              <a:t>self- replicating</a:t>
            </a:r>
            <a:r>
              <a:rPr lang="en-US" altLang="ko-KR" sz="1700" dirty="0">
                <a:latin typeface="Comic Sans MS" pitchFamily="66" charset="0"/>
                <a:ea typeface="굴림" pitchFamily="34" charset="-127"/>
              </a:rPr>
              <a:t>: propagates to other hosts, users</a:t>
            </a:r>
          </a:p>
        </p:txBody>
      </p:sp>
      <p:pic>
        <p:nvPicPr>
          <p:cNvPr id="97287" name="Picture 5"/>
          <p:cNvPicPr>
            <a:picLocks noChangeAspect="1" noChangeArrowheads="1"/>
          </p:cNvPicPr>
          <p:nvPr/>
        </p:nvPicPr>
        <p:blipFill>
          <a:blip r:embed="rId2" cstate="print"/>
          <a:srcRect/>
          <a:stretch>
            <a:fillRect/>
          </a:stretch>
        </p:blipFill>
        <p:spPr bwMode="auto">
          <a:xfrm>
            <a:off x="4937125" y="3873500"/>
            <a:ext cx="3502025" cy="2870200"/>
          </a:xfrm>
          <a:prstGeom prst="rect">
            <a:avLst/>
          </a:prstGeom>
          <a:noFill/>
          <a:ln w="9525">
            <a:noFill/>
            <a:miter lim="800000"/>
            <a:headEnd/>
            <a:tailEnd/>
          </a:ln>
        </p:spPr>
      </p:pic>
      <p:sp>
        <p:nvSpPr>
          <p:cNvPr id="97288" name="Text Box 6"/>
          <p:cNvSpPr txBox="1">
            <a:spLocks noChangeArrowheads="1"/>
          </p:cNvSpPr>
          <p:nvPr/>
        </p:nvSpPr>
        <p:spPr bwMode="auto">
          <a:xfrm>
            <a:off x="4621213" y="3808413"/>
            <a:ext cx="4176712" cy="517525"/>
          </a:xfrm>
          <a:prstGeom prst="rect">
            <a:avLst/>
          </a:prstGeom>
          <a:solidFill>
            <a:schemeClr val="bg1"/>
          </a:solidFill>
          <a:ln w="9525">
            <a:noFill/>
            <a:miter lim="800000"/>
            <a:headEnd/>
            <a:tailEnd/>
          </a:ln>
        </p:spPr>
        <p:txBody>
          <a:bodyPr wrap="none">
            <a:spAutoFit/>
          </a:bodyPr>
          <a:lstStyle/>
          <a:p>
            <a:pPr algn="ctr"/>
            <a:r>
              <a:rPr lang="en-US" altLang="ko-KR" sz="1400" dirty="0">
                <a:latin typeface="Arial" charset="0"/>
                <a:ea typeface="굴림" pitchFamily="34" charset="-127"/>
              </a:rPr>
              <a:t>Sapphire Worm: aggregate scans/sec</a:t>
            </a:r>
          </a:p>
          <a:p>
            <a:pPr algn="ctr"/>
            <a:r>
              <a:rPr lang="en-US" altLang="ko-KR" sz="1400" dirty="0">
                <a:latin typeface="Arial" charset="0"/>
                <a:ea typeface="굴림" pitchFamily="34" charset="-127"/>
              </a:rPr>
              <a:t> in first 5 minutes of outbreak (CAIDA, </a:t>
            </a:r>
            <a:r>
              <a:rPr lang="en-US" altLang="ko-KR" sz="1400" dirty="0" err="1">
                <a:latin typeface="Arial" charset="0"/>
                <a:ea typeface="굴림" pitchFamily="34" charset="-127"/>
              </a:rPr>
              <a:t>UWisc</a:t>
            </a:r>
            <a:r>
              <a:rPr lang="en-US" altLang="ko-KR" sz="1400" dirty="0">
                <a:latin typeface="Arial" charset="0"/>
                <a:ea typeface="굴림" pitchFamily="34" charset="-127"/>
              </a:rPr>
              <a:t> data)</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9712" name="Slide Number Placeholder 5"/>
          <p:cNvSpPr>
            <a:spLocks noGrp="1"/>
          </p:cNvSpPr>
          <p:nvPr>
            <p:ph type="sldNum" sz="quarter" idx="12"/>
          </p:nvPr>
        </p:nvSpPr>
        <p:spPr>
          <a:noFill/>
        </p:spPr>
        <p:txBody>
          <a:bodyPr/>
          <a:lstStyle/>
          <a:p>
            <a:r>
              <a:rPr lang="en-US" altLang="ko-KR" smtClean="0">
                <a:ea typeface="굴림" pitchFamily="34" charset="-127"/>
              </a:rPr>
              <a:t>1-</a:t>
            </a:r>
            <a:fld id="{13A79D59-44D0-4AC2-ACA2-9B8DFAD2A1CC}" type="slidenum">
              <a:rPr lang="en-US" altLang="ko-KR" smtClean="0">
                <a:ea typeface="굴림" pitchFamily="34" charset="-127"/>
              </a:rPr>
              <a:pPr/>
              <a:t>105</a:t>
            </a:fld>
            <a:endParaRPr lang="en-US" altLang="ko-KR" smtClean="0">
              <a:ea typeface="굴림" pitchFamily="34" charset="-127"/>
            </a:endParaRPr>
          </a:p>
        </p:txBody>
      </p:sp>
      <p:sp>
        <p:nvSpPr>
          <p:cNvPr id="29713" name="Rectangle 2"/>
          <p:cNvSpPr>
            <a:spLocks noGrp="1" noChangeArrowheads="1"/>
          </p:cNvSpPr>
          <p:nvPr>
            <p:ph type="title"/>
          </p:nvPr>
        </p:nvSpPr>
        <p:spPr/>
        <p:txBody>
          <a:bodyPr/>
          <a:lstStyle/>
          <a:p>
            <a:r>
              <a:rPr lang="en-US" altLang="ko-KR" sz="3600" smtClean="0">
                <a:ea typeface="굴림" pitchFamily="34" charset="-127"/>
              </a:rPr>
              <a:t>Bad guys can attack servers and network infrastructure</a:t>
            </a:r>
          </a:p>
        </p:txBody>
      </p:sp>
      <p:sp>
        <p:nvSpPr>
          <p:cNvPr id="29714" name="Rectangle 3"/>
          <p:cNvSpPr>
            <a:spLocks noGrp="1" noChangeArrowheads="1"/>
          </p:cNvSpPr>
          <p:nvPr>
            <p:ph type="body" idx="1"/>
          </p:nvPr>
        </p:nvSpPr>
        <p:spPr>
          <a:xfrm>
            <a:off x="422275" y="1584325"/>
            <a:ext cx="8132763" cy="1171575"/>
          </a:xfrm>
        </p:spPr>
        <p:txBody>
          <a:bodyPr/>
          <a:lstStyle/>
          <a:p>
            <a:pPr>
              <a:lnSpc>
                <a:spcPct val="90000"/>
              </a:lnSpc>
            </a:pPr>
            <a:r>
              <a:rPr lang="en-US" altLang="ko-KR" sz="2400" smtClean="0">
                <a:ea typeface="굴림" pitchFamily="34" charset="-127"/>
              </a:rPr>
              <a:t>Denial of service (DoS): attackers make resources (server, bandwidth) unavailable to legitimate traffic by overwhelming resource with bogus traffic</a:t>
            </a:r>
          </a:p>
        </p:txBody>
      </p:sp>
      <p:sp>
        <p:nvSpPr>
          <p:cNvPr id="281604" name="Rectangle 4"/>
          <p:cNvSpPr>
            <a:spLocks noChangeArrowheads="1"/>
          </p:cNvSpPr>
          <p:nvPr/>
        </p:nvSpPr>
        <p:spPr bwMode="auto">
          <a:xfrm>
            <a:off x="287338" y="2786063"/>
            <a:ext cx="4114800" cy="5334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pitchFamily="82" charset="2"/>
              <a:buAutoNum type="arabicPeriod"/>
            </a:pPr>
            <a:r>
              <a:rPr lang="en-US" altLang="ko-KR" dirty="0">
                <a:latin typeface="Comic Sans MS" pitchFamily="66" charset="0"/>
                <a:ea typeface="굴림" pitchFamily="34" charset="-127"/>
              </a:rPr>
              <a:t>select target</a:t>
            </a:r>
          </a:p>
        </p:txBody>
      </p:sp>
      <p:sp>
        <p:nvSpPr>
          <p:cNvPr id="281605" name="Rectangle 5"/>
          <p:cNvSpPr>
            <a:spLocks noChangeArrowheads="1"/>
          </p:cNvSpPr>
          <p:nvPr/>
        </p:nvSpPr>
        <p:spPr bwMode="auto">
          <a:xfrm>
            <a:off x="247650" y="3305175"/>
            <a:ext cx="3795713" cy="1219528"/>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pitchFamily="82" charset="2"/>
              <a:buAutoNum type="arabicPeriod" startAt="2"/>
            </a:pPr>
            <a:r>
              <a:rPr lang="en-US" altLang="ko-KR" dirty="0">
                <a:latin typeface="Comic Sans MS" pitchFamily="66" charset="0"/>
                <a:ea typeface="굴림" pitchFamily="34" charset="-127"/>
              </a:rPr>
              <a:t>break into hosts around the network (see </a:t>
            </a:r>
            <a:r>
              <a:rPr lang="en-US" altLang="ko-KR" dirty="0" err="1">
                <a:latin typeface="Comic Sans MS" pitchFamily="66" charset="0"/>
                <a:ea typeface="굴림" pitchFamily="34" charset="-127"/>
              </a:rPr>
              <a:t>botnet</a:t>
            </a:r>
            <a:r>
              <a:rPr lang="en-US" altLang="ko-KR" dirty="0">
                <a:latin typeface="Comic Sans MS" pitchFamily="66" charset="0"/>
                <a:ea typeface="굴림" pitchFamily="34" charset="-127"/>
              </a:rPr>
              <a:t>)</a:t>
            </a:r>
          </a:p>
          <a:p>
            <a:pPr marL="457200" indent="-457200">
              <a:spcBef>
                <a:spcPct val="20000"/>
              </a:spcBef>
              <a:buClr>
                <a:schemeClr val="accent2"/>
              </a:buClr>
              <a:buSzPct val="85000"/>
              <a:buFont typeface="ZapfDingbats" pitchFamily="82" charset="2"/>
              <a:buAutoNum type="arabicPeriod" startAt="2"/>
            </a:pPr>
            <a:endParaRPr lang="en-US" altLang="ko-KR" dirty="0">
              <a:latin typeface="Comic Sans MS" pitchFamily="66" charset="0"/>
              <a:ea typeface="굴림" pitchFamily="34" charset="-127"/>
            </a:endParaRPr>
          </a:p>
        </p:txBody>
      </p:sp>
      <p:sp>
        <p:nvSpPr>
          <p:cNvPr id="281606" name="Rectangle 6"/>
          <p:cNvSpPr>
            <a:spLocks noChangeArrowheads="1"/>
          </p:cNvSpPr>
          <p:nvPr/>
        </p:nvSpPr>
        <p:spPr bwMode="auto">
          <a:xfrm>
            <a:off x="261938" y="4519068"/>
            <a:ext cx="4114800" cy="12192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pitchFamily="82" charset="2"/>
              <a:buAutoNum type="arabicPeriod" startAt="3"/>
            </a:pPr>
            <a:r>
              <a:rPr lang="en-US" altLang="ko-KR" dirty="0">
                <a:latin typeface="Comic Sans MS" pitchFamily="66" charset="0"/>
                <a:ea typeface="굴림" pitchFamily="34" charset="-127"/>
              </a:rPr>
              <a:t>send packets toward target from compromised hosts</a:t>
            </a:r>
          </a:p>
        </p:txBody>
      </p:sp>
      <p:grpSp>
        <p:nvGrpSpPr>
          <p:cNvPr id="2" name="Group 74"/>
          <p:cNvGrpSpPr>
            <a:grpSpLocks/>
          </p:cNvGrpSpPr>
          <p:nvPr/>
        </p:nvGrpSpPr>
        <p:grpSpPr bwMode="auto">
          <a:xfrm>
            <a:off x="4519613" y="2995613"/>
            <a:ext cx="3641725" cy="3559175"/>
            <a:chOff x="2820" y="1549"/>
            <a:chExt cx="2294" cy="2242"/>
          </a:xfrm>
        </p:grpSpPr>
        <p:grpSp>
          <p:nvGrpSpPr>
            <p:cNvPr id="3" name="Group 20"/>
            <p:cNvGrpSpPr>
              <a:grpSpLocks/>
            </p:cNvGrpSpPr>
            <p:nvPr/>
          </p:nvGrpSpPr>
          <p:grpSpPr bwMode="auto">
            <a:xfrm>
              <a:off x="4029" y="2155"/>
              <a:ext cx="233" cy="530"/>
              <a:chOff x="5086" y="1108"/>
              <a:chExt cx="198" cy="417"/>
            </a:xfrm>
          </p:grpSpPr>
          <p:sp>
            <p:nvSpPr>
              <p:cNvPr id="29742" name="AutoShape 8"/>
              <p:cNvSpPr>
                <a:spLocks noChangeArrowheads="1"/>
              </p:cNvSpPr>
              <p:nvPr/>
            </p:nvSpPr>
            <p:spPr bwMode="auto">
              <a:xfrm>
                <a:off x="5086" y="1428"/>
                <a:ext cx="198" cy="97"/>
              </a:xfrm>
              <a:prstGeom prst="parallelogram">
                <a:avLst>
                  <a:gd name="adj" fmla="val 78635"/>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9743" name="Rectangle 9"/>
              <p:cNvSpPr>
                <a:spLocks noChangeArrowheads="1"/>
              </p:cNvSpPr>
              <p:nvPr/>
            </p:nvSpPr>
            <p:spPr bwMode="auto">
              <a:xfrm>
                <a:off x="5186" y="1111"/>
                <a:ext cx="91" cy="320"/>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9744" name="Rectangle 10"/>
              <p:cNvSpPr>
                <a:spLocks noChangeArrowheads="1"/>
              </p:cNvSpPr>
              <p:nvPr/>
            </p:nvSpPr>
            <p:spPr bwMode="auto">
              <a:xfrm>
                <a:off x="5087" y="1202"/>
                <a:ext cx="126" cy="320"/>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9745" name="AutoShape 11"/>
              <p:cNvSpPr>
                <a:spLocks noChangeArrowheads="1"/>
              </p:cNvSpPr>
              <p:nvPr/>
            </p:nvSpPr>
            <p:spPr bwMode="auto">
              <a:xfrm>
                <a:off x="5086" y="1108"/>
                <a:ext cx="198" cy="97"/>
              </a:xfrm>
              <a:prstGeom prst="parallelogram">
                <a:avLst>
                  <a:gd name="adj" fmla="val 78635"/>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9746" name="Line 12"/>
              <p:cNvSpPr>
                <a:spLocks noChangeShapeType="1"/>
              </p:cNvSpPr>
              <p:nvPr/>
            </p:nvSpPr>
            <p:spPr bwMode="auto">
              <a:xfrm>
                <a:off x="5284" y="1115"/>
                <a:ext cx="0" cy="313"/>
              </a:xfrm>
              <a:prstGeom prst="line">
                <a:avLst/>
              </a:prstGeom>
              <a:noFill/>
              <a:ln w="9525">
                <a:solidFill>
                  <a:schemeClr val="tx1"/>
                </a:solidFill>
                <a:round/>
                <a:headEnd/>
                <a:tailEnd/>
              </a:ln>
            </p:spPr>
            <p:txBody>
              <a:bodyPr wrap="none" anchor="ctr"/>
              <a:lstStyle/>
              <a:p>
                <a:endParaRPr lang="zh-CN" altLang="en-US"/>
              </a:p>
            </p:txBody>
          </p:sp>
          <p:sp>
            <p:nvSpPr>
              <p:cNvPr id="29747" name="Line 13"/>
              <p:cNvSpPr>
                <a:spLocks noChangeShapeType="1"/>
              </p:cNvSpPr>
              <p:nvPr/>
            </p:nvSpPr>
            <p:spPr bwMode="auto">
              <a:xfrm flipH="1">
                <a:off x="5213" y="1428"/>
                <a:ext cx="71" cy="94"/>
              </a:xfrm>
              <a:prstGeom prst="line">
                <a:avLst/>
              </a:prstGeom>
              <a:noFill/>
              <a:ln w="9525">
                <a:solidFill>
                  <a:schemeClr val="tx1"/>
                </a:solidFill>
                <a:round/>
                <a:headEnd/>
                <a:tailEnd/>
              </a:ln>
            </p:spPr>
            <p:txBody>
              <a:bodyPr wrap="none" anchor="ctr"/>
              <a:lstStyle/>
              <a:p>
                <a:endParaRPr lang="zh-CN" altLang="en-US"/>
              </a:p>
            </p:txBody>
          </p:sp>
          <p:sp>
            <p:nvSpPr>
              <p:cNvPr id="29748" name="Rectangle 14"/>
              <p:cNvSpPr>
                <a:spLocks noChangeArrowheads="1"/>
              </p:cNvSpPr>
              <p:nvPr/>
            </p:nvSpPr>
            <p:spPr bwMode="auto">
              <a:xfrm>
                <a:off x="5104" y="1244"/>
                <a:ext cx="82" cy="184"/>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9749" name="Rectangle 15"/>
              <p:cNvSpPr>
                <a:spLocks noChangeArrowheads="1"/>
              </p:cNvSpPr>
              <p:nvPr/>
            </p:nvSpPr>
            <p:spPr bwMode="auto">
              <a:xfrm>
                <a:off x="5115" y="1300"/>
                <a:ext cx="63" cy="64"/>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aphicFrame>
          <p:nvGraphicFramePr>
            <p:cNvPr id="29698" name="Object 19"/>
            <p:cNvGraphicFramePr>
              <a:graphicFrameLocks noChangeAspect="1"/>
            </p:cNvGraphicFramePr>
            <p:nvPr/>
          </p:nvGraphicFramePr>
          <p:xfrm>
            <a:off x="4513" y="1549"/>
            <a:ext cx="344" cy="334"/>
          </p:xfrm>
          <a:graphic>
            <a:graphicData uri="http://schemas.openxmlformats.org/presentationml/2006/ole">
              <p:oleObj spid="_x0000_s293903" name="Clip" r:id="rId4" imgW="1305000" imgH="1085760" progId="">
                <p:embed/>
              </p:oleObj>
            </a:graphicData>
          </a:graphic>
        </p:graphicFrame>
        <p:sp>
          <p:nvSpPr>
            <p:cNvPr id="29720" name="Text Box 21"/>
            <p:cNvSpPr txBox="1">
              <a:spLocks noChangeArrowheads="1"/>
            </p:cNvSpPr>
            <p:nvPr/>
          </p:nvSpPr>
          <p:spPr bwMode="auto">
            <a:xfrm>
              <a:off x="3895" y="2707"/>
              <a:ext cx="598" cy="250"/>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target</a:t>
              </a:r>
            </a:p>
          </p:txBody>
        </p:sp>
        <p:graphicFrame>
          <p:nvGraphicFramePr>
            <p:cNvPr id="29699" name="Object 24"/>
            <p:cNvGraphicFramePr>
              <a:graphicFrameLocks noChangeAspect="1"/>
            </p:cNvGraphicFramePr>
            <p:nvPr/>
          </p:nvGraphicFramePr>
          <p:xfrm>
            <a:off x="3894" y="1633"/>
            <a:ext cx="344" cy="334"/>
          </p:xfrm>
          <a:graphic>
            <a:graphicData uri="http://schemas.openxmlformats.org/presentationml/2006/ole">
              <p:oleObj spid="_x0000_s293904" name="Clip" r:id="rId5" imgW="1305000" imgH="1085760" progId="">
                <p:embed/>
              </p:oleObj>
            </a:graphicData>
          </a:graphic>
        </p:graphicFrame>
        <p:graphicFrame>
          <p:nvGraphicFramePr>
            <p:cNvPr id="29700" name="Object 43"/>
            <p:cNvGraphicFramePr>
              <a:graphicFrameLocks noChangeAspect="1"/>
            </p:cNvGraphicFramePr>
            <p:nvPr/>
          </p:nvGraphicFramePr>
          <p:xfrm>
            <a:off x="3274" y="1651"/>
            <a:ext cx="344" cy="334"/>
          </p:xfrm>
          <a:graphic>
            <a:graphicData uri="http://schemas.openxmlformats.org/presentationml/2006/ole">
              <p:oleObj spid="_x0000_s293905" name="Clip" r:id="rId6" imgW="1305000" imgH="1085760" progId="">
                <p:embed/>
              </p:oleObj>
            </a:graphicData>
          </a:graphic>
        </p:graphicFrame>
        <p:graphicFrame>
          <p:nvGraphicFramePr>
            <p:cNvPr id="29701" name="Object 44"/>
            <p:cNvGraphicFramePr>
              <a:graphicFrameLocks noChangeAspect="1"/>
            </p:cNvGraphicFramePr>
            <p:nvPr/>
          </p:nvGraphicFramePr>
          <p:xfrm>
            <a:off x="3553" y="2069"/>
            <a:ext cx="344" cy="334"/>
          </p:xfrm>
          <a:graphic>
            <a:graphicData uri="http://schemas.openxmlformats.org/presentationml/2006/ole">
              <p:oleObj spid="_x0000_s293906" name="Clip" r:id="rId7" imgW="1305000" imgH="1085760" progId="">
                <p:embed/>
              </p:oleObj>
            </a:graphicData>
          </a:graphic>
        </p:graphicFrame>
        <p:graphicFrame>
          <p:nvGraphicFramePr>
            <p:cNvPr id="29702" name="Object 45"/>
            <p:cNvGraphicFramePr>
              <a:graphicFrameLocks noChangeAspect="1"/>
            </p:cNvGraphicFramePr>
            <p:nvPr/>
          </p:nvGraphicFramePr>
          <p:xfrm>
            <a:off x="4679" y="2070"/>
            <a:ext cx="344" cy="334"/>
          </p:xfrm>
          <a:graphic>
            <a:graphicData uri="http://schemas.openxmlformats.org/presentationml/2006/ole">
              <p:oleObj spid="_x0000_s293907" name="Clip" r:id="rId8" imgW="1305000" imgH="1085760" progId="">
                <p:embed/>
              </p:oleObj>
            </a:graphicData>
          </a:graphic>
        </p:graphicFrame>
        <p:graphicFrame>
          <p:nvGraphicFramePr>
            <p:cNvPr id="29703" name="Object 46"/>
            <p:cNvGraphicFramePr>
              <a:graphicFrameLocks noChangeAspect="1"/>
            </p:cNvGraphicFramePr>
            <p:nvPr/>
          </p:nvGraphicFramePr>
          <p:xfrm>
            <a:off x="4733" y="3029"/>
            <a:ext cx="344" cy="334"/>
          </p:xfrm>
          <a:graphic>
            <a:graphicData uri="http://schemas.openxmlformats.org/presentationml/2006/ole">
              <p:oleObj spid="_x0000_s293908" name="Clip" r:id="rId9" imgW="1305000" imgH="1085760" progId="">
                <p:embed/>
              </p:oleObj>
            </a:graphicData>
          </a:graphic>
        </p:graphicFrame>
        <p:graphicFrame>
          <p:nvGraphicFramePr>
            <p:cNvPr id="29704" name="Object 47"/>
            <p:cNvGraphicFramePr>
              <a:graphicFrameLocks noChangeAspect="1"/>
            </p:cNvGraphicFramePr>
            <p:nvPr/>
          </p:nvGraphicFramePr>
          <p:xfrm>
            <a:off x="2820" y="2096"/>
            <a:ext cx="344" cy="334"/>
          </p:xfrm>
          <a:graphic>
            <a:graphicData uri="http://schemas.openxmlformats.org/presentationml/2006/ole">
              <p:oleObj spid="_x0000_s293909" name="Clip" r:id="rId10" imgW="1305000" imgH="1085760" progId="">
                <p:embed/>
              </p:oleObj>
            </a:graphicData>
          </a:graphic>
        </p:graphicFrame>
        <p:graphicFrame>
          <p:nvGraphicFramePr>
            <p:cNvPr id="29705" name="Object 48"/>
            <p:cNvGraphicFramePr>
              <a:graphicFrameLocks noChangeAspect="1"/>
            </p:cNvGraphicFramePr>
            <p:nvPr/>
          </p:nvGraphicFramePr>
          <p:xfrm>
            <a:off x="3230" y="2558"/>
            <a:ext cx="344" cy="334"/>
          </p:xfrm>
          <a:graphic>
            <a:graphicData uri="http://schemas.openxmlformats.org/presentationml/2006/ole">
              <p:oleObj spid="_x0000_s293910" name="Clip" r:id="rId11" imgW="1305000" imgH="1085760" progId="">
                <p:embed/>
              </p:oleObj>
            </a:graphicData>
          </a:graphic>
        </p:graphicFrame>
        <p:graphicFrame>
          <p:nvGraphicFramePr>
            <p:cNvPr id="29706" name="Object 49"/>
            <p:cNvGraphicFramePr>
              <a:graphicFrameLocks noChangeAspect="1"/>
            </p:cNvGraphicFramePr>
            <p:nvPr/>
          </p:nvGraphicFramePr>
          <p:xfrm>
            <a:off x="3545" y="2951"/>
            <a:ext cx="344" cy="334"/>
          </p:xfrm>
          <a:graphic>
            <a:graphicData uri="http://schemas.openxmlformats.org/presentationml/2006/ole">
              <p:oleObj spid="_x0000_s293911" name="Clip" r:id="rId12" imgW="1305000" imgH="1085760" progId="">
                <p:embed/>
              </p:oleObj>
            </a:graphicData>
          </a:graphic>
        </p:graphicFrame>
        <p:graphicFrame>
          <p:nvGraphicFramePr>
            <p:cNvPr id="29707" name="Object 50"/>
            <p:cNvGraphicFramePr>
              <a:graphicFrameLocks noChangeAspect="1"/>
            </p:cNvGraphicFramePr>
            <p:nvPr/>
          </p:nvGraphicFramePr>
          <p:xfrm>
            <a:off x="4713" y="2506"/>
            <a:ext cx="344" cy="334"/>
          </p:xfrm>
          <a:graphic>
            <a:graphicData uri="http://schemas.openxmlformats.org/presentationml/2006/ole">
              <p:oleObj spid="_x0000_s293912" name="Clip" r:id="rId13" imgW="1305000" imgH="1085760" progId="">
                <p:embed/>
              </p:oleObj>
            </a:graphicData>
          </a:graphic>
        </p:graphicFrame>
        <p:graphicFrame>
          <p:nvGraphicFramePr>
            <p:cNvPr id="29708" name="Object 51"/>
            <p:cNvGraphicFramePr>
              <a:graphicFrameLocks noChangeAspect="1"/>
            </p:cNvGraphicFramePr>
            <p:nvPr/>
          </p:nvGraphicFramePr>
          <p:xfrm>
            <a:off x="4113" y="3196"/>
            <a:ext cx="344" cy="334"/>
          </p:xfrm>
          <a:graphic>
            <a:graphicData uri="http://schemas.openxmlformats.org/presentationml/2006/ole">
              <p:oleObj spid="_x0000_s293913" name="Clip" r:id="rId14" imgW="1305000" imgH="1085760" progId="">
                <p:embed/>
              </p:oleObj>
            </a:graphicData>
          </a:graphic>
        </p:graphicFrame>
        <p:graphicFrame>
          <p:nvGraphicFramePr>
            <p:cNvPr id="29709" name="Object 52"/>
            <p:cNvGraphicFramePr>
              <a:graphicFrameLocks noChangeAspect="1"/>
            </p:cNvGraphicFramePr>
            <p:nvPr/>
          </p:nvGraphicFramePr>
          <p:xfrm>
            <a:off x="3719" y="3457"/>
            <a:ext cx="344" cy="334"/>
          </p:xfrm>
          <a:graphic>
            <a:graphicData uri="http://schemas.openxmlformats.org/presentationml/2006/ole">
              <p:oleObj spid="_x0000_s293914" name="Clip" r:id="rId15" imgW="1305000" imgH="1085760" progId="">
                <p:embed/>
              </p:oleObj>
            </a:graphicData>
          </a:graphic>
        </p:graphicFrame>
        <p:graphicFrame>
          <p:nvGraphicFramePr>
            <p:cNvPr id="29710" name="Object 53"/>
            <p:cNvGraphicFramePr>
              <a:graphicFrameLocks noChangeAspect="1"/>
            </p:cNvGraphicFramePr>
            <p:nvPr/>
          </p:nvGraphicFramePr>
          <p:xfrm>
            <a:off x="2951" y="3126"/>
            <a:ext cx="344" cy="334"/>
          </p:xfrm>
          <a:graphic>
            <a:graphicData uri="http://schemas.openxmlformats.org/presentationml/2006/ole">
              <p:oleObj spid="_x0000_s293915" name="Clip" r:id="rId16" imgW="1305000" imgH="1085760" progId="">
                <p:embed/>
              </p:oleObj>
            </a:graphicData>
          </a:graphic>
        </p:graphicFrame>
        <p:pic>
          <p:nvPicPr>
            <p:cNvPr id="29721" name="Picture 7"/>
            <p:cNvPicPr>
              <a:picLocks noChangeAspect="1" noChangeArrowheads="1"/>
            </p:cNvPicPr>
            <p:nvPr/>
          </p:nvPicPr>
          <p:blipFill>
            <a:blip r:embed="rId17" cstate="print"/>
            <a:srcRect/>
            <a:stretch>
              <a:fillRect/>
            </a:stretch>
          </p:blipFill>
          <p:spPr bwMode="auto">
            <a:xfrm>
              <a:off x="3940" y="1668"/>
              <a:ext cx="297" cy="279"/>
            </a:xfrm>
            <a:prstGeom prst="rect">
              <a:avLst/>
            </a:prstGeom>
            <a:noFill/>
            <a:ln w="31750">
              <a:noFill/>
              <a:miter lim="800000"/>
              <a:headEnd/>
              <a:tailEnd/>
            </a:ln>
          </p:spPr>
        </p:pic>
        <p:pic>
          <p:nvPicPr>
            <p:cNvPr id="29722" name="Picture 54"/>
            <p:cNvPicPr>
              <a:picLocks noChangeAspect="1" noChangeArrowheads="1"/>
            </p:cNvPicPr>
            <p:nvPr/>
          </p:nvPicPr>
          <p:blipFill>
            <a:blip r:embed="rId17" cstate="print"/>
            <a:srcRect/>
            <a:stretch>
              <a:fillRect/>
            </a:stretch>
          </p:blipFill>
          <p:spPr bwMode="auto">
            <a:xfrm>
              <a:off x="3294" y="1668"/>
              <a:ext cx="297" cy="279"/>
            </a:xfrm>
            <a:prstGeom prst="rect">
              <a:avLst/>
            </a:prstGeom>
            <a:noFill/>
            <a:ln w="31750">
              <a:noFill/>
              <a:miter lim="800000"/>
              <a:headEnd/>
              <a:tailEnd/>
            </a:ln>
          </p:spPr>
        </p:pic>
        <p:pic>
          <p:nvPicPr>
            <p:cNvPr id="29723" name="Picture 55"/>
            <p:cNvPicPr>
              <a:picLocks noChangeAspect="1" noChangeArrowheads="1"/>
            </p:cNvPicPr>
            <p:nvPr/>
          </p:nvPicPr>
          <p:blipFill>
            <a:blip r:embed="rId17" cstate="print"/>
            <a:srcRect/>
            <a:stretch>
              <a:fillRect/>
            </a:stretch>
          </p:blipFill>
          <p:spPr bwMode="auto">
            <a:xfrm>
              <a:off x="2893" y="2122"/>
              <a:ext cx="297" cy="279"/>
            </a:xfrm>
            <a:prstGeom prst="rect">
              <a:avLst/>
            </a:prstGeom>
            <a:noFill/>
            <a:ln w="31750">
              <a:noFill/>
              <a:miter lim="800000"/>
              <a:headEnd/>
              <a:tailEnd/>
            </a:ln>
          </p:spPr>
        </p:pic>
        <p:pic>
          <p:nvPicPr>
            <p:cNvPr id="29724" name="Picture 56"/>
            <p:cNvPicPr>
              <a:picLocks noChangeAspect="1" noChangeArrowheads="1"/>
            </p:cNvPicPr>
            <p:nvPr/>
          </p:nvPicPr>
          <p:blipFill>
            <a:blip r:embed="rId17" cstate="print"/>
            <a:srcRect/>
            <a:stretch>
              <a:fillRect/>
            </a:stretch>
          </p:blipFill>
          <p:spPr bwMode="auto">
            <a:xfrm>
              <a:off x="3243" y="2549"/>
              <a:ext cx="297" cy="279"/>
            </a:xfrm>
            <a:prstGeom prst="rect">
              <a:avLst/>
            </a:prstGeom>
            <a:noFill/>
            <a:ln w="31750">
              <a:noFill/>
              <a:miter lim="800000"/>
              <a:headEnd/>
              <a:tailEnd/>
            </a:ln>
          </p:spPr>
        </p:pic>
        <p:pic>
          <p:nvPicPr>
            <p:cNvPr id="29725" name="Picture 57"/>
            <p:cNvPicPr>
              <a:picLocks noChangeAspect="1" noChangeArrowheads="1"/>
            </p:cNvPicPr>
            <p:nvPr/>
          </p:nvPicPr>
          <p:blipFill>
            <a:blip r:embed="rId17" cstate="print"/>
            <a:srcRect/>
            <a:stretch>
              <a:fillRect/>
            </a:stretch>
          </p:blipFill>
          <p:spPr bwMode="auto">
            <a:xfrm>
              <a:off x="3593" y="2976"/>
              <a:ext cx="297" cy="279"/>
            </a:xfrm>
            <a:prstGeom prst="rect">
              <a:avLst/>
            </a:prstGeom>
            <a:noFill/>
            <a:ln w="31750">
              <a:noFill/>
              <a:miter lim="800000"/>
              <a:headEnd/>
              <a:tailEnd/>
            </a:ln>
          </p:spPr>
        </p:pic>
        <p:pic>
          <p:nvPicPr>
            <p:cNvPr id="29726" name="Picture 58"/>
            <p:cNvPicPr>
              <a:picLocks noChangeAspect="1" noChangeArrowheads="1"/>
            </p:cNvPicPr>
            <p:nvPr/>
          </p:nvPicPr>
          <p:blipFill>
            <a:blip r:embed="rId17" cstate="print"/>
            <a:srcRect/>
            <a:stretch>
              <a:fillRect/>
            </a:stretch>
          </p:blipFill>
          <p:spPr bwMode="auto">
            <a:xfrm>
              <a:off x="3760" y="3438"/>
              <a:ext cx="297" cy="279"/>
            </a:xfrm>
            <a:prstGeom prst="rect">
              <a:avLst/>
            </a:prstGeom>
            <a:noFill/>
            <a:ln w="31750">
              <a:noFill/>
              <a:miter lim="800000"/>
              <a:headEnd/>
              <a:tailEnd/>
            </a:ln>
          </p:spPr>
        </p:pic>
        <p:pic>
          <p:nvPicPr>
            <p:cNvPr id="29727" name="Picture 59"/>
            <p:cNvPicPr>
              <a:picLocks noChangeAspect="1" noChangeArrowheads="1"/>
            </p:cNvPicPr>
            <p:nvPr/>
          </p:nvPicPr>
          <p:blipFill>
            <a:blip r:embed="rId17" cstate="print"/>
            <a:srcRect/>
            <a:stretch>
              <a:fillRect/>
            </a:stretch>
          </p:blipFill>
          <p:spPr bwMode="auto">
            <a:xfrm>
              <a:off x="4817" y="3054"/>
              <a:ext cx="297" cy="279"/>
            </a:xfrm>
            <a:prstGeom prst="rect">
              <a:avLst/>
            </a:prstGeom>
            <a:noFill/>
            <a:ln w="31750">
              <a:noFill/>
              <a:miter lim="800000"/>
              <a:headEnd/>
              <a:tailEnd/>
            </a:ln>
          </p:spPr>
        </p:pic>
        <p:pic>
          <p:nvPicPr>
            <p:cNvPr id="29728" name="Picture 60"/>
            <p:cNvPicPr>
              <a:picLocks noChangeAspect="1" noChangeArrowheads="1"/>
            </p:cNvPicPr>
            <p:nvPr/>
          </p:nvPicPr>
          <p:blipFill>
            <a:blip r:embed="rId17" cstate="print"/>
            <a:srcRect/>
            <a:stretch>
              <a:fillRect/>
            </a:stretch>
          </p:blipFill>
          <p:spPr bwMode="auto">
            <a:xfrm>
              <a:off x="4731" y="2085"/>
              <a:ext cx="297" cy="279"/>
            </a:xfrm>
            <a:prstGeom prst="rect">
              <a:avLst/>
            </a:prstGeom>
            <a:noFill/>
            <a:ln w="31750">
              <a:noFill/>
              <a:miter lim="800000"/>
              <a:headEnd/>
              <a:tailEnd/>
            </a:ln>
          </p:spPr>
        </p:pic>
        <p:pic>
          <p:nvPicPr>
            <p:cNvPr id="29729" name="Picture 61"/>
            <p:cNvPicPr>
              <a:picLocks noChangeAspect="1" noChangeArrowheads="1"/>
            </p:cNvPicPr>
            <p:nvPr/>
          </p:nvPicPr>
          <p:blipFill>
            <a:blip r:embed="rId17" cstate="print"/>
            <a:srcRect/>
            <a:stretch>
              <a:fillRect/>
            </a:stretch>
          </p:blipFill>
          <p:spPr bwMode="auto">
            <a:xfrm>
              <a:off x="2987" y="3141"/>
              <a:ext cx="297" cy="279"/>
            </a:xfrm>
            <a:prstGeom prst="rect">
              <a:avLst/>
            </a:prstGeom>
            <a:noFill/>
            <a:ln w="31750">
              <a:noFill/>
              <a:miter lim="800000"/>
              <a:headEnd/>
              <a:tailEnd/>
            </a:ln>
          </p:spPr>
        </p:pic>
        <p:pic>
          <p:nvPicPr>
            <p:cNvPr id="29730" name="Picture 62"/>
            <p:cNvPicPr>
              <a:picLocks noChangeAspect="1" noChangeArrowheads="1"/>
            </p:cNvPicPr>
            <p:nvPr/>
          </p:nvPicPr>
          <p:blipFill>
            <a:blip r:embed="rId17" cstate="print"/>
            <a:srcRect/>
            <a:stretch>
              <a:fillRect/>
            </a:stretch>
          </p:blipFill>
          <p:spPr bwMode="auto">
            <a:xfrm>
              <a:off x="4525" y="1570"/>
              <a:ext cx="297" cy="279"/>
            </a:xfrm>
            <a:prstGeom prst="rect">
              <a:avLst/>
            </a:prstGeom>
            <a:noFill/>
            <a:ln w="31750">
              <a:noFill/>
              <a:miter lim="800000"/>
              <a:headEnd/>
              <a:tailEnd/>
            </a:ln>
          </p:spPr>
        </p:pic>
        <p:sp>
          <p:nvSpPr>
            <p:cNvPr id="29731" name="Line 63"/>
            <p:cNvSpPr>
              <a:spLocks noChangeShapeType="1"/>
            </p:cNvSpPr>
            <p:nvPr/>
          </p:nvSpPr>
          <p:spPr bwMode="auto">
            <a:xfrm flipV="1">
              <a:off x="3570" y="2487"/>
              <a:ext cx="436" cy="166"/>
            </a:xfrm>
            <a:prstGeom prst="line">
              <a:avLst/>
            </a:prstGeom>
            <a:noFill/>
            <a:ln w="57150">
              <a:solidFill>
                <a:srgbClr val="FF3300"/>
              </a:solidFill>
              <a:round/>
              <a:headEnd/>
              <a:tailEnd type="triangle" w="med" len="med"/>
            </a:ln>
          </p:spPr>
          <p:txBody>
            <a:bodyPr/>
            <a:lstStyle/>
            <a:p>
              <a:endParaRPr lang="zh-CN" altLang="en-US"/>
            </a:p>
          </p:txBody>
        </p:sp>
        <p:sp>
          <p:nvSpPr>
            <p:cNvPr id="29732" name="Line 64"/>
            <p:cNvSpPr>
              <a:spLocks noChangeShapeType="1"/>
            </p:cNvSpPr>
            <p:nvPr/>
          </p:nvSpPr>
          <p:spPr bwMode="auto">
            <a:xfrm flipV="1">
              <a:off x="3823" y="2696"/>
              <a:ext cx="226" cy="324"/>
            </a:xfrm>
            <a:prstGeom prst="line">
              <a:avLst/>
            </a:prstGeom>
            <a:noFill/>
            <a:ln w="57150">
              <a:solidFill>
                <a:srgbClr val="FF3300"/>
              </a:solidFill>
              <a:round/>
              <a:headEnd/>
              <a:tailEnd type="triangle" w="med" len="med"/>
            </a:ln>
          </p:spPr>
          <p:txBody>
            <a:bodyPr/>
            <a:lstStyle/>
            <a:p>
              <a:endParaRPr lang="zh-CN" altLang="en-US"/>
            </a:p>
          </p:txBody>
        </p:sp>
        <p:sp>
          <p:nvSpPr>
            <p:cNvPr id="29733" name="Line 65"/>
            <p:cNvSpPr>
              <a:spLocks noChangeShapeType="1"/>
            </p:cNvSpPr>
            <p:nvPr/>
          </p:nvSpPr>
          <p:spPr bwMode="auto">
            <a:xfrm flipH="1" flipV="1">
              <a:off x="4267" y="2643"/>
              <a:ext cx="595" cy="456"/>
            </a:xfrm>
            <a:prstGeom prst="line">
              <a:avLst/>
            </a:prstGeom>
            <a:noFill/>
            <a:ln w="57150">
              <a:solidFill>
                <a:srgbClr val="FF3300"/>
              </a:solidFill>
              <a:round/>
              <a:headEnd/>
              <a:tailEnd type="triangle" w="med" len="med"/>
            </a:ln>
          </p:spPr>
          <p:txBody>
            <a:bodyPr/>
            <a:lstStyle/>
            <a:p>
              <a:endParaRPr lang="zh-CN" altLang="en-US"/>
            </a:p>
          </p:txBody>
        </p:sp>
        <p:sp>
          <p:nvSpPr>
            <p:cNvPr id="29734" name="Line 66"/>
            <p:cNvSpPr>
              <a:spLocks noChangeShapeType="1"/>
            </p:cNvSpPr>
            <p:nvPr/>
          </p:nvSpPr>
          <p:spPr bwMode="auto">
            <a:xfrm>
              <a:off x="4145" y="1781"/>
              <a:ext cx="16" cy="460"/>
            </a:xfrm>
            <a:prstGeom prst="line">
              <a:avLst/>
            </a:prstGeom>
            <a:noFill/>
            <a:ln w="57150">
              <a:solidFill>
                <a:srgbClr val="FF3300"/>
              </a:solidFill>
              <a:round/>
              <a:headEnd/>
              <a:tailEnd type="triangle" w="med" len="med"/>
            </a:ln>
          </p:spPr>
          <p:txBody>
            <a:bodyPr/>
            <a:lstStyle/>
            <a:p>
              <a:endParaRPr lang="zh-CN" altLang="en-US"/>
            </a:p>
          </p:txBody>
        </p:sp>
        <p:sp>
          <p:nvSpPr>
            <p:cNvPr id="29735" name="Line 67"/>
            <p:cNvSpPr>
              <a:spLocks noChangeShapeType="1"/>
            </p:cNvSpPr>
            <p:nvPr/>
          </p:nvSpPr>
          <p:spPr bwMode="auto">
            <a:xfrm flipH="1">
              <a:off x="4239" y="2237"/>
              <a:ext cx="473" cy="181"/>
            </a:xfrm>
            <a:prstGeom prst="line">
              <a:avLst/>
            </a:prstGeom>
            <a:noFill/>
            <a:ln w="57150">
              <a:solidFill>
                <a:srgbClr val="FF3300"/>
              </a:solidFill>
              <a:round/>
              <a:headEnd/>
              <a:tailEnd type="triangle" w="med" len="med"/>
            </a:ln>
          </p:spPr>
          <p:txBody>
            <a:bodyPr/>
            <a:lstStyle/>
            <a:p>
              <a:endParaRPr lang="zh-CN" altLang="en-US"/>
            </a:p>
          </p:txBody>
        </p:sp>
        <p:sp>
          <p:nvSpPr>
            <p:cNvPr id="29736" name="Line 68"/>
            <p:cNvSpPr>
              <a:spLocks noChangeShapeType="1"/>
            </p:cNvSpPr>
            <p:nvPr/>
          </p:nvSpPr>
          <p:spPr bwMode="auto">
            <a:xfrm>
              <a:off x="3148" y="2309"/>
              <a:ext cx="879" cy="111"/>
            </a:xfrm>
            <a:prstGeom prst="line">
              <a:avLst/>
            </a:prstGeom>
            <a:noFill/>
            <a:ln w="57150">
              <a:solidFill>
                <a:srgbClr val="FF3300"/>
              </a:solidFill>
              <a:round/>
              <a:headEnd/>
              <a:tailEnd type="triangle" w="med" len="med"/>
            </a:ln>
          </p:spPr>
          <p:txBody>
            <a:bodyPr/>
            <a:lstStyle/>
            <a:p>
              <a:endParaRPr lang="zh-CN" altLang="en-US"/>
            </a:p>
          </p:txBody>
        </p:sp>
        <p:sp>
          <p:nvSpPr>
            <p:cNvPr id="29737" name="Line 69"/>
            <p:cNvSpPr>
              <a:spLocks noChangeShapeType="1"/>
            </p:cNvSpPr>
            <p:nvPr/>
          </p:nvSpPr>
          <p:spPr bwMode="auto">
            <a:xfrm flipV="1">
              <a:off x="3209" y="2588"/>
              <a:ext cx="800" cy="649"/>
            </a:xfrm>
            <a:prstGeom prst="line">
              <a:avLst/>
            </a:prstGeom>
            <a:noFill/>
            <a:ln w="57150">
              <a:solidFill>
                <a:srgbClr val="FF3300"/>
              </a:solidFill>
              <a:round/>
              <a:headEnd/>
              <a:tailEnd type="triangle" w="med" len="med"/>
            </a:ln>
          </p:spPr>
          <p:txBody>
            <a:bodyPr/>
            <a:lstStyle/>
            <a:p>
              <a:endParaRPr lang="zh-CN" altLang="en-US"/>
            </a:p>
          </p:txBody>
        </p:sp>
        <p:sp>
          <p:nvSpPr>
            <p:cNvPr id="29738" name="Line 70"/>
            <p:cNvSpPr>
              <a:spLocks noChangeShapeType="1"/>
            </p:cNvSpPr>
            <p:nvPr/>
          </p:nvSpPr>
          <p:spPr bwMode="auto">
            <a:xfrm flipH="1">
              <a:off x="4262" y="1849"/>
              <a:ext cx="352" cy="398"/>
            </a:xfrm>
            <a:prstGeom prst="line">
              <a:avLst/>
            </a:prstGeom>
            <a:noFill/>
            <a:ln w="57150">
              <a:solidFill>
                <a:srgbClr val="FF3300"/>
              </a:solidFill>
              <a:round/>
              <a:headEnd/>
              <a:tailEnd type="triangle" w="med" len="med"/>
            </a:ln>
          </p:spPr>
          <p:txBody>
            <a:bodyPr/>
            <a:lstStyle/>
            <a:p>
              <a:endParaRPr lang="zh-CN" altLang="en-US"/>
            </a:p>
          </p:txBody>
        </p:sp>
        <p:sp>
          <p:nvSpPr>
            <p:cNvPr id="29739" name="Line 71"/>
            <p:cNvSpPr>
              <a:spLocks noChangeShapeType="1"/>
            </p:cNvSpPr>
            <p:nvPr/>
          </p:nvSpPr>
          <p:spPr bwMode="auto">
            <a:xfrm flipV="1">
              <a:off x="3904" y="2808"/>
              <a:ext cx="198" cy="658"/>
            </a:xfrm>
            <a:prstGeom prst="line">
              <a:avLst/>
            </a:prstGeom>
            <a:noFill/>
            <a:ln w="57150">
              <a:solidFill>
                <a:srgbClr val="FF3300"/>
              </a:solidFill>
              <a:round/>
              <a:headEnd/>
              <a:tailEnd type="triangle" w="med" len="med"/>
            </a:ln>
          </p:spPr>
          <p:txBody>
            <a:bodyPr/>
            <a:lstStyle/>
            <a:p>
              <a:endParaRPr lang="zh-CN" altLang="en-US"/>
            </a:p>
          </p:txBody>
        </p:sp>
        <p:sp>
          <p:nvSpPr>
            <p:cNvPr id="29740" name="Line 72"/>
            <p:cNvSpPr>
              <a:spLocks noChangeShapeType="1"/>
            </p:cNvSpPr>
            <p:nvPr/>
          </p:nvSpPr>
          <p:spPr bwMode="auto">
            <a:xfrm>
              <a:off x="3572" y="1964"/>
              <a:ext cx="416" cy="258"/>
            </a:xfrm>
            <a:prstGeom prst="line">
              <a:avLst/>
            </a:prstGeom>
            <a:noFill/>
            <a:ln w="57150">
              <a:solidFill>
                <a:srgbClr val="FF3300"/>
              </a:solidFill>
              <a:round/>
              <a:headEnd/>
              <a:tailEnd type="triangle" w="med" len="med"/>
            </a:ln>
          </p:spPr>
          <p:txBody>
            <a:bodyPr/>
            <a:lstStyle/>
            <a:p>
              <a:endParaRPr lang="zh-CN" altLang="en-US"/>
            </a:p>
          </p:txBody>
        </p:sp>
        <p:sp>
          <p:nvSpPr>
            <p:cNvPr id="29741" name="Line 73"/>
            <p:cNvSpPr>
              <a:spLocks noChangeShapeType="1"/>
            </p:cNvSpPr>
            <p:nvPr/>
          </p:nvSpPr>
          <p:spPr bwMode="auto">
            <a:xfrm flipH="1" flipV="1">
              <a:off x="4319" y="2514"/>
              <a:ext cx="419" cy="113"/>
            </a:xfrm>
            <a:prstGeom prst="line">
              <a:avLst/>
            </a:prstGeom>
            <a:noFill/>
            <a:ln w="57150">
              <a:solidFill>
                <a:schemeClr val="tx1"/>
              </a:solidFill>
              <a:round/>
              <a:headE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16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1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Three Categories of </a:t>
            </a:r>
            <a:r>
              <a:rPr lang="en-US" altLang="zh-CN" sz="3600" dirty="0" err="1" smtClean="0"/>
              <a:t>DoS</a:t>
            </a:r>
            <a:r>
              <a:rPr lang="en-US" altLang="zh-CN" sz="3600" dirty="0" smtClean="0"/>
              <a:t> Attacks</a:t>
            </a:r>
            <a:endParaRPr lang="zh-CN" altLang="en-US" sz="3600" dirty="0"/>
          </a:p>
        </p:txBody>
      </p:sp>
      <p:sp>
        <p:nvSpPr>
          <p:cNvPr id="3" name="内容占位符 2"/>
          <p:cNvSpPr>
            <a:spLocks noGrp="1"/>
          </p:cNvSpPr>
          <p:nvPr>
            <p:ph idx="1"/>
          </p:nvPr>
        </p:nvSpPr>
        <p:spPr/>
        <p:txBody>
          <a:bodyPr/>
          <a:lstStyle/>
          <a:p>
            <a:r>
              <a:rPr lang="en-US" altLang="zh-CN" dirty="0" smtClean="0"/>
              <a:t>Vulnerability attack</a:t>
            </a:r>
          </a:p>
          <a:p>
            <a:endParaRPr lang="en-US" altLang="zh-CN" dirty="0" smtClean="0"/>
          </a:p>
          <a:p>
            <a:r>
              <a:rPr lang="en-US" altLang="zh-CN" dirty="0" smtClean="0"/>
              <a:t>Bandwidth flooding</a:t>
            </a:r>
          </a:p>
          <a:p>
            <a:endParaRPr lang="en-US" altLang="zh-CN" dirty="0" smtClean="0"/>
          </a:p>
          <a:p>
            <a:r>
              <a:rPr lang="en-US" altLang="zh-CN" dirty="0" smtClean="0"/>
              <a:t>Connection flooding</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106</a:t>
            </a:fld>
            <a:endParaRPr lang="en-US" altLang="ko-K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DDoS.png"/>
          <p:cNvPicPr>
            <a:picLocks noGrp="1" noChangeAspect="1"/>
          </p:cNvPicPr>
          <p:nvPr>
            <p:ph idx="1"/>
          </p:nvPr>
        </p:nvPicPr>
        <p:blipFill>
          <a:blip r:embed="rId2" cstate="print"/>
          <a:stretch>
            <a:fillRect/>
          </a:stretch>
        </p:blipFill>
        <p:spPr>
          <a:xfrm>
            <a:off x="1303516" y="1952625"/>
            <a:ext cx="6544762" cy="3862858"/>
          </a:xfrm>
        </p:spPr>
      </p:pic>
      <p:sp>
        <p:nvSpPr>
          <p:cNvPr id="2" name="标题 1"/>
          <p:cNvSpPr>
            <a:spLocks noGrp="1"/>
          </p:cNvSpPr>
          <p:nvPr>
            <p:ph type="title"/>
          </p:nvPr>
        </p:nvSpPr>
        <p:spPr>
          <a:xfrm>
            <a:off x="361950" y="228600"/>
            <a:ext cx="8572500" cy="1143000"/>
          </a:xfrm>
        </p:spPr>
        <p:txBody>
          <a:bodyPr/>
          <a:lstStyle/>
          <a:p>
            <a:r>
              <a:rPr lang="en-US" altLang="zh-CN" sz="3600" dirty="0" smtClean="0"/>
              <a:t>Distributed Denial of Services (</a:t>
            </a:r>
            <a:r>
              <a:rPr lang="en-US" altLang="zh-CN" sz="3600" dirty="0" err="1" smtClean="0"/>
              <a:t>DDoS</a:t>
            </a:r>
            <a:r>
              <a:rPr lang="en-US" altLang="zh-CN" sz="3600" dirty="0" smtClean="0"/>
              <a:t>)</a:t>
            </a:r>
            <a:endParaRPr lang="zh-CN" altLang="en-US" sz="3600"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107</a:t>
            </a:fld>
            <a:endParaRPr lang="en-US" altLang="ko-KR"/>
          </a:p>
        </p:txBody>
      </p:sp>
      <p:sp>
        <p:nvSpPr>
          <p:cNvPr id="7" name="矩形 6"/>
          <p:cNvSpPr/>
          <p:nvPr/>
        </p:nvSpPr>
        <p:spPr>
          <a:xfrm>
            <a:off x="342900" y="1377345"/>
            <a:ext cx="8343900" cy="830997"/>
          </a:xfrm>
          <a:prstGeom prst="rect">
            <a:avLst/>
          </a:prstGeom>
        </p:spPr>
        <p:txBody>
          <a:bodyPr wrap="square">
            <a:spAutoFit/>
          </a:bodyPr>
          <a:lstStyle/>
          <a:p>
            <a:r>
              <a:rPr lang="en-US" altLang="zh-CN" dirty="0" err="1" smtClean="0">
                <a:latin typeface="+mn-lt"/>
              </a:rPr>
              <a:t>DDoS</a:t>
            </a:r>
            <a:r>
              <a:rPr lang="en-US" altLang="zh-CN" dirty="0" smtClean="0">
                <a:latin typeface="+mn-lt"/>
              </a:rPr>
              <a:t> attacks leveraging </a:t>
            </a:r>
            <a:r>
              <a:rPr lang="en-US" altLang="zh-CN" dirty="0" err="1" smtClean="0">
                <a:latin typeface="+mn-lt"/>
              </a:rPr>
              <a:t>botnets</a:t>
            </a:r>
            <a:r>
              <a:rPr lang="en-US" altLang="zh-CN" dirty="0" smtClean="0">
                <a:latin typeface="+mn-lt"/>
              </a:rPr>
              <a:t> with thousands of comprised hosts are a common occurrence today</a:t>
            </a:r>
            <a:endParaRPr lang="zh-CN" altLang="en-US" dirty="0">
              <a:latin typeface="+mn-lt"/>
            </a:endParaRPr>
          </a:p>
        </p:txBody>
      </p:sp>
      <p:sp>
        <p:nvSpPr>
          <p:cNvPr id="8" name="矩形 7"/>
          <p:cNvSpPr/>
          <p:nvPr/>
        </p:nvSpPr>
        <p:spPr>
          <a:xfrm>
            <a:off x="323850" y="5701695"/>
            <a:ext cx="8267700"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dirty="0" smtClean="0">
                <a:solidFill>
                  <a:srgbClr val="FF0000"/>
                </a:solidFill>
              </a:rPr>
              <a:t>Q: </a:t>
            </a:r>
            <a:r>
              <a:rPr lang="en-US" altLang="zh-CN" dirty="0" err="1" smtClean="0">
                <a:solidFill>
                  <a:schemeClr val="tx1"/>
                </a:solidFill>
              </a:rPr>
              <a:t>DDos</a:t>
            </a:r>
            <a:r>
              <a:rPr lang="en-US" altLang="zh-CN" dirty="0" smtClean="0">
                <a:solidFill>
                  <a:schemeClr val="tx1"/>
                </a:solidFill>
              </a:rPr>
              <a:t> attacks are much harder to detect and defend against than a </a:t>
            </a:r>
            <a:r>
              <a:rPr lang="en-US" altLang="zh-CN" dirty="0" err="1" smtClean="0">
                <a:solidFill>
                  <a:schemeClr val="tx1"/>
                </a:solidFill>
              </a:rPr>
              <a:t>DoS</a:t>
            </a:r>
            <a:r>
              <a:rPr lang="en-US" altLang="zh-CN" dirty="0" smtClean="0">
                <a:solidFill>
                  <a:schemeClr val="tx1"/>
                </a:solidFill>
              </a:rPr>
              <a:t> attack from a single host. Why?</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30725" name="Slide Number Placeholder 5"/>
          <p:cNvSpPr>
            <a:spLocks noGrp="1"/>
          </p:cNvSpPr>
          <p:nvPr>
            <p:ph type="sldNum" sz="quarter" idx="12"/>
          </p:nvPr>
        </p:nvSpPr>
        <p:spPr>
          <a:noFill/>
        </p:spPr>
        <p:txBody>
          <a:bodyPr/>
          <a:lstStyle/>
          <a:p>
            <a:r>
              <a:rPr lang="en-US" altLang="ko-KR" smtClean="0">
                <a:ea typeface="굴림" pitchFamily="34" charset="-127"/>
              </a:rPr>
              <a:t>1-</a:t>
            </a:r>
            <a:fld id="{E5A68AD4-0768-46DE-A662-4B93B70E2024}" type="slidenum">
              <a:rPr lang="en-US" altLang="ko-KR" smtClean="0">
                <a:ea typeface="굴림" pitchFamily="34" charset="-127"/>
              </a:rPr>
              <a:pPr/>
              <a:t>108</a:t>
            </a:fld>
            <a:endParaRPr lang="en-US" altLang="ko-KR" smtClean="0">
              <a:ea typeface="굴림" pitchFamily="34" charset="-127"/>
            </a:endParaRPr>
          </a:p>
        </p:txBody>
      </p:sp>
      <p:sp>
        <p:nvSpPr>
          <p:cNvPr id="30726" name="Rectangle 2"/>
          <p:cNvSpPr>
            <a:spLocks noGrp="1" noChangeArrowheads="1"/>
          </p:cNvSpPr>
          <p:nvPr>
            <p:ph type="title"/>
          </p:nvPr>
        </p:nvSpPr>
        <p:spPr/>
        <p:txBody>
          <a:bodyPr/>
          <a:lstStyle/>
          <a:p>
            <a:r>
              <a:rPr lang="en-US" altLang="ko-KR" smtClean="0">
                <a:ea typeface="굴림" pitchFamily="34" charset="-127"/>
              </a:rPr>
              <a:t>The bad guys can sniff packets</a:t>
            </a:r>
          </a:p>
        </p:txBody>
      </p:sp>
      <p:sp>
        <p:nvSpPr>
          <p:cNvPr id="30727" name="Rectangle 17"/>
          <p:cNvSpPr>
            <a:spLocks noGrp="1" noChangeArrowheads="1"/>
          </p:cNvSpPr>
          <p:nvPr>
            <p:ph type="body" idx="1"/>
          </p:nvPr>
        </p:nvSpPr>
        <p:spPr>
          <a:xfrm>
            <a:off x="493713" y="1355725"/>
            <a:ext cx="8077200" cy="1924803"/>
          </a:xfrm>
          <a:noFill/>
        </p:spPr>
        <p:txBody>
          <a:bodyPr/>
          <a:lstStyle/>
          <a:p>
            <a:pPr>
              <a:buFont typeface="Wingdings" pitchFamily="2" charset="2"/>
              <a:buNone/>
            </a:pPr>
            <a:r>
              <a:rPr lang="en-US" altLang="ko-KR" i="1" dirty="0" smtClean="0">
                <a:solidFill>
                  <a:srgbClr val="FF3300"/>
                </a:solidFill>
                <a:ea typeface="굴림" pitchFamily="34" charset="-127"/>
              </a:rPr>
              <a:t>Packet sniffing: </a:t>
            </a:r>
          </a:p>
          <a:p>
            <a:pPr lvl="1"/>
            <a:r>
              <a:rPr lang="en-US" altLang="ko-KR" dirty="0" smtClean="0">
                <a:ea typeface="굴림" pitchFamily="34" charset="-127"/>
              </a:rPr>
              <a:t>broadcast media (shared Ethernet, wireless)</a:t>
            </a:r>
          </a:p>
          <a:p>
            <a:pPr lvl="1"/>
            <a:r>
              <a:rPr lang="en-US" altLang="ko-KR" dirty="0" smtClean="0">
                <a:ea typeface="굴림" pitchFamily="34" charset="-127"/>
              </a:rPr>
              <a:t>promiscuous network interface reads/records all packets (e.g., </a:t>
            </a:r>
            <a:r>
              <a:rPr lang="en-US" altLang="ko-KR" dirty="0" smtClean="0">
                <a:solidFill>
                  <a:srgbClr val="FF0000"/>
                </a:solidFill>
                <a:ea typeface="굴림" pitchFamily="34" charset="-127"/>
              </a:rPr>
              <a:t>including passwords!</a:t>
            </a:r>
            <a:r>
              <a:rPr lang="en-US" altLang="ko-KR" dirty="0" smtClean="0">
                <a:ea typeface="굴림" pitchFamily="34" charset="-127"/>
              </a:rPr>
              <a:t>) passing by</a:t>
            </a:r>
          </a:p>
        </p:txBody>
      </p:sp>
      <p:graphicFrame>
        <p:nvGraphicFramePr>
          <p:cNvPr id="30722" name="Object 18"/>
          <p:cNvGraphicFramePr>
            <a:graphicFrameLocks noChangeAspect="1"/>
          </p:cNvGraphicFramePr>
          <p:nvPr/>
        </p:nvGraphicFramePr>
        <p:xfrm>
          <a:off x="6294438" y="4791075"/>
          <a:ext cx="668337" cy="530225"/>
        </p:xfrm>
        <a:graphic>
          <a:graphicData uri="http://schemas.openxmlformats.org/presentationml/2006/ole">
            <p:oleObj spid="_x0000_s294916" name="ClipArt" r:id="rId4" imgW="1305000" imgH="1085760" progId="">
              <p:embed/>
            </p:oleObj>
          </a:graphicData>
        </a:graphic>
      </p:graphicFrame>
      <p:grpSp>
        <p:nvGrpSpPr>
          <p:cNvPr id="2" name="Group 19"/>
          <p:cNvGrpSpPr>
            <a:grpSpLocks/>
          </p:cNvGrpSpPr>
          <p:nvPr/>
        </p:nvGrpSpPr>
        <p:grpSpPr bwMode="auto">
          <a:xfrm>
            <a:off x="1905000" y="3360738"/>
            <a:ext cx="384175" cy="723900"/>
            <a:chOff x="4180" y="783"/>
            <a:chExt cx="150" cy="307"/>
          </a:xfrm>
        </p:grpSpPr>
        <p:sp>
          <p:nvSpPr>
            <p:cNvPr id="30760" name="AutoShape 2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0761" name="Rectangle 21"/>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0762" name="Rectangle 2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0763" name="AutoShape 2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0764" name="Line 24"/>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0765" name="Line 25"/>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0766" name="Rectangle 2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0767" name="Rectangle 27"/>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pSp>
        <p:nvGrpSpPr>
          <p:cNvPr id="3" name="Group 28"/>
          <p:cNvGrpSpPr>
            <a:grpSpLocks/>
          </p:cNvGrpSpPr>
          <p:nvPr/>
        </p:nvGrpSpPr>
        <p:grpSpPr bwMode="auto">
          <a:xfrm>
            <a:off x="2859088" y="4851400"/>
            <a:ext cx="642937" cy="328613"/>
            <a:chOff x="3600" y="219"/>
            <a:chExt cx="360" cy="175"/>
          </a:xfrm>
        </p:grpSpPr>
        <p:sp>
          <p:nvSpPr>
            <p:cNvPr id="30747" name="Oval 2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0748" name="Line 3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0749" name="Line 3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0750" name="Rectangle 3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0751" name="Oval 3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 name="Group 34"/>
            <p:cNvGrpSpPr>
              <a:grpSpLocks/>
            </p:cNvGrpSpPr>
            <p:nvPr/>
          </p:nvGrpSpPr>
          <p:grpSpPr bwMode="auto">
            <a:xfrm>
              <a:off x="3686" y="244"/>
              <a:ext cx="177" cy="66"/>
              <a:chOff x="2848" y="848"/>
              <a:chExt cx="140" cy="98"/>
            </a:xfrm>
          </p:grpSpPr>
          <p:sp>
            <p:nvSpPr>
              <p:cNvPr id="30757" name="Line 3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0758" name="Line 3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0759" name="Line 3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 name="Group 38"/>
            <p:cNvGrpSpPr>
              <a:grpSpLocks/>
            </p:cNvGrpSpPr>
            <p:nvPr/>
          </p:nvGrpSpPr>
          <p:grpSpPr bwMode="auto">
            <a:xfrm flipV="1">
              <a:off x="3686" y="243"/>
              <a:ext cx="177" cy="66"/>
              <a:chOff x="2848" y="848"/>
              <a:chExt cx="140" cy="98"/>
            </a:xfrm>
          </p:grpSpPr>
          <p:sp>
            <p:nvSpPr>
              <p:cNvPr id="30754" name="Line 3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0755" name="Line 4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0756" name="Line 4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30723" name="Object 42"/>
          <p:cNvGraphicFramePr>
            <a:graphicFrameLocks noChangeAspect="1"/>
          </p:cNvGraphicFramePr>
          <p:nvPr/>
        </p:nvGraphicFramePr>
        <p:xfrm>
          <a:off x="4437063" y="3422650"/>
          <a:ext cx="668337" cy="530225"/>
        </p:xfrm>
        <a:graphic>
          <a:graphicData uri="http://schemas.openxmlformats.org/presentationml/2006/ole">
            <p:oleObj spid="_x0000_s294917" name="ClipArt" r:id="rId5" imgW="1305000" imgH="1085760" progId="">
              <p:embed/>
            </p:oleObj>
          </a:graphicData>
        </a:graphic>
      </p:graphicFrame>
      <p:sp>
        <p:nvSpPr>
          <p:cNvPr id="30730" name="Freeform 43"/>
          <p:cNvSpPr>
            <a:spLocks/>
          </p:cNvSpPr>
          <p:nvPr/>
        </p:nvSpPr>
        <p:spPr bwMode="auto">
          <a:xfrm>
            <a:off x="2005013" y="4086225"/>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30731" name="Freeform 44"/>
          <p:cNvSpPr>
            <a:spLocks/>
          </p:cNvSpPr>
          <p:nvPr/>
        </p:nvSpPr>
        <p:spPr bwMode="auto">
          <a:xfrm>
            <a:off x="4837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30732" name="Line 45"/>
          <p:cNvSpPr>
            <a:spLocks noChangeShapeType="1"/>
          </p:cNvSpPr>
          <p:nvPr/>
        </p:nvSpPr>
        <p:spPr bwMode="auto">
          <a:xfrm flipV="1">
            <a:off x="3179763" y="4478338"/>
            <a:ext cx="0" cy="374650"/>
          </a:xfrm>
          <a:prstGeom prst="line">
            <a:avLst/>
          </a:prstGeom>
          <a:noFill/>
          <a:ln w="19050">
            <a:solidFill>
              <a:schemeClr val="tx1"/>
            </a:solidFill>
            <a:round/>
            <a:headEnd/>
            <a:tailEnd/>
          </a:ln>
        </p:spPr>
        <p:txBody>
          <a:bodyPr wrap="none" anchor="ctr"/>
          <a:lstStyle/>
          <a:p>
            <a:endParaRPr lang="zh-CN" altLang="en-US"/>
          </a:p>
        </p:txBody>
      </p:sp>
      <p:sp>
        <p:nvSpPr>
          <p:cNvPr id="30733" name="Line 46"/>
          <p:cNvSpPr>
            <a:spLocks noChangeShapeType="1"/>
          </p:cNvSpPr>
          <p:nvPr/>
        </p:nvSpPr>
        <p:spPr bwMode="auto">
          <a:xfrm flipV="1">
            <a:off x="3198813" y="5189538"/>
            <a:ext cx="0" cy="241300"/>
          </a:xfrm>
          <a:prstGeom prst="line">
            <a:avLst/>
          </a:prstGeom>
          <a:noFill/>
          <a:ln w="19050">
            <a:solidFill>
              <a:schemeClr val="tx1"/>
            </a:solidFill>
            <a:round/>
            <a:headEnd/>
            <a:tailEnd/>
          </a:ln>
        </p:spPr>
        <p:txBody>
          <a:bodyPr wrap="none" anchor="ctr"/>
          <a:lstStyle/>
          <a:p>
            <a:endParaRPr lang="zh-CN" altLang="en-US"/>
          </a:p>
        </p:txBody>
      </p:sp>
      <p:sp>
        <p:nvSpPr>
          <p:cNvPr id="30734" name="Text Box 47"/>
          <p:cNvSpPr txBox="1">
            <a:spLocks noChangeArrowheads="1"/>
          </p:cNvSpPr>
          <p:nvPr/>
        </p:nvSpPr>
        <p:spPr bwMode="auto">
          <a:xfrm>
            <a:off x="1452563" y="3375025"/>
            <a:ext cx="4064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A</a:t>
            </a:r>
            <a:endParaRPr lang="en-US" altLang="ko-KR">
              <a:ea typeface="굴림" pitchFamily="34" charset="-127"/>
            </a:endParaRPr>
          </a:p>
        </p:txBody>
      </p:sp>
      <p:sp>
        <p:nvSpPr>
          <p:cNvPr id="30735" name="Text Box 48"/>
          <p:cNvSpPr txBox="1">
            <a:spLocks noChangeArrowheads="1"/>
          </p:cNvSpPr>
          <p:nvPr/>
        </p:nvSpPr>
        <p:spPr bwMode="auto">
          <a:xfrm>
            <a:off x="6937375" y="4838700"/>
            <a:ext cx="376238"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B</a:t>
            </a:r>
            <a:endParaRPr lang="en-US" altLang="ko-KR">
              <a:ea typeface="굴림" pitchFamily="34" charset="-127"/>
            </a:endParaRPr>
          </a:p>
        </p:txBody>
      </p:sp>
      <p:sp>
        <p:nvSpPr>
          <p:cNvPr id="30736" name="Text Box 49"/>
          <p:cNvSpPr txBox="1">
            <a:spLocks noChangeArrowheads="1"/>
          </p:cNvSpPr>
          <p:nvPr/>
        </p:nvSpPr>
        <p:spPr bwMode="auto">
          <a:xfrm>
            <a:off x="5046663" y="3352800"/>
            <a:ext cx="3683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C</a:t>
            </a:r>
            <a:endParaRPr lang="en-US" altLang="ko-KR">
              <a:ea typeface="굴림" pitchFamily="34" charset="-127"/>
            </a:endParaRPr>
          </a:p>
        </p:txBody>
      </p:sp>
      <p:grpSp>
        <p:nvGrpSpPr>
          <p:cNvPr id="6" name="Group 50"/>
          <p:cNvGrpSpPr>
            <a:grpSpLocks/>
          </p:cNvGrpSpPr>
          <p:nvPr/>
        </p:nvGrpSpPr>
        <p:grpSpPr bwMode="auto">
          <a:xfrm>
            <a:off x="3833813" y="4605338"/>
            <a:ext cx="2295525" cy="336550"/>
            <a:chOff x="2418" y="3342"/>
            <a:chExt cx="1446" cy="212"/>
          </a:xfrm>
        </p:grpSpPr>
        <p:sp>
          <p:nvSpPr>
            <p:cNvPr id="30742"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ko-KR" altLang="ko-KR">
                <a:ea typeface="굴림" pitchFamily="34" charset="-127"/>
              </a:endParaRPr>
            </a:p>
          </p:txBody>
        </p:sp>
        <p:sp>
          <p:nvSpPr>
            <p:cNvPr id="30743" name="Line 52"/>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30744" name="Line 53"/>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30745" name="Line 54"/>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30746" name="Text Box 55"/>
            <p:cNvSpPr txBox="1">
              <a:spLocks noChangeArrowheads="1"/>
            </p:cNvSpPr>
            <p:nvPr/>
          </p:nvSpPr>
          <p:spPr bwMode="auto">
            <a:xfrm>
              <a:off x="2418" y="3342"/>
              <a:ext cx="1446" cy="212"/>
            </a:xfrm>
            <a:prstGeom prst="rect">
              <a:avLst/>
            </a:prstGeom>
            <a:noFill/>
            <a:ln w="9525">
              <a:noFill/>
              <a:miter lim="800000"/>
              <a:headEnd/>
              <a:tailEnd/>
            </a:ln>
          </p:spPr>
          <p:txBody>
            <a:bodyPr>
              <a:spAutoFit/>
            </a:bodyPr>
            <a:lstStyle/>
            <a:p>
              <a:pPr algn="ctr"/>
              <a:r>
                <a:rPr lang="en-US" altLang="ko-KR" sz="1600">
                  <a:latin typeface="Arial" charset="0"/>
                  <a:ea typeface="굴림" pitchFamily="34" charset="-127"/>
                </a:rPr>
                <a:t>src:B dest:A     payload</a:t>
              </a:r>
              <a:endParaRPr lang="en-US" altLang="ko-KR" sz="1600">
                <a:ea typeface="굴림" pitchFamily="34" charset="-127"/>
              </a:endParaRPr>
            </a:p>
          </p:txBody>
        </p:sp>
      </p:grpSp>
      <p:sp>
        <p:nvSpPr>
          <p:cNvPr id="30738" name="Freeform 56"/>
          <p:cNvSpPr>
            <a:spLocks/>
          </p:cNvSpPr>
          <p:nvPr/>
        </p:nvSpPr>
        <p:spPr bwMode="auto">
          <a:xfrm>
            <a:off x="3802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FF0000"/>
            </a:solidFill>
            <a:round/>
            <a:headEnd/>
            <a:tailEnd type="triangle" w="med" len="med"/>
          </a:ln>
        </p:spPr>
        <p:txBody>
          <a:bodyPr wrap="none" anchor="ctr"/>
          <a:lstStyle/>
          <a:p>
            <a:endParaRPr lang="zh-CN" altLang="en-US"/>
          </a:p>
        </p:txBody>
      </p:sp>
      <p:sp>
        <p:nvSpPr>
          <p:cNvPr id="30739" name="Line 57"/>
          <p:cNvSpPr>
            <a:spLocks noChangeShapeType="1"/>
          </p:cNvSpPr>
          <p:nvPr/>
        </p:nvSpPr>
        <p:spPr bwMode="auto">
          <a:xfrm flipV="1">
            <a:off x="4945063" y="3957638"/>
            <a:ext cx="0" cy="603250"/>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30740" name="Rectangle 59"/>
          <p:cNvSpPr>
            <a:spLocks noChangeArrowheads="1"/>
          </p:cNvSpPr>
          <p:nvPr/>
        </p:nvSpPr>
        <p:spPr bwMode="auto">
          <a:xfrm>
            <a:off x="573088" y="5360988"/>
            <a:ext cx="7772400" cy="915987"/>
          </a:xfrm>
          <a:prstGeom prst="rect">
            <a:avLst/>
          </a:prstGeom>
          <a:noFill/>
          <a:ln w="9525">
            <a:noFill/>
            <a:miter lim="800000"/>
            <a:headEnd/>
            <a:tailEnd/>
          </a:ln>
        </p:spPr>
        <p:txBody>
          <a:bodyPr/>
          <a:lstStyle/>
          <a:p>
            <a:pPr marL="742950" lvl="1" indent="-285750">
              <a:spcBef>
                <a:spcPct val="20000"/>
              </a:spcBef>
              <a:buClr>
                <a:schemeClr val="accent2"/>
              </a:buClr>
              <a:buSzPct val="75000"/>
              <a:buFont typeface="Wingdings" pitchFamily="2" charset="2"/>
              <a:buChar char="v"/>
            </a:pPr>
            <a:r>
              <a:rPr lang="en-US" altLang="ko-KR" dirty="0" err="1">
                <a:solidFill>
                  <a:srgbClr val="FF0000"/>
                </a:solidFill>
                <a:latin typeface="Comic Sans MS" pitchFamily="66" charset="0"/>
                <a:ea typeface="굴림" pitchFamily="34" charset="-127"/>
              </a:rPr>
              <a:t>Wireshark</a:t>
            </a:r>
            <a:r>
              <a:rPr lang="en-US" altLang="ko-KR" dirty="0">
                <a:latin typeface="Comic Sans MS" pitchFamily="66" charset="0"/>
                <a:ea typeface="굴림" pitchFamily="34" charset="-127"/>
              </a:rPr>
              <a:t> software used for </a:t>
            </a:r>
            <a:r>
              <a:rPr lang="en-US" altLang="ko-KR" dirty="0" smtClean="0">
                <a:latin typeface="Comic Sans MS" pitchFamily="66" charset="0"/>
                <a:ea typeface="굴림" pitchFamily="34" charset="-127"/>
              </a:rPr>
              <a:t>our </a:t>
            </a:r>
            <a:r>
              <a:rPr lang="en-US" altLang="ko-KR" dirty="0">
                <a:latin typeface="Comic Sans MS" pitchFamily="66" charset="0"/>
                <a:ea typeface="굴림" pitchFamily="34" charset="-127"/>
              </a:rPr>
              <a:t>labs is a (free) packet-sniffer</a:t>
            </a:r>
          </a:p>
          <a:p>
            <a:pPr marL="742950" lvl="1" indent="-285750">
              <a:spcBef>
                <a:spcPct val="20000"/>
              </a:spcBef>
              <a:buClr>
                <a:schemeClr val="accent2"/>
              </a:buClr>
              <a:buSzPct val="75000"/>
              <a:buFont typeface="Wingdings" pitchFamily="2" charset="2"/>
              <a:buNone/>
            </a:pPr>
            <a:endParaRPr lang="en-US" altLang="ko-KR" dirty="0">
              <a:latin typeface="Comic Sans MS" pitchFamily="66" charset="0"/>
              <a:ea typeface="굴림" pitchFamily="34" charset="-127"/>
            </a:endParaRPr>
          </a:p>
        </p:txBody>
      </p:sp>
      <p:pic>
        <p:nvPicPr>
          <p:cNvPr id="30741" name="Picture 60"/>
          <p:cNvPicPr>
            <a:picLocks noChangeAspect="1" noChangeArrowheads="1"/>
          </p:cNvPicPr>
          <p:nvPr/>
        </p:nvPicPr>
        <p:blipFill>
          <a:blip r:embed="rId6" cstate="print"/>
          <a:srcRect/>
          <a:stretch>
            <a:fillRect/>
          </a:stretch>
        </p:blipFill>
        <p:spPr bwMode="auto">
          <a:xfrm>
            <a:off x="4537075" y="3419475"/>
            <a:ext cx="471488" cy="442913"/>
          </a:xfrm>
          <a:prstGeom prst="rect">
            <a:avLst/>
          </a:prstGeom>
          <a:noFill/>
          <a:ln w="31750">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31749" name="Slide Number Placeholder 5"/>
          <p:cNvSpPr>
            <a:spLocks noGrp="1"/>
          </p:cNvSpPr>
          <p:nvPr>
            <p:ph type="sldNum" sz="quarter" idx="12"/>
          </p:nvPr>
        </p:nvSpPr>
        <p:spPr>
          <a:noFill/>
        </p:spPr>
        <p:txBody>
          <a:bodyPr/>
          <a:lstStyle/>
          <a:p>
            <a:r>
              <a:rPr lang="en-US" altLang="ko-KR" smtClean="0">
                <a:ea typeface="굴림" pitchFamily="34" charset="-127"/>
              </a:rPr>
              <a:t>1-</a:t>
            </a:r>
            <a:fld id="{E63D502C-D191-4D10-9DBF-AA1D823A3F10}" type="slidenum">
              <a:rPr lang="en-US" altLang="ko-KR" smtClean="0">
                <a:ea typeface="굴림" pitchFamily="34" charset="-127"/>
              </a:rPr>
              <a:pPr/>
              <a:t>109</a:t>
            </a:fld>
            <a:endParaRPr lang="en-US" altLang="ko-KR" smtClean="0">
              <a:ea typeface="굴림" pitchFamily="34" charset="-127"/>
            </a:endParaRPr>
          </a:p>
        </p:txBody>
      </p:sp>
      <p:sp>
        <p:nvSpPr>
          <p:cNvPr id="31750" name="Rectangle 2"/>
          <p:cNvSpPr>
            <a:spLocks noGrp="1" noChangeArrowheads="1"/>
          </p:cNvSpPr>
          <p:nvPr>
            <p:ph type="title"/>
          </p:nvPr>
        </p:nvSpPr>
        <p:spPr/>
        <p:txBody>
          <a:bodyPr/>
          <a:lstStyle/>
          <a:p>
            <a:r>
              <a:rPr lang="en-US" altLang="ko-KR" sz="3600" smtClean="0">
                <a:ea typeface="굴림" pitchFamily="34" charset="-127"/>
              </a:rPr>
              <a:t>The bad guys can use false source addresses</a:t>
            </a:r>
          </a:p>
        </p:txBody>
      </p:sp>
      <p:sp>
        <p:nvSpPr>
          <p:cNvPr id="31751" name="Rectangle 3"/>
          <p:cNvSpPr>
            <a:spLocks noGrp="1" noChangeArrowheads="1"/>
          </p:cNvSpPr>
          <p:nvPr>
            <p:ph type="body" idx="1"/>
          </p:nvPr>
        </p:nvSpPr>
        <p:spPr>
          <a:xfrm>
            <a:off x="485775" y="1395413"/>
            <a:ext cx="8077200" cy="1484312"/>
          </a:xfrm>
          <a:noFill/>
        </p:spPr>
        <p:txBody>
          <a:bodyPr/>
          <a:lstStyle/>
          <a:p>
            <a:r>
              <a:rPr lang="en-US" altLang="ko-KR" i="1" dirty="0" smtClean="0">
                <a:solidFill>
                  <a:srgbClr val="FF3300"/>
                </a:solidFill>
                <a:ea typeface="굴림" pitchFamily="34" charset="-127"/>
              </a:rPr>
              <a:t>A way to masquerade as someone you trust</a:t>
            </a:r>
          </a:p>
          <a:p>
            <a:r>
              <a:rPr lang="en-US" altLang="ko-KR" i="1" dirty="0" smtClean="0">
                <a:solidFill>
                  <a:srgbClr val="FF3300"/>
                </a:solidFill>
                <a:ea typeface="굴림" pitchFamily="34" charset="-127"/>
              </a:rPr>
              <a:t>IP spoofing: </a:t>
            </a:r>
            <a:r>
              <a:rPr lang="en-US" altLang="ko-KR" sz="2400" dirty="0" smtClean="0">
                <a:ea typeface="굴림" pitchFamily="34" charset="-127"/>
              </a:rPr>
              <a:t>send packet with false source address</a:t>
            </a:r>
          </a:p>
        </p:txBody>
      </p:sp>
      <p:grpSp>
        <p:nvGrpSpPr>
          <p:cNvPr id="2" name="组合 45"/>
          <p:cNvGrpSpPr/>
          <p:nvPr/>
        </p:nvGrpSpPr>
        <p:grpSpPr>
          <a:xfrm>
            <a:off x="1570038" y="3011202"/>
            <a:ext cx="5861050" cy="2078038"/>
            <a:chOff x="1570038" y="3011202"/>
            <a:chExt cx="5861050" cy="2078038"/>
          </a:xfrm>
        </p:grpSpPr>
        <p:graphicFrame>
          <p:nvGraphicFramePr>
            <p:cNvPr id="31746" name="Object 45"/>
            <p:cNvGraphicFramePr>
              <a:graphicFrameLocks noChangeAspect="1"/>
            </p:cNvGraphicFramePr>
            <p:nvPr/>
          </p:nvGraphicFramePr>
          <p:xfrm>
            <a:off x="6411913" y="4449477"/>
            <a:ext cx="668337" cy="530225"/>
          </p:xfrm>
          <a:graphic>
            <a:graphicData uri="http://schemas.openxmlformats.org/presentationml/2006/ole">
              <p:oleObj spid="_x0000_s295940" name="ClipArt" r:id="rId4" imgW="1305000" imgH="1085760" progId="">
                <p:embed/>
              </p:oleObj>
            </a:graphicData>
          </a:graphic>
        </p:graphicFrame>
        <p:grpSp>
          <p:nvGrpSpPr>
            <p:cNvPr id="3" name="Group 46"/>
            <p:cNvGrpSpPr>
              <a:grpSpLocks/>
            </p:cNvGrpSpPr>
            <p:nvPr/>
          </p:nvGrpSpPr>
          <p:grpSpPr bwMode="auto">
            <a:xfrm>
              <a:off x="2022475" y="3019140"/>
              <a:ext cx="384175" cy="723900"/>
              <a:chOff x="4180" y="783"/>
              <a:chExt cx="150" cy="307"/>
            </a:xfrm>
          </p:grpSpPr>
          <p:sp>
            <p:nvSpPr>
              <p:cNvPr id="31782" name="AutoShape 4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1783" name="Rectangle 4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1784" name="Rectangle 4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785" name="AutoShape 5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786" name="Line 5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1787" name="Line 5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1788" name="Rectangle 5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789" name="Rectangle 5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pSp>
          <p:nvGrpSpPr>
            <p:cNvPr id="4" name="Group 55"/>
            <p:cNvGrpSpPr>
              <a:grpSpLocks/>
            </p:cNvGrpSpPr>
            <p:nvPr/>
          </p:nvGrpSpPr>
          <p:grpSpPr bwMode="auto">
            <a:xfrm>
              <a:off x="2976563" y="4509802"/>
              <a:ext cx="642937" cy="328613"/>
              <a:chOff x="3600" y="219"/>
              <a:chExt cx="360" cy="175"/>
            </a:xfrm>
          </p:grpSpPr>
          <p:sp>
            <p:nvSpPr>
              <p:cNvPr id="31769" name="Oval 5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1770" name="Line 5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1771" name="Line 5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1772" name="Rectangle 59"/>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1773" name="Oval 6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5" name="Group 61"/>
              <p:cNvGrpSpPr>
                <a:grpSpLocks/>
              </p:cNvGrpSpPr>
              <p:nvPr/>
            </p:nvGrpSpPr>
            <p:grpSpPr bwMode="auto">
              <a:xfrm>
                <a:off x="3686" y="244"/>
                <a:ext cx="177" cy="66"/>
                <a:chOff x="2848" y="848"/>
                <a:chExt cx="140" cy="98"/>
              </a:xfrm>
            </p:grpSpPr>
            <p:sp>
              <p:nvSpPr>
                <p:cNvPr id="31779" name="Line 6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1780" name="Line 6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1781" name="Line 6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 name="Group 65"/>
              <p:cNvGrpSpPr>
                <a:grpSpLocks/>
              </p:cNvGrpSpPr>
              <p:nvPr/>
            </p:nvGrpSpPr>
            <p:grpSpPr bwMode="auto">
              <a:xfrm flipV="1">
                <a:off x="3686" y="243"/>
                <a:ext cx="177" cy="66"/>
                <a:chOff x="2848" y="848"/>
                <a:chExt cx="140" cy="98"/>
              </a:xfrm>
            </p:grpSpPr>
            <p:sp>
              <p:nvSpPr>
                <p:cNvPr id="31776" name="Line 6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1777" name="Line 6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1778" name="Line 6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31747" name="Object 69"/>
            <p:cNvGraphicFramePr>
              <a:graphicFrameLocks noChangeAspect="1"/>
            </p:cNvGraphicFramePr>
            <p:nvPr/>
          </p:nvGraphicFramePr>
          <p:xfrm>
            <a:off x="4554538" y="3081052"/>
            <a:ext cx="668337" cy="530225"/>
          </p:xfrm>
          <a:graphic>
            <a:graphicData uri="http://schemas.openxmlformats.org/presentationml/2006/ole">
              <p:oleObj spid="_x0000_s295941" name="ClipArt" r:id="rId5" imgW="1305000" imgH="1085760" progId="">
                <p:embed/>
              </p:oleObj>
            </a:graphicData>
          </a:graphic>
        </p:graphicFrame>
        <p:sp>
          <p:nvSpPr>
            <p:cNvPr id="31754" name="Freeform 70"/>
            <p:cNvSpPr>
              <a:spLocks/>
            </p:cNvSpPr>
            <p:nvPr/>
          </p:nvSpPr>
          <p:spPr bwMode="auto">
            <a:xfrm>
              <a:off x="2122488" y="3744627"/>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31755" name="Freeform 71"/>
            <p:cNvSpPr>
              <a:spLocks/>
            </p:cNvSpPr>
            <p:nvPr/>
          </p:nvSpPr>
          <p:spPr bwMode="auto">
            <a:xfrm>
              <a:off x="4954588" y="3614452"/>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31756" name="Line 72"/>
            <p:cNvSpPr>
              <a:spLocks noChangeShapeType="1"/>
            </p:cNvSpPr>
            <p:nvPr/>
          </p:nvSpPr>
          <p:spPr bwMode="auto">
            <a:xfrm flipV="1">
              <a:off x="3297238" y="4136740"/>
              <a:ext cx="0" cy="374650"/>
            </a:xfrm>
            <a:prstGeom prst="line">
              <a:avLst/>
            </a:prstGeom>
            <a:noFill/>
            <a:ln w="19050">
              <a:solidFill>
                <a:schemeClr val="tx1"/>
              </a:solidFill>
              <a:round/>
              <a:headEnd/>
              <a:tailEnd/>
            </a:ln>
          </p:spPr>
          <p:txBody>
            <a:bodyPr wrap="none" anchor="ctr"/>
            <a:lstStyle/>
            <a:p>
              <a:endParaRPr lang="zh-CN" altLang="en-US"/>
            </a:p>
          </p:txBody>
        </p:sp>
        <p:sp>
          <p:nvSpPr>
            <p:cNvPr id="31757" name="Line 73"/>
            <p:cNvSpPr>
              <a:spLocks noChangeShapeType="1"/>
            </p:cNvSpPr>
            <p:nvPr/>
          </p:nvSpPr>
          <p:spPr bwMode="auto">
            <a:xfrm flipV="1">
              <a:off x="3316288" y="4847940"/>
              <a:ext cx="0" cy="241300"/>
            </a:xfrm>
            <a:prstGeom prst="line">
              <a:avLst/>
            </a:prstGeom>
            <a:noFill/>
            <a:ln w="19050">
              <a:solidFill>
                <a:schemeClr val="tx1"/>
              </a:solidFill>
              <a:round/>
              <a:headEnd/>
              <a:tailEnd/>
            </a:ln>
          </p:spPr>
          <p:txBody>
            <a:bodyPr wrap="none" anchor="ctr"/>
            <a:lstStyle/>
            <a:p>
              <a:endParaRPr lang="zh-CN" altLang="en-US"/>
            </a:p>
          </p:txBody>
        </p:sp>
        <p:sp>
          <p:nvSpPr>
            <p:cNvPr id="31758" name="Text Box 74"/>
            <p:cNvSpPr txBox="1">
              <a:spLocks noChangeArrowheads="1"/>
            </p:cNvSpPr>
            <p:nvPr/>
          </p:nvSpPr>
          <p:spPr bwMode="auto">
            <a:xfrm>
              <a:off x="1570038" y="3033427"/>
              <a:ext cx="4064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A</a:t>
              </a:r>
              <a:endParaRPr lang="en-US" altLang="ko-KR">
                <a:ea typeface="굴림" pitchFamily="34" charset="-127"/>
              </a:endParaRPr>
            </a:p>
          </p:txBody>
        </p:sp>
        <p:sp>
          <p:nvSpPr>
            <p:cNvPr id="31759" name="Text Box 75"/>
            <p:cNvSpPr txBox="1">
              <a:spLocks noChangeArrowheads="1"/>
            </p:cNvSpPr>
            <p:nvPr/>
          </p:nvSpPr>
          <p:spPr bwMode="auto">
            <a:xfrm>
              <a:off x="7054850" y="4497102"/>
              <a:ext cx="376238"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B</a:t>
              </a:r>
              <a:endParaRPr lang="en-US" altLang="ko-KR">
                <a:ea typeface="굴림" pitchFamily="34" charset="-127"/>
              </a:endParaRPr>
            </a:p>
          </p:txBody>
        </p:sp>
        <p:sp>
          <p:nvSpPr>
            <p:cNvPr id="31760" name="Text Box 76"/>
            <p:cNvSpPr txBox="1">
              <a:spLocks noChangeArrowheads="1"/>
            </p:cNvSpPr>
            <p:nvPr/>
          </p:nvSpPr>
          <p:spPr bwMode="auto">
            <a:xfrm>
              <a:off x="5164138" y="3011202"/>
              <a:ext cx="3683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C</a:t>
              </a:r>
              <a:endParaRPr lang="en-US" altLang="ko-KR">
                <a:ea typeface="굴림" pitchFamily="34" charset="-127"/>
              </a:endParaRPr>
            </a:p>
          </p:txBody>
        </p:sp>
        <p:sp>
          <p:nvSpPr>
            <p:cNvPr id="31761" name="Freeform 77"/>
            <p:cNvSpPr>
              <a:spLocks/>
            </p:cNvSpPr>
            <p:nvPr/>
          </p:nvSpPr>
          <p:spPr bwMode="auto">
            <a:xfrm>
              <a:off x="2132013" y="3592227"/>
              <a:ext cx="2967037"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FF0000"/>
              </a:solidFill>
              <a:round/>
              <a:headEnd/>
              <a:tailEnd type="triangle" w="med" len="med"/>
            </a:ln>
          </p:spPr>
          <p:txBody>
            <a:bodyPr wrap="none" anchor="ctr"/>
            <a:lstStyle/>
            <a:p>
              <a:endParaRPr lang="zh-CN" altLang="en-US"/>
            </a:p>
          </p:txBody>
        </p:sp>
        <p:grpSp>
          <p:nvGrpSpPr>
            <p:cNvPr id="7" name="Group 78"/>
            <p:cNvGrpSpPr>
              <a:grpSpLocks/>
            </p:cNvGrpSpPr>
            <p:nvPr/>
          </p:nvGrpSpPr>
          <p:grpSpPr bwMode="auto">
            <a:xfrm>
              <a:off x="2598738" y="4074827"/>
              <a:ext cx="2295525" cy="336550"/>
              <a:chOff x="2418" y="3342"/>
              <a:chExt cx="1446" cy="212"/>
            </a:xfrm>
          </p:grpSpPr>
          <p:sp>
            <p:nvSpPr>
              <p:cNvPr id="31764"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ko-KR" altLang="ko-KR">
                  <a:ea typeface="굴림" pitchFamily="34" charset="-127"/>
                </a:endParaRPr>
              </a:p>
            </p:txBody>
          </p:sp>
          <p:sp>
            <p:nvSpPr>
              <p:cNvPr id="31765" name="Line 80"/>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31766" name="Line 81"/>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31767" name="Line 82"/>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31768" name="Text Box 83"/>
              <p:cNvSpPr txBox="1">
                <a:spLocks noChangeArrowheads="1"/>
              </p:cNvSpPr>
              <p:nvPr/>
            </p:nvSpPr>
            <p:spPr bwMode="auto">
              <a:xfrm>
                <a:off x="2418" y="3342"/>
                <a:ext cx="1446" cy="212"/>
              </a:xfrm>
              <a:prstGeom prst="rect">
                <a:avLst/>
              </a:prstGeom>
              <a:noFill/>
              <a:ln w="9525">
                <a:noFill/>
                <a:miter lim="800000"/>
                <a:headEnd/>
                <a:tailEnd/>
              </a:ln>
            </p:spPr>
            <p:txBody>
              <a:bodyPr>
                <a:spAutoFit/>
              </a:bodyPr>
              <a:lstStyle/>
              <a:p>
                <a:pPr algn="ctr"/>
                <a:r>
                  <a:rPr lang="en-US" altLang="ko-KR" sz="1600">
                    <a:solidFill>
                      <a:srgbClr val="FF0000"/>
                    </a:solidFill>
                    <a:latin typeface="Arial" charset="0"/>
                    <a:ea typeface="굴림" pitchFamily="34" charset="-127"/>
                  </a:rPr>
                  <a:t>src:B</a:t>
                </a:r>
                <a:r>
                  <a:rPr lang="en-US" altLang="ko-KR" sz="1600">
                    <a:latin typeface="Arial" charset="0"/>
                    <a:ea typeface="굴림" pitchFamily="34" charset="-127"/>
                  </a:rPr>
                  <a:t> dest:A     payload</a:t>
                </a:r>
                <a:endParaRPr lang="en-US" altLang="ko-KR" sz="1600">
                  <a:ea typeface="굴림" pitchFamily="34" charset="-127"/>
                </a:endParaRPr>
              </a:p>
            </p:txBody>
          </p:sp>
        </p:grpSp>
        <p:pic>
          <p:nvPicPr>
            <p:cNvPr id="31763" name="Picture 84"/>
            <p:cNvPicPr>
              <a:picLocks noChangeAspect="1" noChangeArrowheads="1"/>
            </p:cNvPicPr>
            <p:nvPr/>
          </p:nvPicPr>
          <p:blipFill>
            <a:blip r:embed="rId6" cstate="print"/>
            <a:srcRect/>
            <a:stretch>
              <a:fillRect/>
            </a:stretch>
          </p:blipFill>
          <p:spPr bwMode="auto">
            <a:xfrm>
              <a:off x="4730750" y="3106452"/>
              <a:ext cx="471488" cy="442913"/>
            </a:xfrm>
            <a:prstGeom prst="rect">
              <a:avLst/>
            </a:prstGeom>
            <a:noFill/>
            <a:ln w="31750">
              <a:noFill/>
              <a:miter lim="800000"/>
              <a:headEnd/>
              <a:tailEnd/>
            </a:ln>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067" name="Slide Number Placeholder 6"/>
          <p:cNvSpPr>
            <a:spLocks noGrp="1"/>
          </p:cNvSpPr>
          <p:nvPr>
            <p:ph type="sldNum" sz="quarter" idx="12"/>
          </p:nvPr>
        </p:nvSpPr>
        <p:spPr>
          <a:noFill/>
        </p:spPr>
        <p:txBody>
          <a:bodyPr/>
          <a:lstStyle/>
          <a:p>
            <a:r>
              <a:rPr lang="en-US" altLang="ko-KR" smtClean="0">
                <a:ea typeface="굴림" pitchFamily="34" charset="-127"/>
              </a:rPr>
              <a:t>1-</a:t>
            </a:r>
            <a:fld id="{FA0FC18F-98ED-4581-8D26-9AFDB1B75624}" type="slidenum">
              <a:rPr lang="en-US" altLang="ko-KR" smtClean="0">
                <a:ea typeface="굴림" pitchFamily="34" charset="-127"/>
              </a:rPr>
              <a:pPr/>
              <a:t>11</a:t>
            </a:fld>
            <a:endParaRPr lang="en-US" altLang="ko-KR" smtClean="0">
              <a:ea typeface="굴림" pitchFamily="34" charset="-127"/>
            </a:endParaRPr>
          </a:p>
        </p:txBody>
      </p:sp>
      <p:sp>
        <p:nvSpPr>
          <p:cNvPr id="2068" name="Rectangle 2"/>
          <p:cNvSpPr>
            <a:spLocks noGrp="1" noChangeArrowheads="1"/>
          </p:cNvSpPr>
          <p:nvPr>
            <p:ph type="title"/>
          </p:nvPr>
        </p:nvSpPr>
        <p:spPr>
          <a:xfrm>
            <a:off x="212725" y="95250"/>
            <a:ext cx="8382000" cy="1143000"/>
          </a:xfrm>
        </p:spPr>
        <p:txBody>
          <a:bodyPr/>
          <a:lstStyle/>
          <a:p>
            <a:r>
              <a:rPr lang="en-US" altLang="ko-KR" sz="3200" smtClean="0">
                <a:ea typeface="굴림" pitchFamily="34" charset="-127"/>
              </a:rPr>
              <a:t>What’s the Internet: “nuts and bolts” view</a:t>
            </a:r>
            <a:endParaRPr lang="en-US" altLang="ko-KR" smtClean="0">
              <a:ea typeface="굴림" pitchFamily="34" charset="-127"/>
            </a:endParaRPr>
          </a:p>
        </p:txBody>
      </p:sp>
      <p:sp>
        <p:nvSpPr>
          <p:cNvPr id="4099" name="Rectangle 3"/>
          <p:cNvSpPr>
            <a:spLocks noGrp="1" noChangeArrowheads="1"/>
          </p:cNvSpPr>
          <p:nvPr>
            <p:ph type="body" sz="half" idx="1"/>
          </p:nvPr>
        </p:nvSpPr>
        <p:spPr>
          <a:xfrm>
            <a:off x="1320800" y="1300163"/>
            <a:ext cx="3779838" cy="2036762"/>
          </a:xfrm>
        </p:spPr>
        <p:txBody>
          <a:bodyPr/>
          <a:lstStyle/>
          <a:p>
            <a:r>
              <a:rPr lang="en-US" altLang="ko-KR" sz="2400" smtClean="0">
                <a:ea typeface="굴림" pitchFamily="34" charset="-127"/>
              </a:rPr>
              <a:t>millions of connected computing devices: </a:t>
            </a:r>
            <a:r>
              <a:rPr lang="en-US" altLang="ko-KR" sz="2400" i="1" smtClean="0">
                <a:solidFill>
                  <a:srgbClr val="FF0000"/>
                </a:solidFill>
                <a:ea typeface="굴림" pitchFamily="34" charset="-127"/>
              </a:rPr>
              <a:t>hosts = end systems</a:t>
            </a:r>
            <a:r>
              <a:rPr lang="en-US" altLang="ko-KR" sz="2400" smtClean="0">
                <a:solidFill>
                  <a:srgbClr val="FF0000"/>
                </a:solidFill>
                <a:ea typeface="굴림" pitchFamily="34" charset="-127"/>
              </a:rPr>
              <a:t> </a:t>
            </a:r>
          </a:p>
          <a:p>
            <a:pPr lvl="1"/>
            <a:r>
              <a:rPr lang="en-US" altLang="ko-KR" sz="2000" smtClean="0">
                <a:ea typeface="굴림" pitchFamily="34" charset="-127"/>
              </a:rPr>
              <a:t> </a:t>
            </a:r>
            <a:r>
              <a:rPr lang="en-US" altLang="ko-KR" smtClean="0">
                <a:ea typeface="굴림" pitchFamily="34" charset="-127"/>
              </a:rPr>
              <a:t>running </a:t>
            </a:r>
            <a:r>
              <a:rPr lang="en-US" altLang="ko-KR" i="1" smtClean="0">
                <a:solidFill>
                  <a:srgbClr val="FF0000"/>
                </a:solidFill>
                <a:ea typeface="굴림" pitchFamily="34" charset="-127"/>
              </a:rPr>
              <a:t>network apps</a:t>
            </a:r>
            <a:endParaRPr lang="en-US" altLang="ko-KR" smtClean="0">
              <a:ea typeface="굴림" pitchFamily="34" charset="-127"/>
            </a:endParaRPr>
          </a:p>
        </p:txBody>
      </p:sp>
      <p:grpSp>
        <p:nvGrpSpPr>
          <p:cNvPr id="2070" name="Group 262"/>
          <p:cNvGrpSpPr>
            <a:grpSpLocks/>
          </p:cNvGrpSpPr>
          <p:nvPr/>
        </p:nvGrpSpPr>
        <p:grpSpPr bwMode="auto">
          <a:xfrm>
            <a:off x="4989513" y="1319213"/>
            <a:ext cx="3470275" cy="4489450"/>
            <a:chOff x="3177" y="1065"/>
            <a:chExt cx="2186" cy="2828"/>
          </a:xfrm>
        </p:grpSpPr>
        <p:sp>
          <p:nvSpPr>
            <p:cNvPr id="2158" name="Freeform 263"/>
            <p:cNvSpPr>
              <a:spLocks/>
            </p:cNvSpPr>
            <p:nvPr/>
          </p:nvSpPr>
          <p:spPr bwMode="auto">
            <a:xfrm>
              <a:off x="4261" y="2412"/>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2159" name="Freeform 264"/>
            <p:cNvSpPr>
              <a:spLocks/>
            </p:cNvSpPr>
            <p:nvPr/>
          </p:nvSpPr>
          <p:spPr bwMode="auto">
            <a:xfrm>
              <a:off x="4273" y="1451"/>
              <a:ext cx="1090" cy="658"/>
            </a:xfrm>
            <a:custGeom>
              <a:avLst/>
              <a:gdLst>
                <a:gd name="T0" fmla="*/ 3549 w 765"/>
                <a:gd name="T1" fmla="*/ 86 h 459"/>
                <a:gd name="T2" fmla="*/ 2405 w 765"/>
                <a:gd name="T3" fmla="*/ 604 h 459"/>
                <a:gd name="T4" fmla="*/ 804 w 765"/>
                <a:gd name="T5" fmla="*/ 866 h 459"/>
                <a:gd name="T6" fmla="*/ 115 w 765"/>
                <a:gd name="T7" fmla="*/ 2920 h 459"/>
                <a:gd name="T8" fmla="*/ 1505 w 765"/>
                <a:gd name="T9" fmla="*/ 3851 h 459"/>
                <a:gd name="T10" fmla="*/ 2892 w 765"/>
                <a:gd name="T11" fmla="*/ 3701 h 459"/>
                <a:gd name="T12" fmla="*/ 4883 w 765"/>
                <a:gd name="T13" fmla="*/ 3851 h 459"/>
                <a:gd name="T14" fmla="*/ 5843 w 765"/>
                <a:gd name="T15" fmla="*/ 3769 h 459"/>
                <a:gd name="T16" fmla="*/ 6289 w 765"/>
                <a:gd name="T17" fmla="*/ 3227 h 459"/>
                <a:gd name="T18" fmla="*/ 6278 w 765"/>
                <a:gd name="T19" fmla="*/ 1373 h 459"/>
                <a:gd name="T20" fmla="*/ 5540 w 765"/>
                <a:gd name="T21" fmla="*/ 294 h 459"/>
                <a:gd name="T22" fmla="*/ 3549 w 765"/>
                <a:gd name="T23" fmla="*/ 8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2160" name="Freeform 265"/>
            <p:cNvSpPr>
              <a:spLocks/>
            </p:cNvSpPr>
            <p:nvPr/>
          </p:nvSpPr>
          <p:spPr bwMode="auto">
            <a:xfrm>
              <a:off x="3177" y="1267"/>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2161" name="Group 266"/>
            <p:cNvGrpSpPr>
              <a:grpSpLocks/>
            </p:cNvGrpSpPr>
            <p:nvPr/>
          </p:nvGrpSpPr>
          <p:grpSpPr bwMode="auto">
            <a:xfrm>
              <a:off x="3232" y="2108"/>
              <a:ext cx="919" cy="588"/>
              <a:chOff x="2889" y="1631"/>
              <a:chExt cx="980" cy="743"/>
            </a:xfrm>
          </p:grpSpPr>
          <p:sp>
            <p:nvSpPr>
              <p:cNvPr id="2463" name="Rectangle 2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ko-KR" altLang="ko-KR">
                  <a:ea typeface="굴림" pitchFamily="34" charset="-127"/>
                </a:endParaRPr>
              </a:p>
            </p:txBody>
          </p:sp>
          <p:sp>
            <p:nvSpPr>
              <p:cNvPr id="2464" name="AutoShape 2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2162" name="Group 269"/>
            <p:cNvGrpSpPr>
              <a:grpSpLocks/>
            </p:cNvGrpSpPr>
            <p:nvPr/>
          </p:nvGrpSpPr>
          <p:grpSpPr bwMode="auto">
            <a:xfrm>
              <a:off x="3674" y="1388"/>
              <a:ext cx="212" cy="335"/>
              <a:chOff x="3796" y="1043"/>
              <a:chExt cx="865" cy="1237"/>
            </a:xfrm>
          </p:grpSpPr>
          <p:sp>
            <p:nvSpPr>
              <p:cNvPr id="2433" name="Line 27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2434" name="Line 27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2435" name="Line 27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2436" name="Line 27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2437" name="Line 27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2438" name="Line 27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2439" name="Line 27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2440" name="Line 27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2441" name="Line 27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2442" name="Line 27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2443" name="Line 28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2444" name="Line 28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2445" name="Line 28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2446" name="Line 28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2447" name="Line 28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2448" name="Group 285"/>
              <p:cNvGrpSpPr>
                <a:grpSpLocks/>
              </p:cNvGrpSpPr>
              <p:nvPr/>
            </p:nvGrpSpPr>
            <p:grpSpPr bwMode="auto">
              <a:xfrm>
                <a:off x="4269" y="1415"/>
                <a:ext cx="392" cy="137"/>
                <a:chOff x="4227" y="1360"/>
                <a:chExt cx="863" cy="270"/>
              </a:xfrm>
            </p:grpSpPr>
            <p:sp>
              <p:nvSpPr>
                <p:cNvPr id="2459" name="Line 28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460" name="Line 28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461" name="Line 28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462" name="Line 28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2449" name="Group 290"/>
              <p:cNvGrpSpPr>
                <a:grpSpLocks/>
              </p:cNvGrpSpPr>
              <p:nvPr/>
            </p:nvGrpSpPr>
            <p:grpSpPr bwMode="auto">
              <a:xfrm rot="5700496">
                <a:off x="4053" y="1170"/>
                <a:ext cx="392" cy="137"/>
                <a:chOff x="4227" y="1360"/>
                <a:chExt cx="863" cy="270"/>
              </a:xfrm>
            </p:grpSpPr>
            <p:sp>
              <p:nvSpPr>
                <p:cNvPr id="2455" name="Line 29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456" name="Line 29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457" name="Line 29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458" name="Line 29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2450" name="Group 295"/>
              <p:cNvGrpSpPr>
                <a:grpSpLocks/>
              </p:cNvGrpSpPr>
              <p:nvPr/>
            </p:nvGrpSpPr>
            <p:grpSpPr bwMode="auto">
              <a:xfrm rot="10800000">
                <a:off x="3796" y="1402"/>
                <a:ext cx="392" cy="137"/>
                <a:chOff x="4227" y="1360"/>
                <a:chExt cx="863" cy="270"/>
              </a:xfrm>
            </p:grpSpPr>
            <p:sp>
              <p:nvSpPr>
                <p:cNvPr id="2451" name="Line 29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452" name="Line 29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453" name="Line 29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454" name="Line 29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2163" name="Group 300"/>
            <p:cNvGrpSpPr>
              <a:grpSpLocks/>
            </p:cNvGrpSpPr>
            <p:nvPr/>
          </p:nvGrpSpPr>
          <p:grpSpPr bwMode="auto">
            <a:xfrm>
              <a:off x="3223" y="1598"/>
              <a:ext cx="436" cy="114"/>
              <a:chOff x="3072" y="739"/>
              <a:chExt cx="652" cy="146"/>
            </a:xfrm>
          </p:grpSpPr>
          <p:pic>
            <p:nvPicPr>
              <p:cNvPr id="2430" name="Picture 301"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2431" name="Line 302"/>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2432" name="Line 303"/>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2164" name="Picture 304" descr="imgyjavg[1]"/>
            <p:cNvPicPr>
              <a:picLocks noChangeAspect="1" noChangeArrowheads="1"/>
            </p:cNvPicPr>
            <p:nvPr/>
          </p:nvPicPr>
          <p:blipFill>
            <a:blip r:embed="rId5" cstate="print"/>
            <a:srcRect/>
            <a:stretch>
              <a:fillRect/>
            </a:stretch>
          </p:blipFill>
          <p:spPr bwMode="auto">
            <a:xfrm>
              <a:off x="3399" y="1417"/>
              <a:ext cx="232" cy="168"/>
            </a:xfrm>
            <a:prstGeom prst="rect">
              <a:avLst/>
            </a:prstGeom>
            <a:noFill/>
            <a:ln w="9525">
              <a:noFill/>
              <a:miter lim="800000"/>
              <a:headEnd/>
              <a:tailEnd/>
            </a:ln>
          </p:spPr>
        </p:pic>
        <p:grpSp>
          <p:nvGrpSpPr>
            <p:cNvPr id="2165" name="Group 305"/>
            <p:cNvGrpSpPr>
              <a:grpSpLocks/>
            </p:cNvGrpSpPr>
            <p:nvPr/>
          </p:nvGrpSpPr>
          <p:grpSpPr bwMode="auto">
            <a:xfrm>
              <a:off x="3880" y="1303"/>
              <a:ext cx="256" cy="269"/>
              <a:chOff x="2870" y="1518"/>
              <a:chExt cx="292" cy="320"/>
            </a:xfrm>
          </p:grpSpPr>
          <p:graphicFrame>
            <p:nvGraphicFramePr>
              <p:cNvPr id="2064" name="Object 306"/>
              <p:cNvGraphicFramePr>
                <a:graphicFrameLocks noChangeAspect="1"/>
              </p:cNvGraphicFramePr>
              <p:nvPr/>
            </p:nvGraphicFramePr>
            <p:xfrm>
              <a:off x="2870" y="1518"/>
              <a:ext cx="272" cy="282"/>
            </p:xfrm>
            <a:graphic>
              <a:graphicData uri="http://schemas.openxmlformats.org/presentationml/2006/ole">
                <p:oleObj spid="_x0000_s2066" name="Clip" r:id="rId6" imgW="819000" imgH="847800" progId="">
                  <p:embed/>
                </p:oleObj>
              </a:graphicData>
            </a:graphic>
          </p:graphicFrame>
          <p:graphicFrame>
            <p:nvGraphicFramePr>
              <p:cNvPr id="2065" name="Object 307"/>
              <p:cNvGraphicFramePr>
                <a:graphicFrameLocks noChangeAspect="1"/>
              </p:cNvGraphicFramePr>
              <p:nvPr/>
            </p:nvGraphicFramePr>
            <p:xfrm>
              <a:off x="2913" y="1602"/>
              <a:ext cx="249" cy="236"/>
            </p:xfrm>
            <a:graphic>
              <a:graphicData uri="http://schemas.openxmlformats.org/presentationml/2006/ole">
                <p:oleObj spid="_x0000_s2067" name="Clip" r:id="rId7" imgW="1266840" imgH="1200240" progId="">
                  <p:embed/>
                </p:oleObj>
              </a:graphicData>
            </a:graphic>
          </p:graphicFrame>
        </p:grpSp>
        <p:grpSp>
          <p:nvGrpSpPr>
            <p:cNvPr id="2166" name="Group 308"/>
            <p:cNvGrpSpPr>
              <a:grpSpLocks/>
            </p:cNvGrpSpPr>
            <p:nvPr/>
          </p:nvGrpSpPr>
          <p:grpSpPr bwMode="auto">
            <a:xfrm>
              <a:off x="4338" y="2487"/>
              <a:ext cx="228" cy="108"/>
              <a:chOff x="3600" y="219"/>
              <a:chExt cx="360" cy="175"/>
            </a:xfrm>
          </p:grpSpPr>
          <p:sp>
            <p:nvSpPr>
              <p:cNvPr id="2417" name="Oval 30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418" name="Line 31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419" name="Line 31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420" name="Rectangle 31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421" name="Oval 3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422" name="Group 314"/>
              <p:cNvGrpSpPr>
                <a:grpSpLocks/>
              </p:cNvGrpSpPr>
              <p:nvPr/>
            </p:nvGrpSpPr>
            <p:grpSpPr bwMode="auto">
              <a:xfrm>
                <a:off x="3686" y="244"/>
                <a:ext cx="177" cy="66"/>
                <a:chOff x="2848" y="848"/>
                <a:chExt cx="140" cy="98"/>
              </a:xfrm>
            </p:grpSpPr>
            <p:sp>
              <p:nvSpPr>
                <p:cNvPr id="2427" name="Line 3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28" name="Line 3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29" name="Line 3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423" name="Group 318"/>
              <p:cNvGrpSpPr>
                <a:grpSpLocks/>
              </p:cNvGrpSpPr>
              <p:nvPr/>
            </p:nvGrpSpPr>
            <p:grpSpPr bwMode="auto">
              <a:xfrm flipV="1">
                <a:off x="3686" y="243"/>
                <a:ext cx="177" cy="66"/>
                <a:chOff x="2848" y="848"/>
                <a:chExt cx="140" cy="98"/>
              </a:xfrm>
            </p:grpSpPr>
            <p:sp>
              <p:nvSpPr>
                <p:cNvPr id="2424" name="Line 3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25" name="Line 3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26" name="Line 3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67" name="Group 322"/>
            <p:cNvGrpSpPr>
              <a:grpSpLocks/>
            </p:cNvGrpSpPr>
            <p:nvPr/>
          </p:nvGrpSpPr>
          <p:grpSpPr bwMode="auto">
            <a:xfrm>
              <a:off x="4562" y="2663"/>
              <a:ext cx="228" cy="108"/>
              <a:chOff x="3600" y="219"/>
              <a:chExt cx="360" cy="175"/>
            </a:xfrm>
          </p:grpSpPr>
          <p:sp>
            <p:nvSpPr>
              <p:cNvPr id="2404" name="Oval 32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405" name="Line 32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406" name="Line 32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407" name="Rectangle 32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408" name="Oval 32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409" name="Group 328"/>
              <p:cNvGrpSpPr>
                <a:grpSpLocks/>
              </p:cNvGrpSpPr>
              <p:nvPr/>
            </p:nvGrpSpPr>
            <p:grpSpPr bwMode="auto">
              <a:xfrm>
                <a:off x="3686" y="244"/>
                <a:ext cx="177" cy="66"/>
                <a:chOff x="2848" y="848"/>
                <a:chExt cx="140" cy="98"/>
              </a:xfrm>
            </p:grpSpPr>
            <p:sp>
              <p:nvSpPr>
                <p:cNvPr id="2414" name="Line 3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15" name="Line 3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16" name="Line 3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410" name="Group 332"/>
              <p:cNvGrpSpPr>
                <a:grpSpLocks/>
              </p:cNvGrpSpPr>
              <p:nvPr/>
            </p:nvGrpSpPr>
            <p:grpSpPr bwMode="auto">
              <a:xfrm flipV="1">
                <a:off x="3686" y="243"/>
                <a:ext cx="177" cy="66"/>
                <a:chOff x="2848" y="848"/>
                <a:chExt cx="140" cy="98"/>
              </a:xfrm>
            </p:grpSpPr>
            <p:sp>
              <p:nvSpPr>
                <p:cNvPr id="2411" name="Line 3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12" name="Line 3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13" name="Line 3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68" name="Group 336"/>
            <p:cNvGrpSpPr>
              <a:grpSpLocks/>
            </p:cNvGrpSpPr>
            <p:nvPr/>
          </p:nvGrpSpPr>
          <p:grpSpPr bwMode="auto">
            <a:xfrm>
              <a:off x="4738" y="2495"/>
              <a:ext cx="228" cy="108"/>
              <a:chOff x="3600" y="219"/>
              <a:chExt cx="360" cy="175"/>
            </a:xfrm>
          </p:grpSpPr>
          <p:sp>
            <p:nvSpPr>
              <p:cNvPr id="2391" name="Oval 3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92" name="Line 33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93" name="Line 33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94" name="Rectangle 34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95" name="Oval 3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96" name="Group 342"/>
              <p:cNvGrpSpPr>
                <a:grpSpLocks/>
              </p:cNvGrpSpPr>
              <p:nvPr/>
            </p:nvGrpSpPr>
            <p:grpSpPr bwMode="auto">
              <a:xfrm>
                <a:off x="3686" y="244"/>
                <a:ext cx="177" cy="66"/>
                <a:chOff x="2848" y="848"/>
                <a:chExt cx="140" cy="98"/>
              </a:xfrm>
            </p:grpSpPr>
            <p:sp>
              <p:nvSpPr>
                <p:cNvPr id="2401" name="Line 3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02" name="Line 3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03" name="Line 3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97" name="Group 346"/>
              <p:cNvGrpSpPr>
                <a:grpSpLocks/>
              </p:cNvGrpSpPr>
              <p:nvPr/>
            </p:nvGrpSpPr>
            <p:grpSpPr bwMode="auto">
              <a:xfrm flipV="1">
                <a:off x="3686" y="243"/>
                <a:ext cx="177" cy="66"/>
                <a:chOff x="2848" y="848"/>
                <a:chExt cx="140" cy="98"/>
              </a:xfrm>
            </p:grpSpPr>
            <p:sp>
              <p:nvSpPr>
                <p:cNvPr id="2398" name="Line 3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99" name="Line 3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00" name="Line 3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69" name="Group 350"/>
            <p:cNvGrpSpPr>
              <a:grpSpLocks/>
            </p:cNvGrpSpPr>
            <p:nvPr/>
          </p:nvGrpSpPr>
          <p:grpSpPr bwMode="auto">
            <a:xfrm>
              <a:off x="4401" y="1766"/>
              <a:ext cx="221" cy="101"/>
              <a:chOff x="3600" y="219"/>
              <a:chExt cx="360" cy="175"/>
            </a:xfrm>
          </p:grpSpPr>
          <p:sp>
            <p:nvSpPr>
              <p:cNvPr id="2378" name="Oval 3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79" name="Line 35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80" name="Line 35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81" name="Rectangle 35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82" name="Oval 3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83" name="Group 356"/>
              <p:cNvGrpSpPr>
                <a:grpSpLocks/>
              </p:cNvGrpSpPr>
              <p:nvPr/>
            </p:nvGrpSpPr>
            <p:grpSpPr bwMode="auto">
              <a:xfrm>
                <a:off x="3686" y="244"/>
                <a:ext cx="177" cy="66"/>
                <a:chOff x="2848" y="848"/>
                <a:chExt cx="140" cy="98"/>
              </a:xfrm>
            </p:grpSpPr>
            <p:sp>
              <p:nvSpPr>
                <p:cNvPr id="2388" name="Line 35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89" name="Line 35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90" name="Line 35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84" name="Group 360"/>
              <p:cNvGrpSpPr>
                <a:grpSpLocks/>
              </p:cNvGrpSpPr>
              <p:nvPr/>
            </p:nvGrpSpPr>
            <p:grpSpPr bwMode="auto">
              <a:xfrm flipV="1">
                <a:off x="3686" y="243"/>
                <a:ext cx="177" cy="66"/>
                <a:chOff x="2848" y="848"/>
                <a:chExt cx="140" cy="98"/>
              </a:xfrm>
            </p:grpSpPr>
            <p:sp>
              <p:nvSpPr>
                <p:cNvPr id="2385" name="Line 36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86" name="Line 36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87" name="Line 36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70" name="Group 364"/>
            <p:cNvGrpSpPr>
              <a:grpSpLocks/>
            </p:cNvGrpSpPr>
            <p:nvPr/>
          </p:nvGrpSpPr>
          <p:grpSpPr bwMode="auto">
            <a:xfrm>
              <a:off x="4400" y="1927"/>
              <a:ext cx="228" cy="108"/>
              <a:chOff x="3600" y="219"/>
              <a:chExt cx="360" cy="175"/>
            </a:xfrm>
          </p:grpSpPr>
          <p:sp>
            <p:nvSpPr>
              <p:cNvPr id="2365" name="Oval 3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66" name="Line 36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67" name="Line 36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68" name="Rectangle 36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69" name="Oval 3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70" name="Group 370"/>
              <p:cNvGrpSpPr>
                <a:grpSpLocks/>
              </p:cNvGrpSpPr>
              <p:nvPr/>
            </p:nvGrpSpPr>
            <p:grpSpPr bwMode="auto">
              <a:xfrm>
                <a:off x="3686" y="244"/>
                <a:ext cx="177" cy="66"/>
                <a:chOff x="2848" y="848"/>
                <a:chExt cx="140" cy="98"/>
              </a:xfrm>
            </p:grpSpPr>
            <p:sp>
              <p:nvSpPr>
                <p:cNvPr id="2375" name="Line 37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76" name="Line 37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77" name="Line 37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71" name="Group 374"/>
              <p:cNvGrpSpPr>
                <a:grpSpLocks/>
              </p:cNvGrpSpPr>
              <p:nvPr/>
            </p:nvGrpSpPr>
            <p:grpSpPr bwMode="auto">
              <a:xfrm flipV="1">
                <a:off x="3686" y="243"/>
                <a:ext cx="177" cy="66"/>
                <a:chOff x="2848" y="848"/>
                <a:chExt cx="140" cy="98"/>
              </a:xfrm>
            </p:grpSpPr>
            <p:sp>
              <p:nvSpPr>
                <p:cNvPr id="2372" name="Line 3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73" name="Line 3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74" name="Line 3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71" name="Group 378"/>
            <p:cNvGrpSpPr>
              <a:grpSpLocks/>
            </p:cNvGrpSpPr>
            <p:nvPr/>
          </p:nvGrpSpPr>
          <p:grpSpPr bwMode="auto">
            <a:xfrm>
              <a:off x="4700" y="1706"/>
              <a:ext cx="210" cy="97"/>
              <a:chOff x="3600" y="219"/>
              <a:chExt cx="360" cy="175"/>
            </a:xfrm>
          </p:grpSpPr>
          <p:sp>
            <p:nvSpPr>
              <p:cNvPr id="2352" name="Oval 3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53" name="Line 38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54" name="Line 38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55" name="Rectangle 38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56" name="Oval 3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57" name="Group 384"/>
              <p:cNvGrpSpPr>
                <a:grpSpLocks/>
              </p:cNvGrpSpPr>
              <p:nvPr/>
            </p:nvGrpSpPr>
            <p:grpSpPr bwMode="auto">
              <a:xfrm>
                <a:off x="3686" y="244"/>
                <a:ext cx="177" cy="66"/>
                <a:chOff x="2848" y="848"/>
                <a:chExt cx="140" cy="98"/>
              </a:xfrm>
            </p:grpSpPr>
            <p:sp>
              <p:nvSpPr>
                <p:cNvPr id="2362" name="Line 38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63" name="Line 38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64" name="Line 38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58" name="Group 388"/>
              <p:cNvGrpSpPr>
                <a:grpSpLocks/>
              </p:cNvGrpSpPr>
              <p:nvPr/>
            </p:nvGrpSpPr>
            <p:grpSpPr bwMode="auto">
              <a:xfrm flipV="1">
                <a:off x="3686" y="243"/>
                <a:ext cx="177" cy="66"/>
                <a:chOff x="2848" y="848"/>
                <a:chExt cx="140" cy="98"/>
              </a:xfrm>
            </p:grpSpPr>
            <p:sp>
              <p:nvSpPr>
                <p:cNvPr id="2359" name="Line 38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60" name="Line 39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61" name="Line 39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72" name="Group 392"/>
            <p:cNvGrpSpPr>
              <a:grpSpLocks/>
            </p:cNvGrpSpPr>
            <p:nvPr/>
          </p:nvGrpSpPr>
          <p:grpSpPr bwMode="auto">
            <a:xfrm>
              <a:off x="4754" y="1927"/>
              <a:ext cx="228" cy="108"/>
              <a:chOff x="3600" y="219"/>
              <a:chExt cx="360" cy="175"/>
            </a:xfrm>
          </p:grpSpPr>
          <p:sp>
            <p:nvSpPr>
              <p:cNvPr id="2339" name="Oval 39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40" name="Line 39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41" name="Line 39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42" name="Rectangle 39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43" name="Oval 39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44" name="Group 398"/>
              <p:cNvGrpSpPr>
                <a:grpSpLocks/>
              </p:cNvGrpSpPr>
              <p:nvPr/>
            </p:nvGrpSpPr>
            <p:grpSpPr bwMode="auto">
              <a:xfrm>
                <a:off x="3686" y="244"/>
                <a:ext cx="177" cy="66"/>
                <a:chOff x="2848" y="848"/>
                <a:chExt cx="140" cy="98"/>
              </a:xfrm>
            </p:grpSpPr>
            <p:sp>
              <p:nvSpPr>
                <p:cNvPr id="2349" name="Line 39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50" name="Line 40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51" name="Line 40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45" name="Group 402"/>
              <p:cNvGrpSpPr>
                <a:grpSpLocks/>
              </p:cNvGrpSpPr>
              <p:nvPr/>
            </p:nvGrpSpPr>
            <p:grpSpPr bwMode="auto">
              <a:xfrm flipV="1">
                <a:off x="3686" y="243"/>
                <a:ext cx="177" cy="66"/>
                <a:chOff x="2848" y="848"/>
                <a:chExt cx="140" cy="98"/>
              </a:xfrm>
            </p:grpSpPr>
            <p:sp>
              <p:nvSpPr>
                <p:cNvPr id="2346" name="Line 40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47" name="Line 40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48" name="Line 40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73" name="Group 406"/>
            <p:cNvGrpSpPr>
              <a:grpSpLocks/>
            </p:cNvGrpSpPr>
            <p:nvPr/>
          </p:nvGrpSpPr>
          <p:grpSpPr bwMode="auto">
            <a:xfrm>
              <a:off x="3866" y="1763"/>
              <a:ext cx="220" cy="100"/>
              <a:chOff x="3600" y="219"/>
              <a:chExt cx="360" cy="175"/>
            </a:xfrm>
          </p:grpSpPr>
          <p:sp>
            <p:nvSpPr>
              <p:cNvPr id="2326" name="Oval 4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27" name="Line 40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28" name="Line 40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29" name="Rectangle 41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30" name="Oval 4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31" name="Group 412"/>
              <p:cNvGrpSpPr>
                <a:grpSpLocks/>
              </p:cNvGrpSpPr>
              <p:nvPr/>
            </p:nvGrpSpPr>
            <p:grpSpPr bwMode="auto">
              <a:xfrm>
                <a:off x="3686" y="244"/>
                <a:ext cx="177" cy="66"/>
                <a:chOff x="2848" y="848"/>
                <a:chExt cx="140" cy="98"/>
              </a:xfrm>
            </p:grpSpPr>
            <p:sp>
              <p:nvSpPr>
                <p:cNvPr id="2336" name="Line 41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37" name="Line 41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38" name="Line 41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32" name="Group 416"/>
              <p:cNvGrpSpPr>
                <a:grpSpLocks/>
              </p:cNvGrpSpPr>
              <p:nvPr/>
            </p:nvGrpSpPr>
            <p:grpSpPr bwMode="auto">
              <a:xfrm flipV="1">
                <a:off x="3686" y="243"/>
                <a:ext cx="177" cy="66"/>
                <a:chOff x="2848" y="848"/>
                <a:chExt cx="140" cy="98"/>
              </a:xfrm>
            </p:grpSpPr>
            <p:sp>
              <p:nvSpPr>
                <p:cNvPr id="2333" name="Line 4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34" name="Line 4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35" name="Line 4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74" name="Group 420"/>
            <p:cNvGrpSpPr>
              <a:grpSpLocks/>
            </p:cNvGrpSpPr>
            <p:nvPr/>
          </p:nvGrpSpPr>
          <p:grpSpPr bwMode="auto">
            <a:xfrm>
              <a:off x="3673" y="2487"/>
              <a:ext cx="220" cy="100"/>
              <a:chOff x="3600" y="219"/>
              <a:chExt cx="360" cy="175"/>
            </a:xfrm>
          </p:grpSpPr>
          <p:sp>
            <p:nvSpPr>
              <p:cNvPr id="2313" name="Oval 4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14" name="Line 42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15" name="Line 42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16" name="Rectangle 42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17" name="Oval 4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18" name="Group 426"/>
              <p:cNvGrpSpPr>
                <a:grpSpLocks/>
              </p:cNvGrpSpPr>
              <p:nvPr/>
            </p:nvGrpSpPr>
            <p:grpSpPr bwMode="auto">
              <a:xfrm>
                <a:off x="3686" y="244"/>
                <a:ext cx="177" cy="66"/>
                <a:chOff x="2848" y="848"/>
                <a:chExt cx="140" cy="98"/>
              </a:xfrm>
            </p:grpSpPr>
            <p:sp>
              <p:nvSpPr>
                <p:cNvPr id="2323" name="Line 4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24" name="Line 4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25" name="Line 4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19" name="Group 430"/>
              <p:cNvGrpSpPr>
                <a:grpSpLocks/>
              </p:cNvGrpSpPr>
              <p:nvPr/>
            </p:nvGrpSpPr>
            <p:grpSpPr bwMode="auto">
              <a:xfrm flipV="1">
                <a:off x="3686" y="243"/>
                <a:ext cx="177" cy="66"/>
                <a:chOff x="2848" y="848"/>
                <a:chExt cx="140" cy="98"/>
              </a:xfrm>
            </p:grpSpPr>
            <p:sp>
              <p:nvSpPr>
                <p:cNvPr id="2320" name="Line 4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21" name="Line 4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22" name="Line 4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175" name="Line 434"/>
            <p:cNvSpPr>
              <a:spLocks noChangeShapeType="1"/>
            </p:cNvSpPr>
            <p:nvPr/>
          </p:nvSpPr>
          <p:spPr bwMode="auto">
            <a:xfrm flipV="1">
              <a:off x="4430" y="2757"/>
              <a:ext cx="143" cy="275"/>
            </a:xfrm>
            <a:prstGeom prst="line">
              <a:avLst/>
            </a:prstGeom>
            <a:noFill/>
            <a:ln w="9525">
              <a:solidFill>
                <a:schemeClr val="tx1"/>
              </a:solidFill>
              <a:round/>
              <a:headEnd/>
              <a:tailEnd/>
            </a:ln>
          </p:spPr>
          <p:txBody>
            <a:bodyPr/>
            <a:lstStyle/>
            <a:p>
              <a:endParaRPr lang="zh-CN" altLang="en-US"/>
            </a:p>
          </p:txBody>
        </p:sp>
        <p:sp>
          <p:nvSpPr>
            <p:cNvPr id="2176" name="Line 435"/>
            <p:cNvSpPr>
              <a:spLocks noChangeShapeType="1"/>
            </p:cNvSpPr>
            <p:nvPr/>
          </p:nvSpPr>
          <p:spPr bwMode="auto">
            <a:xfrm>
              <a:off x="4508" y="2592"/>
              <a:ext cx="103" cy="76"/>
            </a:xfrm>
            <a:prstGeom prst="line">
              <a:avLst/>
            </a:prstGeom>
            <a:noFill/>
            <a:ln w="9525">
              <a:solidFill>
                <a:schemeClr val="tx1"/>
              </a:solidFill>
              <a:round/>
              <a:headEnd/>
              <a:tailEnd/>
            </a:ln>
          </p:spPr>
          <p:txBody>
            <a:bodyPr/>
            <a:lstStyle/>
            <a:p>
              <a:endParaRPr lang="zh-CN" altLang="en-US"/>
            </a:p>
          </p:txBody>
        </p:sp>
        <p:sp>
          <p:nvSpPr>
            <p:cNvPr id="2177" name="Line 436"/>
            <p:cNvSpPr>
              <a:spLocks noChangeShapeType="1"/>
            </p:cNvSpPr>
            <p:nvPr/>
          </p:nvSpPr>
          <p:spPr bwMode="auto">
            <a:xfrm>
              <a:off x="4569" y="2542"/>
              <a:ext cx="176" cy="0"/>
            </a:xfrm>
            <a:prstGeom prst="line">
              <a:avLst/>
            </a:prstGeom>
            <a:noFill/>
            <a:ln w="9525">
              <a:solidFill>
                <a:schemeClr val="tx1"/>
              </a:solidFill>
              <a:round/>
              <a:headEnd/>
              <a:tailEnd/>
            </a:ln>
          </p:spPr>
          <p:txBody>
            <a:bodyPr/>
            <a:lstStyle/>
            <a:p>
              <a:endParaRPr lang="zh-CN" altLang="en-US"/>
            </a:p>
          </p:txBody>
        </p:sp>
        <p:sp>
          <p:nvSpPr>
            <p:cNvPr id="2178" name="Line 437"/>
            <p:cNvSpPr>
              <a:spLocks noChangeShapeType="1"/>
            </p:cNvSpPr>
            <p:nvPr/>
          </p:nvSpPr>
          <p:spPr bwMode="auto">
            <a:xfrm flipV="1">
              <a:off x="4718" y="2596"/>
              <a:ext cx="85" cy="66"/>
            </a:xfrm>
            <a:prstGeom prst="line">
              <a:avLst/>
            </a:prstGeom>
            <a:noFill/>
            <a:ln w="9525">
              <a:solidFill>
                <a:schemeClr val="tx1"/>
              </a:solidFill>
              <a:round/>
              <a:headEnd/>
              <a:tailEnd/>
            </a:ln>
          </p:spPr>
          <p:txBody>
            <a:bodyPr/>
            <a:lstStyle/>
            <a:p>
              <a:endParaRPr lang="zh-CN" altLang="en-US"/>
            </a:p>
          </p:txBody>
        </p:sp>
        <p:sp>
          <p:nvSpPr>
            <p:cNvPr id="2179" name="Line 438"/>
            <p:cNvSpPr>
              <a:spLocks noChangeShapeType="1"/>
            </p:cNvSpPr>
            <p:nvPr/>
          </p:nvSpPr>
          <p:spPr bwMode="auto">
            <a:xfrm>
              <a:off x="3898" y="2546"/>
              <a:ext cx="428" cy="0"/>
            </a:xfrm>
            <a:prstGeom prst="line">
              <a:avLst/>
            </a:prstGeom>
            <a:noFill/>
            <a:ln w="9525">
              <a:solidFill>
                <a:schemeClr val="tx1"/>
              </a:solidFill>
              <a:round/>
              <a:headEnd/>
              <a:tailEnd/>
            </a:ln>
          </p:spPr>
          <p:txBody>
            <a:bodyPr/>
            <a:lstStyle/>
            <a:p>
              <a:endParaRPr lang="zh-CN" altLang="en-US"/>
            </a:p>
          </p:txBody>
        </p:sp>
        <p:grpSp>
          <p:nvGrpSpPr>
            <p:cNvPr id="2180" name="Group 439"/>
            <p:cNvGrpSpPr>
              <a:grpSpLocks/>
            </p:cNvGrpSpPr>
            <p:nvPr/>
          </p:nvGrpSpPr>
          <p:grpSpPr bwMode="auto">
            <a:xfrm>
              <a:off x="3424" y="2213"/>
              <a:ext cx="209" cy="224"/>
              <a:chOff x="2870" y="1518"/>
              <a:chExt cx="292" cy="320"/>
            </a:xfrm>
          </p:grpSpPr>
          <p:graphicFrame>
            <p:nvGraphicFramePr>
              <p:cNvPr id="2062" name="Object 440"/>
              <p:cNvGraphicFramePr>
                <a:graphicFrameLocks noChangeAspect="1"/>
              </p:cNvGraphicFramePr>
              <p:nvPr/>
            </p:nvGraphicFramePr>
            <p:xfrm>
              <a:off x="2870" y="1518"/>
              <a:ext cx="272" cy="282"/>
            </p:xfrm>
            <a:graphic>
              <a:graphicData uri="http://schemas.openxmlformats.org/presentationml/2006/ole">
                <p:oleObj spid="_x0000_s2068" name="Clip" r:id="rId8" imgW="819000" imgH="847800" progId="">
                  <p:embed/>
                </p:oleObj>
              </a:graphicData>
            </a:graphic>
          </p:graphicFrame>
          <p:graphicFrame>
            <p:nvGraphicFramePr>
              <p:cNvPr id="2063" name="Object 441"/>
              <p:cNvGraphicFramePr>
                <a:graphicFrameLocks noChangeAspect="1"/>
              </p:cNvGraphicFramePr>
              <p:nvPr/>
            </p:nvGraphicFramePr>
            <p:xfrm>
              <a:off x="2913" y="1602"/>
              <a:ext cx="249" cy="236"/>
            </p:xfrm>
            <a:graphic>
              <a:graphicData uri="http://schemas.openxmlformats.org/presentationml/2006/ole">
                <p:oleObj spid="_x0000_s2069" name="Clip" r:id="rId9" imgW="1266840" imgH="1200240" progId="">
                  <p:embed/>
                </p:oleObj>
              </a:graphicData>
            </a:graphic>
          </p:graphicFrame>
        </p:grpSp>
        <p:grpSp>
          <p:nvGrpSpPr>
            <p:cNvPr id="2181" name="Group 442"/>
            <p:cNvGrpSpPr>
              <a:grpSpLocks/>
            </p:cNvGrpSpPr>
            <p:nvPr/>
          </p:nvGrpSpPr>
          <p:grpSpPr bwMode="auto">
            <a:xfrm>
              <a:off x="3452" y="2445"/>
              <a:ext cx="139" cy="194"/>
              <a:chOff x="2556" y="2689"/>
              <a:chExt cx="183" cy="255"/>
            </a:xfrm>
          </p:grpSpPr>
          <p:pic>
            <p:nvPicPr>
              <p:cNvPr id="2296" name="Picture 443"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2297" name="Freeform 44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2298" name="Freeform 44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2299" name="Freeform 44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2300" name="Freeform 44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2301" name="Freeform 44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2302" name="Freeform 44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2303" name="Freeform 45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2304" name="Freeform 45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2305" name="Freeform 45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2306" name="Freeform 45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2307" name="Freeform 45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2308" name="Freeform 45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2309" name="Freeform 45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2310" name="Freeform 45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2311" name="Freeform 45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2312" name="Freeform 45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graphicFrame>
          <p:nvGraphicFramePr>
            <p:cNvPr id="2053" name="Object 460"/>
            <p:cNvGraphicFramePr>
              <a:graphicFrameLocks noChangeAspect="1"/>
            </p:cNvGraphicFramePr>
            <p:nvPr/>
          </p:nvGraphicFramePr>
          <p:xfrm>
            <a:off x="3694" y="2240"/>
            <a:ext cx="207" cy="173"/>
          </p:xfrm>
          <a:graphic>
            <a:graphicData uri="http://schemas.openxmlformats.org/presentationml/2006/ole">
              <p:oleObj spid="_x0000_s2070" name="Clip" r:id="rId11" imgW="1305000" imgH="1085760" progId="">
                <p:embed/>
              </p:oleObj>
            </a:graphicData>
          </a:graphic>
        </p:graphicFrame>
        <p:sp>
          <p:nvSpPr>
            <p:cNvPr id="2182" name="Line 461"/>
            <p:cNvSpPr>
              <a:spLocks noChangeShapeType="1"/>
            </p:cNvSpPr>
            <p:nvPr/>
          </p:nvSpPr>
          <p:spPr bwMode="auto">
            <a:xfrm>
              <a:off x="4084" y="1820"/>
              <a:ext cx="321" cy="2"/>
            </a:xfrm>
            <a:prstGeom prst="line">
              <a:avLst/>
            </a:prstGeom>
            <a:noFill/>
            <a:ln w="9525">
              <a:solidFill>
                <a:schemeClr val="tx1"/>
              </a:solidFill>
              <a:round/>
              <a:headEnd/>
              <a:tailEnd/>
            </a:ln>
          </p:spPr>
          <p:txBody>
            <a:bodyPr/>
            <a:lstStyle/>
            <a:p>
              <a:endParaRPr lang="zh-CN" altLang="en-US"/>
            </a:p>
          </p:txBody>
        </p:sp>
        <p:sp>
          <p:nvSpPr>
            <p:cNvPr id="2183" name="Line 462"/>
            <p:cNvSpPr>
              <a:spLocks noChangeShapeType="1"/>
            </p:cNvSpPr>
            <p:nvPr/>
          </p:nvSpPr>
          <p:spPr bwMode="auto">
            <a:xfrm>
              <a:off x="3811" y="1712"/>
              <a:ext cx="96" cy="52"/>
            </a:xfrm>
            <a:prstGeom prst="line">
              <a:avLst/>
            </a:prstGeom>
            <a:noFill/>
            <a:ln w="9525">
              <a:solidFill>
                <a:schemeClr val="tx1"/>
              </a:solidFill>
              <a:round/>
              <a:headEnd/>
              <a:tailEnd/>
            </a:ln>
          </p:spPr>
          <p:txBody>
            <a:bodyPr/>
            <a:lstStyle/>
            <a:p>
              <a:endParaRPr lang="zh-CN" altLang="en-US"/>
            </a:p>
          </p:txBody>
        </p:sp>
        <p:sp>
          <p:nvSpPr>
            <p:cNvPr id="2184" name="Freeform 463"/>
            <p:cNvSpPr>
              <a:spLocks/>
            </p:cNvSpPr>
            <p:nvPr/>
          </p:nvSpPr>
          <p:spPr bwMode="auto">
            <a:xfrm>
              <a:off x="3382" y="2976"/>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2185" name="Line 464"/>
            <p:cNvSpPr>
              <a:spLocks noChangeShapeType="1"/>
            </p:cNvSpPr>
            <p:nvPr/>
          </p:nvSpPr>
          <p:spPr bwMode="auto">
            <a:xfrm rot="-5400000">
              <a:off x="4791" y="3440"/>
              <a:ext cx="330" cy="88"/>
            </a:xfrm>
            <a:prstGeom prst="line">
              <a:avLst/>
            </a:prstGeom>
            <a:noFill/>
            <a:ln w="12700">
              <a:solidFill>
                <a:schemeClr val="tx1"/>
              </a:solidFill>
              <a:round/>
              <a:headEnd/>
              <a:tailEnd/>
            </a:ln>
          </p:spPr>
          <p:txBody>
            <a:bodyPr wrap="none" anchor="ctr"/>
            <a:lstStyle/>
            <a:p>
              <a:endParaRPr lang="zh-CN" altLang="en-US"/>
            </a:p>
          </p:txBody>
        </p:sp>
        <p:grpSp>
          <p:nvGrpSpPr>
            <p:cNvPr id="2186" name="Group 465"/>
            <p:cNvGrpSpPr>
              <a:grpSpLocks/>
            </p:cNvGrpSpPr>
            <p:nvPr/>
          </p:nvGrpSpPr>
          <p:grpSpPr bwMode="auto">
            <a:xfrm>
              <a:off x="4736" y="3526"/>
              <a:ext cx="125" cy="230"/>
              <a:chOff x="4180" y="783"/>
              <a:chExt cx="150" cy="307"/>
            </a:xfrm>
          </p:grpSpPr>
          <p:sp>
            <p:nvSpPr>
              <p:cNvPr id="2288" name="AutoShape 46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289" name="Rectangle 46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290" name="Rectangle 46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91" name="AutoShape 46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92" name="Line 47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293" name="Line 47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294" name="Rectangle 47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95" name="Rectangle 47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2187" name="Line 474"/>
            <p:cNvSpPr>
              <a:spLocks noChangeShapeType="1"/>
            </p:cNvSpPr>
            <p:nvPr/>
          </p:nvSpPr>
          <p:spPr bwMode="auto">
            <a:xfrm rot="5400000" flipV="1">
              <a:off x="4883" y="3617"/>
              <a:ext cx="2" cy="54"/>
            </a:xfrm>
            <a:prstGeom prst="line">
              <a:avLst/>
            </a:prstGeom>
            <a:noFill/>
            <a:ln w="12700">
              <a:solidFill>
                <a:schemeClr val="tx1"/>
              </a:solidFill>
              <a:round/>
              <a:headEnd/>
              <a:tailEnd/>
            </a:ln>
          </p:spPr>
          <p:txBody>
            <a:bodyPr wrap="none" anchor="ctr"/>
            <a:lstStyle/>
            <a:p>
              <a:endParaRPr lang="zh-CN" altLang="en-US"/>
            </a:p>
          </p:txBody>
        </p:sp>
        <p:sp>
          <p:nvSpPr>
            <p:cNvPr id="2188" name="Line 475"/>
            <p:cNvSpPr>
              <a:spLocks noChangeShapeType="1"/>
            </p:cNvSpPr>
            <p:nvPr/>
          </p:nvSpPr>
          <p:spPr bwMode="auto">
            <a:xfrm rot="-5400000">
              <a:off x="5000" y="3413"/>
              <a:ext cx="0" cy="72"/>
            </a:xfrm>
            <a:prstGeom prst="line">
              <a:avLst/>
            </a:prstGeom>
            <a:noFill/>
            <a:ln w="12700">
              <a:solidFill>
                <a:schemeClr val="tx1"/>
              </a:solidFill>
              <a:round/>
              <a:headEnd/>
              <a:tailEnd/>
            </a:ln>
          </p:spPr>
          <p:txBody>
            <a:bodyPr wrap="none" anchor="ctr"/>
            <a:lstStyle/>
            <a:p>
              <a:endParaRPr lang="zh-CN" altLang="en-US"/>
            </a:p>
          </p:txBody>
        </p:sp>
        <p:grpSp>
          <p:nvGrpSpPr>
            <p:cNvPr id="2189" name="Group 476"/>
            <p:cNvGrpSpPr>
              <a:grpSpLocks/>
            </p:cNvGrpSpPr>
            <p:nvPr/>
          </p:nvGrpSpPr>
          <p:grpSpPr bwMode="auto">
            <a:xfrm>
              <a:off x="4735" y="3230"/>
              <a:ext cx="316" cy="148"/>
              <a:chOff x="3600" y="219"/>
              <a:chExt cx="360" cy="175"/>
            </a:xfrm>
          </p:grpSpPr>
          <p:sp>
            <p:nvSpPr>
              <p:cNvPr id="2275" name="Oval 4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276" name="Line 47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77" name="Line 47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78" name="Rectangle 48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279" name="Oval 4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280" name="Group 482"/>
              <p:cNvGrpSpPr>
                <a:grpSpLocks/>
              </p:cNvGrpSpPr>
              <p:nvPr/>
            </p:nvGrpSpPr>
            <p:grpSpPr bwMode="auto">
              <a:xfrm>
                <a:off x="3686" y="244"/>
                <a:ext cx="177" cy="66"/>
                <a:chOff x="2848" y="848"/>
                <a:chExt cx="140" cy="98"/>
              </a:xfrm>
            </p:grpSpPr>
            <p:sp>
              <p:nvSpPr>
                <p:cNvPr id="2285" name="Line 48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86" name="Line 48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87" name="Line 48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81" name="Group 486"/>
              <p:cNvGrpSpPr>
                <a:grpSpLocks/>
              </p:cNvGrpSpPr>
              <p:nvPr/>
            </p:nvGrpSpPr>
            <p:grpSpPr bwMode="auto">
              <a:xfrm flipV="1">
                <a:off x="3686" y="243"/>
                <a:ext cx="177" cy="66"/>
                <a:chOff x="2848" y="848"/>
                <a:chExt cx="140" cy="98"/>
              </a:xfrm>
            </p:grpSpPr>
            <p:sp>
              <p:nvSpPr>
                <p:cNvPr id="2282" name="Line 48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83" name="Line 48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84" name="Line 48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90" name="Group 490"/>
            <p:cNvGrpSpPr>
              <a:grpSpLocks/>
            </p:cNvGrpSpPr>
            <p:nvPr/>
          </p:nvGrpSpPr>
          <p:grpSpPr bwMode="auto">
            <a:xfrm>
              <a:off x="4221" y="3056"/>
              <a:ext cx="316" cy="148"/>
              <a:chOff x="3600" y="219"/>
              <a:chExt cx="360" cy="175"/>
            </a:xfrm>
          </p:grpSpPr>
          <p:sp>
            <p:nvSpPr>
              <p:cNvPr id="2262" name="Oval 4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263" name="Line 49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64" name="Line 49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65" name="Rectangle 49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266" name="Oval 4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267" name="Group 496"/>
              <p:cNvGrpSpPr>
                <a:grpSpLocks/>
              </p:cNvGrpSpPr>
              <p:nvPr/>
            </p:nvGrpSpPr>
            <p:grpSpPr bwMode="auto">
              <a:xfrm>
                <a:off x="3686" y="244"/>
                <a:ext cx="177" cy="66"/>
                <a:chOff x="2848" y="848"/>
                <a:chExt cx="140" cy="98"/>
              </a:xfrm>
            </p:grpSpPr>
            <p:sp>
              <p:nvSpPr>
                <p:cNvPr id="2272" name="Line 49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73" name="Line 49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74" name="Line 49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68" name="Group 500"/>
              <p:cNvGrpSpPr>
                <a:grpSpLocks/>
              </p:cNvGrpSpPr>
              <p:nvPr/>
            </p:nvGrpSpPr>
            <p:grpSpPr bwMode="auto">
              <a:xfrm flipV="1">
                <a:off x="3686" y="243"/>
                <a:ext cx="177" cy="66"/>
                <a:chOff x="2848" y="848"/>
                <a:chExt cx="140" cy="98"/>
              </a:xfrm>
            </p:grpSpPr>
            <p:sp>
              <p:nvSpPr>
                <p:cNvPr id="2269" name="Line 50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70" name="Line 50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71" name="Line 50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91" name="Group 504"/>
            <p:cNvGrpSpPr>
              <a:grpSpLocks/>
            </p:cNvGrpSpPr>
            <p:nvPr/>
          </p:nvGrpSpPr>
          <p:grpSpPr bwMode="auto">
            <a:xfrm>
              <a:off x="3802" y="3248"/>
              <a:ext cx="316" cy="148"/>
              <a:chOff x="3600" y="219"/>
              <a:chExt cx="360" cy="175"/>
            </a:xfrm>
          </p:grpSpPr>
          <p:sp>
            <p:nvSpPr>
              <p:cNvPr id="2249" name="Oval 5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250" name="Line 50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51" name="Line 50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52" name="Rectangle 50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253" name="Oval 5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254" name="Group 510"/>
              <p:cNvGrpSpPr>
                <a:grpSpLocks/>
              </p:cNvGrpSpPr>
              <p:nvPr/>
            </p:nvGrpSpPr>
            <p:grpSpPr bwMode="auto">
              <a:xfrm>
                <a:off x="3686" y="244"/>
                <a:ext cx="177" cy="66"/>
                <a:chOff x="2848" y="848"/>
                <a:chExt cx="140" cy="98"/>
              </a:xfrm>
            </p:grpSpPr>
            <p:sp>
              <p:nvSpPr>
                <p:cNvPr id="2259" name="Line 5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60" name="Line 5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61" name="Line 5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55" name="Group 514"/>
              <p:cNvGrpSpPr>
                <a:grpSpLocks/>
              </p:cNvGrpSpPr>
              <p:nvPr/>
            </p:nvGrpSpPr>
            <p:grpSpPr bwMode="auto">
              <a:xfrm flipV="1">
                <a:off x="3686" y="243"/>
                <a:ext cx="177" cy="66"/>
                <a:chOff x="2848" y="848"/>
                <a:chExt cx="140" cy="98"/>
              </a:xfrm>
            </p:grpSpPr>
            <p:sp>
              <p:nvSpPr>
                <p:cNvPr id="2256" name="Line 5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57" name="Line 5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58" name="Line 5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192" name="Line 518"/>
            <p:cNvSpPr>
              <a:spLocks noChangeShapeType="1"/>
            </p:cNvSpPr>
            <p:nvPr/>
          </p:nvSpPr>
          <p:spPr bwMode="auto">
            <a:xfrm>
              <a:off x="4504" y="3189"/>
              <a:ext cx="226" cy="76"/>
            </a:xfrm>
            <a:prstGeom prst="line">
              <a:avLst/>
            </a:prstGeom>
            <a:noFill/>
            <a:ln w="9525">
              <a:solidFill>
                <a:schemeClr val="tx1"/>
              </a:solidFill>
              <a:round/>
              <a:headEnd/>
              <a:tailEnd/>
            </a:ln>
          </p:spPr>
          <p:txBody>
            <a:bodyPr/>
            <a:lstStyle/>
            <a:p>
              <a:endParaRPr lang="zh-CN" altLang="en-US"/>
            </a:p>
          </p:txBody>
        </p:sp>
        <p:sp>
          <p:nvSpPr>
            <p:cNvPr id="2193" name="Line 519"/>
            <p:cNvSpPr>
              <a:spLocks noChangeShapeType="1"/>
            </p:cNvSpPr>
            <p:nvPr/>
          </p:nvSpPr>
          <p:spPr bwMode="auto">
            <a:xfrm flipV="1">
              <a:off x="4093" y="3197"/>
              <a:ext cx="175" cy="69"/>
            </a:xfrm>
            <a:prstGeom prst="line">
              <a:avLst/>
            </a:prstGeom>
            <a:noFill/>
            <a:ln w="9525">
              <a:solidFill>
                <a:schemeClr val="tx1"/>
              </a:solidFill>
              <a:round/>
              <a:headEnd/>
              <a:tailEnd/>
            </a:ln>
          </p:spPr>
          <p:txBody>
            <a:bodyPr/>
            <a:lstStyle/>
            <a:p>
              <a:endParaRPr lang="zh-CN" altLang="en-US"/>
            </a:p>
          </p:txBody>
        </p:sp>
        <p:sp>
          <p:nvSpPr>
            <p:cNvPr id="2194" name="Line 520"/>
            <p:cNvSpPr>
              <a:spLocks noChangeShapeType="1"/>
            </p:cNvSpPr>
            <p:nvPr/>
          </p:nvSpPr>
          <p:spPr bwMode="auto">
            <a:xfrm flipV="1">
              <a:off x="4120" y="3325"/>
              <a:ext cx="612" cy="0"/>
            </a:xfrm>
            <a:prstGeom prst="line">
              <a:avLst/>
            </a:prstGeom>
            <a:noFill/>
            <a:ln w="9525">
              <a:solidFill>
                <a:schemeClr val="tx1"/>
              </a:solidFill>
              <a:round/>
              <a:headEnd/>
              <a:tailEnd/>
            </a:ln>
          </p:spPr>
          <p:txBody>
            <a:bodyPr/>
            <a:lstStyle/>
            <a:p>
              <a:endParaRPr lang="zh-CN" altLang="en-US"/>
            </a:p>
          </p:txBody>
        </p:sp>
        <p:sp>
          <p:nvSpPr>
            <p:cNvPr id="2195" name="Line 521"/>
            <p:cNvSpPr>
              <a:spLocks noChangeShapeType="1"/>
            </p:cNvSpPr>
            <p:nvPr/>
          </p:nvSpPr>
          <p:spPr bwMode="auto">
            <a:xfrm flipH="1">
              <a:off x="3676" y="3165"/>
              <a:ext cx="160" cy="296"/>
            </a:xfrm>
            <a:prstGeom prst="line">
              <a:avLst/>
            </a:prstGeom>
            <a:noFill/>
            <a:ln w="9525">
              <a:solidFill>
                <a:schemeClr val="tx1"/>
              </a:solidFill>
              <a:round/>
              <a:headEnd/>
              <a:tailEnd/>
            </a:ln>
          </p:spPr>
          <p:txBody>
            <a:bodyPr/>
            <a:lstStyle/>
            <a:p>
              <a:endParaRPr lang="zh-CN" altLang="en-US"/>
            </a:p>
          </p:txBody>
        </p:sp>
        <p:sp>
          <p:nvSpPr>
            <p:cNvPr id="2196" name="Line 522"/>
            <p:cNvSpPr>
              <a:spLocks noChangeShapeType="1"/>
            </p:cNvSpPr>
            <p:nvPr/>
          </p:nvSpPr>
          <p:spPr bwMode="auto">
            <a:xfrm>
              <a:off x="3692" y="3197"/>
              <a:ext cx="124" cy="0"/>
            </a:xfrm>
            <a:prstGeom prst="line">
              <a:avLst/>
            </a:prstGeom>
            <a:noFill/>
            <a:ln w="9525">
              <a:solidFill>
                <a:schemeClr val="tx1"/>
              </a:solidFill>
              <a:round/>
              <a:headEnd/>
              <a:tailEnd/>
            </a:ln>
          </p:spPr>
          <p:txBody>
            <a:bodyPr/>
            <a:lstStyle/>
            <a:p>
              <a:endParaRPr lang="zh-CN" altLang="en-US"/>
            </a:p>
          </p:txBody>
        </p:sp>
        <p:sp>
          <p:nvSpPr>
            <p:cNvPr id="2197" name="Line 523"/>
            <p:cNvSpPr>
              <a:spLocks noChangeShapeType="1"/>
            </p:cNvSpPr>
            <p:nvPr/>
          </p:nvSpPr>
          <p:spPr bwMode="auto">
            <a:xfrm>
              <a:off x="3604" y="3409"/>
              <a:ext cx="97" cy="0"/>
            </a:xfrm>
            <a:prstGeom prst="line">
              <a:avLst/>
            </a:prstGeom>
            <a:noFill/>
            <a:ln w="9525">
              <a:solidFill>
                <a:schemeClr val="tx1"/>
              </a:solidFill>
              <a:round/>
              <a:headEnd/>
              <a:tailEnd/>
            </a:ln>
          </p:spPr>
          <p:txBody>
            <a:bodyPr/>
            <a:lstStyle/>
            <a:p>
              <a:endParaRPr lang="zh-CN" altLang="en-US"/>
            </a:p>
          </p:txBody>
        </p:sp>
        <p:sp>
          <p:nvSpPr>
            <p:cNvPr id="2198" name="Line 524"/>
            <p:cNvSpPr>
              <a:spLocks noChangeShapeType="1"/>
            </p:cNvSpPr>
            <p:nvPr/>
          </p:nvSpPr>
          <p:spPr bwMode="auto">
            <a:xfrm>
              <a:off x="3763" y="3459"/>
              <a:ext cx="309" cy="0"/>
            </a:xfrm>
            <a:prstGeom prst="line">
              <a:avLst/>
            </a:prstGeom>
            <a:noFill/>
            <a:ln w="9525">
              <a:solidFill>
                <a:schemeClr val="tx1"/>
              </a:solidFill>
              <a:round/>
              <a:headEnd/>
              <a:tailEnd/>
            </a:ln>
          </p:spPr>
          <p:txBody>
            <a:bodyPr/>
            <a:lstStyle/>
            <a:p>
              <a:endParaRPr lang="zh-CN" altLang="en-US"/>
            </a:p>
          </p:txBody>
        </p:sp>
        <p:sp>
          <p:nvSpPr>
            <p:cNvPr id="2199" name="Line 525"/>
            <p:cNvSpPr>
              <a:spLocks noChangeShapeType="1"/>
            </p:cNvSpPr>
            <p:nvPr/>
          </p:nvSpPr>
          <p:spPr bwMode="auto">
            <a:xfrm flipH="1">
              <a:off x="3914" y="3401"/>
              <a:ext cx="34" cy="54"/>
            </a:xfrm>
            <a:prstGeom prst="line">
              <a:avLst/>
            </a:prstGeom>
            <a:noFill/>
            <a:ln w="9525">
              <a:solidFill>
                <a:schemeClr val="tx1"/>
              </a:solidFill>
              <a:round/>
              <a:headEnd/>
              <a:tailEnd/>
            </a:ln>
          </p:spPr>
          <p:txBody>
            <a:bodyPr/>
            <a:lstStyle/>
            <a:p>
              <a:endParaRPr lang="zh-CN" altLang="en-US"/>
            </a:p>
          </p:txBody>
        </p:sp>
        <p:sp>
          <p:nvSpPr>
            <p:cNvPr id="2200" name="Line 526"/>
            <p:cNvSpPr>
              <a:spLocks noChangeShapeType="1"/>
            </p:cNvSpPr>
            <p:nvPr/>
          </p:nvSpPr>
          <p:spPr bwMode="auto">
            <a:xfrm>
              <a:off x="3796" y="3457"/>
              <a:ext cx="1" cy="52"/>
            </a:xfrm>
            <a:prstGeom prst="line">
              <a:avLst/>
            </a:prstGeom>
            <a:noFill/>
            <a:ln w="9525">
              <a:solidFill>
                <a:schemeClr val="tx1"/>
              </a:solidFill>
              <a:round/>
              <a:headEnd/>
              <a:tailEnd/>
            </a:ln>
          </p:spPr>
          <p:txBody>
            <a:bodyPr/>
            <a:lstStyle/>
            <a:p>
              <a:endParaRPr lang="zh-CN" altLang="en-US"/>
            </a:p>
          </p:txBody>
        </p:sp>
        <p:sp>
          <p:nvSpPr>
            <p:cNvPr id="2201" name="Line 527"/>
            <p:cNvSpPr>
              <a:spLocks noChangeShapeType="1"/>
            </p:cNvSpPr>
            <p:nvPr/>
          </p:nvSpPr>
          <p:spPr bwMode="auto">
            <a:xfrm flipH="1" flipV="1">
              <a:off x="4046" y="3462"/>
              <a:ext cx="0" cy="48"/>
            </a:xfrm>
            <a:prstGeom prst="line">
              <a:avLst/>
            </a:prstGeom>
            <a:noFill/>
            <a:ln w="9525">
              <a:solidFill>
                <a:schemeClr val="tx1"/>
              </a:solidFill>
              <a:round/>
              <a:headEnd/>
              <a:tailEnd/>
            </a:ln>
          </p:spPr>
          <p:txBody>
            <a:bodyPr/>
            <a:lstStyle/>
            <a:p>
              <a:endParaRPr lang="zh-CN" altLang="en-US"/>
            </a:p>
          </p:txBody>
        </p:sp>
        <p:graphicFrame>
          <p:nvGraphicFramePr>
            <p:cNvPr id="2054" name="Object 528"/>
            <p:cNvGraphicFramePr>
              <a:graphicFrameLocks noChangeAspect="1"/>
            </p:cNvGraphicFramePr>
            <p:nvPr/>
          </p:nvGraphicFramePr>
          <p:xfrm>
            <a:off x="3451" y="3335"/>
            <a:ext cx="216" cy="180"/>
          </p:xfrm>
          <a:graphic>
            <a:graphicData uri="http://schemas.openxmlformats.org/presentationml/2006/ole">
              <p:oleObj spid="_x0000_s2071" name="Clip" r:id="rId12" imgW="1305000" imgH="1085760" progId="">
                <p:embed/>
              </p:oleObj>
            </a:graphicData>
          </a:graphic>
        </p:graphicFrame>
        <p:graphicFrame>
          <p:nvGraphicFramePr>
            <p:cNvPr id="2055" name="Object 529"/>
            <p:cNvGraphicFramePr>
              <a:graphicFrameLocks noChangeAspect="1"/>
            </p:cNvGraphicFramePr>
            <p:nvPr/>
          </p:nvGraphicFramePr>
          <p:xfrm>
            <a:off x="3555" y="3135"/>
            <a:ext cx="216" cy="180"/>
          </p:xfrm>
          <a:graphic>
            <a:graphicData uri="http://schemas.openxmlformats.org/presentationml/2006/ole">
              <p:oleObj spid="_x0000_s2072" name="Clip" r:id="rId13" imgW="1305000" imgH="1085760" progId="">
                <p:embed/>
              </p:oleObj>
            </a:graphicData>
          </a:graphic>
        </p:graphicFrame>
        <p:graphicFrame>
          <p:nvGraphicFramePr>
            <p:cNvPr id="2056" name="Object 530"/>
            <p:cNvGraphicFramePr>
              <a:graphicFrameLocks noChangeAspect="1"/>
            </p:cNvGraphicFramePr>
            <p:nvPr/>
          </p:nvGraphicFramePr>
          <p:xfrm>
            <a:off x="3723" y="3495"/>
            <a:ext cx="216" cy="180"/>
          </p:xfrm>
          <a:graphic>
            <a:graphicData uri="http://schemas.openxmlformats.org/presentationml/2006/ole">
              <p:oleObj spid="_x0000_s2073" name="Clip" r:id="rId14" imgW="1305000" imgH="1085760" progId="">
                <p:embed/>
              </p:oleObj>
            </a:graphicData>
          </a:graphic>
        </p:graphicFrame>
        <p:graphicFrame>
          <p:nvGraphicFramePr>
            <p:cNvPr id="2057" name="Object 531"/>
            <p:cNvGraphicFramePr>
              <a:graphicFrameLocks noChangeAspect="1"/>
            </p:cNvGraphicFramePr>
            <p:nvPr/>
          </p:nvGraphicFramePr>
          <p:xfrm>
            <a:off x="3937" y="3497"/>
            <a:ext cx="216" cy="180"/>
          </p:xfrm>
          <a:graphic>
            <a:graphicData uri="http://schemas.openxmlformats.org/presentationml/2006/ole">
              <p:oleObj spid="_x0000_s2074" name="Clip" r:id="rId15" imgW="1305000" imgH="1085760" progId="">
                <p:embed/>
              </p:oleObj>
            </a:graphicData>
          </a:graphic>
        </p:graphicFrame>
        <p:grpSp>
          <p:nvGrpSpPr>
            <p:cNvPr id="2202" name="Group 532"/>
            <p:cNvGrpSpPr>
              <a:grpSpLocks/>
            </p:cNvGrpSpPr>
            <p:nvPr/>
          </p:nvGrpSpPr>
          <p:grpSpPr bwMode="auto">
            <a:xfrm>
              <a:off x="4509" y="3576"/>
              <a:ext cx="172" cy="215"/>
              <a:chOff x="2870" y="1518"/>
              <a:chExt cx="292" cy="320"/>
            </a:xfrm>
          </p:grpSpPr>
          <p:graphicFrame>
            <p:nvGraphicFramePr>
              <p:cNvPr id="2060" name="Object 533"/>
              <p:cNvGraphicFramePr>
                <a:graphicFrameLocks noChangeAspect="1"/>
              </p:cNvGraphicFramePr>
              <p:nvPr/>
            </p:nvGraphicFramePr>
            <p:xfrm>
              <a:off x="2870" y="1518"/>
              <a:ext cx="272" cy="282"/>
            </p:xfrm>
            <a:graphic>
              <a:graphicData uri="http://schemas.openxmlformats.org/presentationml/2006/ole">
                <p:oleObj spid="_x0000_s2075" name="Clip" r:id="rId16" imgW="819000" imgH="847800" progId="">
                  <p:embed/>
                </p:oleObj>
              </a:graphicData>
            </a:graphic>
          </p:graphicFrame>
          <p:graphicFrame>
            <p:nvGraphicFramePr>
              <p:cNvPr id="2061" name="Object 534"/>
              <p:cNvGraphicFramePr>
                <a:graphicFrameLocks noChangeAspect="1"/>
              </p:cNvGraphicFramePr>
              <p:nvPr/>
            </p:nvGraphicFramePr>
            <p:xfrm>
              <a:off x="2913" y="1602"/>
              <a:ext cx="249" cy="236"/>
            </p:xfrm>
            <a:graphic>
              <a:graphicData uri="http://schemas.openxmlformats.org/presentationml/2006/ole">
                <p:oleObj spid="_x0000_s2076" name="Clip" r:id="rId17" imgW="1266840" imgH="1200240" progId="">
                  <p:embed/>
                </p:oleObj>
              </a:graphicData>
            </a:graphic>
          </p:graphicFrame>
        </p:grpSp>
        <p:grpSp>
          <p:nvGrpSpPr>
            <p:cNvPr id="2203" name="Group 535"/>
            <p:cNvGrpSpPr>
              <a:grpSpLocks/>
            </p:cNvGrpSpPr>
            <p:nvPr/>
          </p:nvGrpSpPr>
          <p:grpSpPr bwMode="auto">
            <a:xfrm>
              <a:off x="4225" y="3608"/>
              <a:ext cx="220" cy="203"/>
              <a:chOff x="2870" y="1518"/>
              <a:chExt cx="292" cy="320"/>
            </a:xfrm>
          </p:grpSpPr>
          <p:graphicFrame>
            <p:nvGraphicFramePr>
              <p:cNvPr id="2058" name="Object 536"/>
              <p:cNvGraphicFramePr>
                <a:graphicFrameLocks noChangeAspect="1"/>
              </p:cNvGraphicFramePr>
              <p:nvPr/>
            </p:nvGraphicFramePr>
            <p:xfrm>
              <a:off x="2870" y="1518"/>
              <a:ext cx="272" cy="282"/>
            </p:xfrm>
            <a:graphic>
              <a:graphicData uri="http://schemas.openxmlformats.org/presentationml/2006/ole">
                <p:oleObj spid="_x0000_s2077" name="Clip" r:id="rId18" imgW="819000" imgH="847800" progId="">
                  <p:embed/>
                </p:oleObj>
              </a:graphicData>
            </a:graphic>
          </p:graphicFrame>
          <p:graphicFrame>
            <p:nvGraphicFramePr>
              <p:cNvPr id="2059" name="Object 537"/>
              <p:cNvGraphicFramePr>
                <a:graphicFrameLocks noChangeAspect="1"/>
              </p:cNvGraphicFramePr>
              <p:nvPr/>
            </p:nvGraphicFramePr>
            <p:xfrm>
              <a:off x="2913" y="1602"/>
              <a:ext cx="249" cy="236"/>
            </p:xfrm>
            <a:graphic>
              <a:graphicData uri="http://schemas.openxmlformats.org/presentationml/2006/ole">
                <p:oleObj spid="_x0000_s2078" name="Clip" r:id="rId19" imgW="1266840" imgH="1200240" progId="">
                  <p:embed/>
                </p:oleObj>
              </a:graphicData>
            </a:graphic>
          </p:graphicFrame>
        </p:grpSp>
        <p:grpSp>
          <p:nvGrpSpPr>
            <p:cNvPr id="2204" name="Group 538"/>
            <p:cNvGrpSpPr>
              <a:grpSpLocks/>
            </p:cNvGrpSpPr>
            <p:nvPr/>
          </p:nvGrpSpPr>
          <p:grpSpPr bwMode="auto">
            <a:xfrm>
              <a:off x="4324" y="3364"/>
              <a:ext cx="183" cy="255"/>
              <a:chOff x="2556" y="2689"/>
              <a:chExt cx="183" cy="255"/>
            </a:xfrm>
          </p:grpSpPr>
          <p:pic>
            <p:nvPicPr>
              <p:cNvPr id="2232" name="Picture 539"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2233" name="Freeform 54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2234" name="Freeform 54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2235" name="Freeform 54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2236" name="Freeform 54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2237" name="Freeform 54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2238" name="Freeform 54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2239" name="Freeform 54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2240" name="Freeform 54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2241" name="Freeform 54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2242" name="Freeform 54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2243" name="Freeform 55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2244" name="Freeform 55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2245" name="Freeform 55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2246" name="Freeform 55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2247" name="Freeform 55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2248" name="Freeform 55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2205" name="Line 556"/>
            <p:cNvSpPr>
              <a:spLocks noChangeShapeType="1"/>
            </p:cNvSpPr>
            <p:nvPr/>
          </p:nvSpPr>
          <p:spPr bwMode="auto">
            <a:xfrm>
              <a:off x="4097" y="3373"/>
              <a:ext cx="317" cy="170"/>
            </a:xfrm>
            <a:prstGeom prst="line">
              <a:avLst/>
            </a:prstGeom>
            <a:noFill/>
            <a:ln w="9525">
              <a:solidFill>
                <a:schemeClr val="tx1"/>
              </a:solidFill>
              <a:round/>
              <a:headEnd/>
              <a:tailEnd/>
            </a:ln>
          </p:spPr>
          <p:txBody>
            <a:bodyPr/>
            <a:lstStyle/>
            <a:p>
              <a:endParaRPr lang="zh-CN" altLang="en-US"/>
            </a:p>
          </p:txBody>
        </p:sp>
        <p:sp>
          <p:nvSpPr>
            <p:cNvPr id="2206" name="Line 557"/>
            <p:cNvSpPr>
              <a:spLocks noChangeShapeType="1"/>
            </p:cNvSpPr>
            <p:nvPr/>
          </p:nvSpPr>
          <p:spPr bwMode="auto">
            <a:xfrm>
              <a:off x="3750" y="3332"/>
              <a:ext cx="51" cy="0"/>
            </a:xfrm>
            <a:prstGeom prst="line">
              <a:avLst/>
            </a:prstGeom>
            <a:noFill/>
            <a:ln w="9525">
              <a:solidFill>
                <a:schemeClr val="tx1"/>
              </a:solidFill>
              <a:round/>
              <a:headEnd/>
              <a:tailEnd/>
            </a:ln>
          </p:spPr>
          <p:txBody>
            <a:bodyPr/>
            <a:lstStyle/>
            <a:p>
              <a:endParaRPr lang="zh-CN" altLang="en-US"/>
            </a:p>
          </p:txBody>
        </p:sp>
        <p:grpSp>
          <p:nvGrpSpPr>
            <p:cNvPr id="2207" name="Group 558"/>
            <p:cNvGrpSpPr>
              <a:grpSpLocks/>
            </p:cNvGrpSpPr>
            <p:nvPr/>
          </p:nvGrpSpPr>
          <p:grpSpPr bwMode="auto">
            <a:xfrm>
              <a:off x="4995" y="3370"/>
              <a:ext cx="131" cy="258"/>
              <a:chOff x="4180" y="783"/>
              <a:chExt cx="150" cy="307"/>
            </a:xfrm>
          </p:grpSpPr>
          <p:sp>
            <p:nvSpPr>
              <p:cNvPr id="2224" name="AutoShape 55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225" name="Rectangle 560"/>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226" name="Rectangle 56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27" name="AutoShape 56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28" name="Line 563"/>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229" name="Line 564"/>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230" name="Rectangle 56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31" name="Rectangle 566"/>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2208" name="Line 567"/>
            <p:cNvSpPr>
              <a:spLocks noChangeShapeType="1"/>
            </p:cNvSpPr>
            <p:nvPr/>
          </p:nvSpPr>
          <p:spPr bwMode="auto">
            <a:xfrm flipH="1">
              <a:off x="3806" y="2401"/>
              <a:ext cx="2" cy="91"/>
            </a:xfrm>
            <a:prstGeom prst="line">
              <a:avLst/>
            </a:prstGeom>
            <a:noFill/>
            <a:ln w="9525">
              <a:solidFill>
                <a:schemeClr val="tx1"/>
              </a:solidFill>
              <a:round/>
              <a:headEnd/>
              <a:tailEnd/>
            </a:ln>
          </p:spPr>
          <p:txBody>
            <a:bodyPr/>
            <a:lstStyle/>
            <a:p>
              <a:endParaRPr lang="zh-CN" altLang="en-US"/>
            </a:p>
          </p:txBody>
        </p:sp>
        <p:sp>
          <p:nvSpPr>
            <p:cNvPr id="2209" name="Line 568"/>
            <p:cNvSpPr>
              <a:spLocks noChangeShapeType="1"/>
            </p:cNvSpPr>
            <p:nvPr/>
          </p:nvSpPr>
          <p:spPr bwMode="auto">
            <a:xfrm flipV="1">
              <a:off x="4623" y="1760"/>
              <a:ext cx="78" cy="55"/>
            </a:xfrm>
            <a:prstGeom prst="line">
              <a:avLst/>
            </a:prstGeom>
            <a:noFill/>
            <a:ln w="9525">
              <a:solidFill>
                <a:schemeClr val="tx1"/>
              </a:solidFill>
              <a:round/>
              <a:headEnd/>
              <a:tailEnd/>
            </a:ln>
          </p:spPr>
          <p:txBody>
            <a:bodyPr/>
            <a:lstStyle/>
            <a:p>
              <a:endParaRPr lang="zh-CN" altLang="en-US"/>
            </a:p>
          </p:txBody>
        </p:sp>
        <p:sp>
          <p:nvSpPr>
            <p:cNvPr id="2210" name="Line 569"/>
            <p:cNvSpPr>
              <a:spLocks noChangeShapeType="1"/>
            </p:cNvSpPr>
            <p:nvPr/>
          </p:nvSpPr>
          <p:spPr bwMode="auto">
            <a:xfrm>
              <a:off x="4514" y="1869"/>
              <a:ext cx="0" cy="52"/>
            </a:xfrm>
            <a:prstGeom prst="line">
              <a:avLst/>
            </a:prstGeom>
            <a:noFill/>
            <a:ln w="9525">
              <a:solidFill>
                <a:schemeClr val="tx1"/>
              </a:solidFill>
              <a:round/>
              <a:headEnd/>
              <a:tailEnd/>
            </a:ln>
          </p:spPr>
          <p:txBody>
            <a:bodyPr/>
            <a:lstStyle/>
            <a:p>
              <a:endParaRPr lang="zh-CN" altLang="en-US"/>
            </a:p>
          </p:txBody>
        </p:sp>
        <p:sp>
          <p:nvSpPr>
            <p:cNvPr id="2211" name="Line 570"/>
            <p:cNvSpPr>
              <a:spLocks noChangeShapeType="1"/>
            </p:cNvSpPr>
            <p:nvPr/>
          </p:nvSpPr>
          <p:spPr bwMode="auto">
            <a:xfrm flipV="1">
              <a:off x="4630" y="1804"/>
              <a:ext cx="166" cy="182"/>
            </a:xfrm>
            <a:prstGeom prst="line">
              <a:avLst/>
            </a:prstGeom>
            <a:noFill/>
            <a:ln w="9525">
              <a:solidFill>
                <a:schemeClr val="tx1"/>
              </a:solidFill>
              <a:round/>
              <a:headEnd/>
              <a:tailEnd/>
            </a:ln>
          </p:spPr>
          <p:txBody>
            <a:bodyPr/>
            <a:lstStyle/>
            <a:p>
              <a:endParaRPr lang="zh-CN" altLang="en-US"/>
            </a:p>
          </p:txBody>
        </p:sp>
        <p:sp>
          <p:nvSpPr>
            <p:cNvPr id="2212" name="Line 571"/>
            <p:cNvSpPr>
              <a:spLocks noChangeShapeType="1"/>
            </p:cNvSpPr>
            <p:nvPr/>
          </p:nvSpPr>
          <p:spPr bwMode="auto">
            <a:xfrm>
              <a:off x="4852" y="1803"/>
              <a:ext cx="0" cy="124"/>
            </a:xfrm>
            <a:prstGeom prst="line">
              <a:avLst/>
            </a:prstGeom>
            <a:noFill/>
            <a:ln w="9525">
              <a:solidFill>
                <a:schemeClr val="tx1"/>
              </a:solidFill>
              <a:round/>
              <a:headEnd/>
              <a:tailEnd/>
            </a:ln>
          </p:spPr>
          <p:txBody>
            <a:bodyPr/>
            <a:lstStyle/>
            <a:p>
              <a:endParaRPr lang="zh-CN" altLang="en-US"/>
            </a:p>
          </p:txBody>
        </p:sp>
        <p:sp>
          <p:nvSpPr>
            <p:cNvPr id="2213" name="Line 572"/>
            <p:cNvSpPr>
              <a:spLocks noChangeShapeType="1"/>
            </p:cNvSpPr>
            <p:nvPr/>
          </p:nvSpPr>
          <p:spPr bwMode="auto">
            <a:xfrm>
              <a:off x="4634" y="1996"/>
              <a:ext cx="119" cy="0"/>
            </a:xfrm>
            <a:prstGeom prst="line">
              <a:avLst/>
            </a:prstGeom>
            <a:noFill/>
            <a:ln w="9525">
              <a:solidFill>
                <a:schemeClr val="tx1"/>
              </a:solidFill>
              <a:round/>
              <a:headEnd/>
              <a:tailEnd/>
            </a:ln>
          </p:spPr>
          <p:txBody>
            <a:bodyPr/>
            <a:lstStyle/>
            <a:p>
              <a:endParaRPr lang="zh-CN" altLang="en-US"/>
            </a:p>
          </p:txBody>
        </p:sp>
        <p:sp>
          <p:nvSpPr>
            <p:cNvPr id="2214" name="Line 573"/>
            <p:cNvSpPr>
              <a:spLocks noChangeShapeType="1"/>
            </p:cNvSpPr>
            <p:nvPr/>
          </p:nvSpPr>
          <p:spPr bwMode="auto">
            <a:xfrm flipV="1">
              <a:off x="3560" y="2542"/>
              <a:ext cx="106" cy="2"/>
            </a:xfrm>
            <a:prstGeom prst="line">
              <a:avLst/>
            </a:prstGeom>
            <a:noFill/>
            <a:ln w="9525">
              <a:solidFill>
                <a:schemeClr val="tx1"/>
              </a:solidFill>
              <a:round/>
              <a:headEnd/>
              <a:tailEnd/>
            </a:ln>
          </p:spPr>
          <p:txBody>
            <a:bodyPr/>
            <a:lstStyle/>
            <a:p>
              <a:endParaRPr lang="zh-CN" altLang="en-US"/>
            </a:p>
          </p:txBody>
        </p:sp>
        <p:sp>
          <p:nvSpPr>
            <p:cNvPr id="2215" name="Line 574"/>
            <p:cNvSpPr>
              <a:spLocks noChangeShapeType="1"/>
            </p:cNvSpPr>
            <p:nvPr/>
          </p:nvSpPr>
          <p:spPr bwMode="auto">
            <a:xfrm flipV="1">
              <a:off x="4895" y="1614"/>
              <a:ext cx="150" cy="106"/>
            </a:xfrm>
            <a:prstGeom prst="line">
              <a:avLst/>
            </a:prstGeom>
            <a:noFill/>
            <a:ln w="9525">
              <a:solidFill>
                <a:schemeClr val="tx1"/>
              </a:solidFill>
              <a:round/>
              <a:headEnd/>
              <a:tailEnd/>
            </a:ln>
          </p:spPr>
          <p:txBody>
            <a:bodyPr/>
            <a:lstStyle/>
            <a:p>
              <a:endParaRPr lang="zh-CN" altLang="en-US"/>
            </a:p>
          </p:txBody>
        </p:sp>
        <p:sp>
          <p:nvSpPr>
            <p:cNvPr id="2216" name="Line 575"/>
            <p:cNvSpPr>
              <a:spLocks noChangeShapeType="1"/>
            </p:cNvSpPr>
            <p:nvPr/>
          </p:nvSpPr>
          <p:spPr bwMode="auto">
            <a:xfrm>
              <a:off x="4983" y="1990"/>
              <a:ext cx="112" cy="0"/>
            </a:xfrm>
            <a:prstGeom prst="line">
              <a:avLst/>
            </a:prstGeom>
            <a:noFill/>
            <a:ln w="9525">
              <a:solidFill>
                <a:schemeClr val="tx1"/>
              </a:solidFill>
              <a:round/>
              <a:headEnd/>
              <a:tailEnd/>
            </a:ln>
          </p:spPr>
          <p:txBody>
            <a:bodyPr/>
            <a:lstStyle/>
            <a:p>
              <a:endParaRPr lang="zh-CN" altLang="en-US"/>
            </a:p>
          </p:txBody>
        </p:sp>
        <p:sp>
          <p:nvSpPr>
            <p:cNvPr id="2217" name="Line 576"/>
            <p:cNvSpPr>
              <a:spLocks noChangeShapeType="1"/>
            </p:cNvSpPr>
            <p:nvPr/>
          </p:nvSpPr>
          <p:spPr bwMode="auto">
            <a:xfrm flipH="1">
              <a:off x="4445" y="2038"/>
              <a:ext cx="62" cy="444"/>
            </a:xfrm>
            <a:prstGeom prst="line">
              <a:avLst/>
            </a:prstGeom>
            <a:noFill/>
            <a:ln w="9525">
              <a:solidFill>
                <a:schemeClr val="tx1"/>
              </a:solidFill>
              <a:round/>
              <a:headEnd/>
              <a:tailEnd/>
            </a:ln>
          </p:spPr>
          <p:txBody>
            <a:bodyPr/>
            <a:lstStyle/>
            <a:p>
              <a:endParaRPr lang="zh-CN" altLang="en-US"/>
            </a:p>
          </p:txBody>
        </p:sp>
        <p:sp>
          <p:nvSpPr>
            <p:cNvPr id="2218" name="Line 577"/>
            <p:cNvSpPr>
              <a:spLocks noChangeShapeType="1"/>
            </p:cNvSpPr>
            <p:nvPr/>
          </p:nvSpPr>
          <p:spPr bwMode="auto">
            <a:xfrm flipH="1">
              <a:off x="4817" y="2038"/>
              <a:ext cx="70" cy="458"/>
            </a:xfrm>
            <a:prstGeom prst="line">
              <a:avLst/>
            </a:prstGeom>
            <a:noFill/>
            <a:ln w="9525">
              <a:solidFill>
                <a:schemeClr val="tx1"/>
              </a:solidFill>
              <a:round/>
              <a:headEnd/>
              <a:tailEnd/>
            </a:ln>
          </p:spPr>
          <p:txBody>
            <a:bodyPr/>
            <a:lstStyle/>
            <a:p>
              <a:endParaRPr lang="zh-CN" altLang="en-US"/>
            </a:p>
          </p:txBody>
        </p:sp>
        <p:sp>
          <p:nvSpPr>
            <p:cNvPr id="2219" name="Text Box 578"/>
            <p:cNvSpPr txBox="1">
              <a:spLocks noChangeArrowheads="1"/>
            </p:cNvSpPr>
            <p:nvPr/>
          </p:nvSpPr>
          <p:spPr bwMode="auto">
            <a:xfrm>
              <a:off x="3229" y="2006"/>
              <a:ext cx="1081"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Home network</a:t>
              </a:r>
            </a:p>
          </p:txBody>
        </p:sp>
        <p:sp>
          <p:nvSpPr>
            <p:cNvPr id="2220" name="Text Box 579"/>
            <p:cNvSpPr txBox="1">
              <a:spLocks noChangeArrowheads="1"/>
            </p:cNvSpPr>
            <p:nvPr/>
          </p:nvSpPr>
          <p:spPr bwMode="auto">
            <a:xfrm>
              <a:off x="3515" y="2852"/>
              <a:ext cx="1432" cy="233"/>
            </a:xfrm>
            <a:prstGeom prst="rect">
              <a:avLst/>
            </a:prstGeom>
            <a:noFill/>
            <a:ln w="9525">
              <a:noFill/>
              <a:miter lim="800000"/>
              <a:headEnd/>
              <a:tailEnd/>
            </a:ln>
          </p:spPr>
          <p:txBody>
            <a:bodyPr wrap="none">
              <a:spAutoFit/>
            </a:bodyPr>
            <a:lstStyle/>
            <a:p>
              <a:r>
                <a:rPr lang="en-US" altLang="ko-KR" sz="1800" dirty="0" smtClean="0">
                  <a:latin typeface="Comic Sans MS" pitchFamily="66" charset="0"/>
                  <a:ea typeface="굴림" pitchFamily="34" charset="-127"/>
                </a:rPr>
                <a:t>Enterprise </a:t>
              </a:r>
              <a:r>
                <a:rPr lang="en-US" altLang="ko-KR" sz="1800" dirty="0">
                  <a:latin typeface="Comic Sans MS" pitchFamily="66" charset="0"/>
                  <a:ea typeface="굴림" pitchFamily="34" charset="-127"/>
                </a:rPr>
                <a:t>network</a:t>
              </a:r>
            </a:p>
          </p:txBody>
        </p:sp>
        <p:sp>
          <p:nvSpPr>
            <p:cNvPr id="2221" name="Text Box 580"/>
            <p:cNvSpPr txBox="1">
              <a:spLocks noChangeArrowheads="1"/>
            </p:cNvSpPr>
            <p:nvPr/>
          </p:nvSpPr>
          <p:spPr bwMode="auto">
            <a:xfrm>
              <a:off x="3234" y="1065"/>
              <a:ext cx="1149"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Mobile network</a:t>
              </a:r>
            </a:p>
          </p:txBody>
        </p:sp>
        <p:sp>
          <p:nvSpPr>
            <p:cNvPr id="2222" name="Text Box 581"/>
            <p:cNvSpPr txBox="1">
              <a:spLocks noChangeArrowheads="1"/>
            </p:cNvSpPr>
            <p:nvPr/>
          </p:nvSpPr>
          <p:spPr bwMode="auto">
            <a:xfrm>
              <a:off x="4369" y="1368"/>
              <a:ext cx="824"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Global ISP</a:t>
              </a:r>
            </a:p>
          </p:txBody>
        </p:sp>
        <p:sp>
          <p:nvSpPr>
            <p:cNvPr id="2223" name="Text Box 582"/>
            <p:cNvSpPr txBox="1">
              <a:spLocks noChangeArrowheads="1"/>
            </p:cNvSpPr>
            <p:nvPr/>
          </p:nvSpPr>
          <p:spPr bwMode="auto">
            <a:xfrm>
              <a:off x="4240" y="2240"/>
              <a:ext cx="962"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Regional ISP</a:t>
              </a:r>
            </a:p>
          </p:txBody>
        </p:sp>
      </p:grpSp>
      <p:grpSp>
        <p:nvGrpSpPr>
          <p:cNvPr id="4745" name="Group 674"/>
          <p:cNvGrpSpPr>
            <a:grpSpLocks/>
          </p:cNvGrpSpPr>
          <p:nvPr/>
        </p:nvGrpSpPr>
        <p:grpSpPr bwMode="auto">
          <a:xfrm>
            <a:off x="465138" y="5464175"/>
            <a:ext cx="800100" cy="506413"/>
            <a:chOff x="293" y="3442"/>
            <a:chExt cx="504" cy="319"/>
          </a:xfrm>
        </p:grpSpPr>
        <p:grpSp>
          <p:nvGrpSpPr>
            <p:cNvPr id="2143" name="Group 585"/>
            <p:cNvGrpSpPr>
              <a:grpSpLocks/>
            </p:cNvGrpSpPr>
            <p:nvPr/>
          </p:nvGrpSpPr>
          <p:grpSpPr bwMode="auto">
            <a:xfrm>
              <a:off x="383" y="3442"/>
              <a:ext cx="228" cy="108"/>
              <a:chOff x="3600" y="219"/>
              <a:chExt cx="360" cy="175"/>
            </a:xfrm>
          </p:grpSpPr>
          <p:sp>
            <p:nvSpPr>
              <p:cNvPr id="2145" name="Oval 5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146" name="Line 58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147" name="Line 58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148" name="Rectangle 589"/>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149" name="Oval 5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150" name="Group 591"/>
              <p:cNvGrpSpPr>
                <a:grpSpLocks/>
              </p:cNvGrpSpPr>
              <p:nvPr/>
            </p:nvGrpSpPr>
            <p:grpSpPr bwMode="auto">
              <a:xfrm>
                <a:off x="3686" y="244"/>
                <a:ext cx="177" cy="66"/>
                <a:chOff x="2848" y="848"/>
                <a:chExt cx="140" cy="98"/>
              </a:xfrm>
            </p:grpSpPr>
            <p:sp>
              <p:nvSpPr>
                <p:cNvPr id="2155" name="Line 59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6" name="Line 59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7" name="Line 59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151" name="Group 595"/>
              <p:cNvGrpSpPr>
                <a:grpSpLocks/>
              </p:cNvGrpSpPr>
              <p:nvPr/>
            </p:nvGrpSpPr>
            <p:grpSpPr bwMode="auto">
              <a:xfrm flipV="1">
                <a:off x="3686" y="243"/>
                <a:ext cx="177" cy="66"/>
                <a:chOff x="2848" y="848"/>
                <a:chExt cx="140" cy="98"/>
              </a:xfrm>
            </p:grpSpPr>
            <p:sp>
              <p:nvSpPr>
                <p:cNvPr id="2152" name="Line 59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3" name="Line 59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4" name="Line 59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144" name="Text Box 662"/>
            <p:cNvSpPr txBox="1">
              <a:spLocks noChangeArrowheads="1"/>
            </p:cNvSpPr>
            <p:nvPr/>
          </p:nvSpPr>
          <p:spPr bwMode="auto">
            <a:xfrm>
              <a:off x="293" y="3549"/>
              <a:ext cx="504" cy="212"/>
            </a:xfrm>
            <a:prstGeom prst="rect">
              <a:avLst/>
            </a:prstGeom>
            <a:noFill/>
            <a:ln w="9525">
              <a:noFill/>
              <a:miter lim="800000"/>
              <a:headEnd/>
              <a:tailEnd/>
            </a:ln>
          </p:spPr>
          <p:txBody>
            <a:bodyPr wrap="none">
              <a:spAutoFit/>
            </a:bodyPr>
            <a:lstStyle/>
            <a:p>
              <a:r>
                <a:rPr lang="en-US" altLang="ko-KR" sz="1600">
                  <a:latin typeface="Comic Sans MS" pitchFamily="66" charset="0"/>
                  <a:ea typeface="굴림" pitchFamily="34" charset="-127"/>
                </a:rPr>
                <a:t>router</a:t>
              </a:r>
            </a:p>
          </p:txBody>
        </p:sp>
      </p:grpSp>
      <p:grpSp>
        <p:nvGrpSpPr>
          <p:cNvPr id="4749" name="Group 672"/>
          <p:cNvGrpSpPr>
            <a:grpSpLocks/>
          </p:cNvGrpSpPr>
          <p:nvPr/>
        </p:nvGrpSpPr>
        <p:grpSpPr bwMode="auto">
          <a:xfrm>
            <a:off x="146050" y="1325563"/>
            <a:ext cx="1458913" cy="1893887"/>
            <a:chOff x="92" y="835"/>
            <a:chExt cx="919" cy="1193"/>
          </a:xfrm>
        </p:grpSpPr>
        <p:grpSp>
          <p:nvGrpSpPr>
            <p:cNvPr id="2128" name="Group 599"/>
            <p:cNvGrpSpPr>
              <a:grpSpLocks/>
            </p:cNvGrpSpPr>
            <p:nvPr/>
          </p:nvGrpSpPr>
          <p:grpSpPr bwMode="auto">
            <a:xfrm>
              <a:off x="92" y="1416"/>
              <a:ext cx="220" cy="245"/>
              <a:chOff x="2870" y="1518"/>
              <a:chExt cx="292" cy="320"/>
            </a:xfrm>
          </p:grpSpPr>
          <p:graphicFrame>
            <p:nvGraphicFramePr>
              <p:cNvPr id="2051" name="Object 600"/>
              <p:cNvGraphicFramePr>
                <a:graphicFrameLocks noChangeAspect="1"/>
              </p:cNvGraphicFramePr>
              <p:nvPr/>
            </p:nvGraphicFramePr>
            <p:xfrm>
              <a:off x="2870" y="1518"/>
              <a:ext cx="272" cy="282"/>
            </p:xfrm>
            <a:graphic>
              <a:graphicData uri="http://schemas.openxmlformats.org/presentationml/2006/ole">
                <p:oleObj spid="_x0000_s2079" name="Clip" r:id="rId20" imgW="819000" imgH="847800" progId="">
                  <p:embed/>
                </p:oleObj>
              </a:graphicData>
            </a:graphic>
          </p:graphicFrame>
          <p:graphicFrame>
            <p:nvGraphicFramePr>
              <p:cNvPr id="2052" name="Object 601"/>
              <p:cNvGraphicFramePr>
                <a:graphicFrameLocks noChangeAspect="1"/>
              </p:cNvGraphicFramePr>
              <p:nvPr/>
            </p:nvGraphicFramePr>
            <p:xfrm>
              <a:off x="2913" y="1602"/>
              <a:ext cx="249" cy="236"/>
            </p:xfrm>
            <a:graphic>
              <a:graphicData uri="http://schemas.openxmlformats.org/presentationml/2006/ole">
                <p:oleObj spid="_x0000_s2080" name="Clip" r:id="rId21" imgW="1266840" imgH="1200240" progId="">
                  <p:embed/>
                </p:oleObj>
              </a:graphicData>
            </a:graphic>
          </p:graphicFrame>
        </p:grpSp>
        <p:graphicFrame>
          <p:nvGraphicFramePr>
            <p:cNvPr id="2050" name="Object 602"/>
            <p:cNvGraphicFramePr>
              <a:graphicFrameLocks noChangeAspect="1"/>
            </p:cNvGraphicFramePr>
            <p:nvPr/>
          </p:nvGraphicFramePr>
          <p:xfrm>
            <a:off x="131" y="843"/>
            <a:ext cx="207" cy="173"/>
          </p:xfrm>
          <a:graphic>
            <a:graphicData uri="http://schemas.openxmlformats.org/presentationml/2006/ole">
              <p:oleObj spid="_x0000_s2081" name="Clip" r:id="rId22" imgW="1305000" imgH="1085760" progId="">
                <p:embed/>
              </p:oleObj>
            </a:graphicData>
          </a:graphic>
        </p:graphicFrame>
        <p:grpSp>
          <p:nvGrpSpPr>
            <p:cNvPr id="2129" name="Group 603"/>
            <p:cNvGrpSpPr>
              <a:grpSpLocks/>
            </p:cNvGrpSpPr>
            <p:nvPr/>
          </p:nvGrpSpPr>
          <p:grpSpPr bwMode="auto">
            <a:xfrm>
              <a:off x="171" y="1105"/>
              <a:ext cx="148" cy="241"/>
              <a:chOff x="4180" y="783"/>
              <a:chExt cx="150" cy="307"/>
            </a:xfrm>
          </p:grpSpPr>
          <p:sp>
            <p:nvSpPr>
              <p:cNvPr id="2135" name="AutoShape 60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136" name="Rectangle 605"/>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137" name="Rectangle 60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38" name="AutoShape 60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39" name="Line 608"/>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140" name="Line 609"/>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141" name="Rectangle 61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42" name="Rectangle 611"/>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pic>
          <p:nvPicPr>
            <p:cNvPr id="2130" name="Picture 661" descr="imgyjavg[1]"/>
            <p:cNvPicPr>
              <a:picLocks noChangeAspect="1" noChangeArrowheads="1"/>
            </p:cNvPicPr>
            <p:nvPr/>
          </p:nvPicPr>
          <p:blipFill>
            <a:blip r:embed="rId5" cstate="print"/>
            <a:srcRect/>
            <a:stretch>
              <a:fillRect/>
            </a:stretch>
          </p:blipFill>
          <p:spPr bwMode="auto">
            <a:xfrm>
              <a:off x="112" y="1763"/>
              <a:ext cx="232" cy="168"/>
            </a:xfrm>
            <a:prstGeom prst="rect">
              <a:avLst/>
            </a:prstGeom>
            <a:noFill/>
            <a:ln w="9525">
              <a:noFill/>
              <a:miter lim="800000"/>
              <a:headEnd/>
              <a:tailEnd/>
            </a:ln>
          </p:spPr>
        </p:pic>
        <p:sp>
          <p:nvSpPr>
            <p:cNvPr id="2131" name="Text Box 663"/>
            <p:cNvSpPr txBox="1">
              <a:spLocks noChangeArrowheads="1"/>
            </p:cNvSpPr>
            <p:nvPr/>
          </p:nvSpPr>
          <p:spPr bwMode="auto">
            <a:xfrm>
              <a:off x="348" y="835"/>
              <a:ext cx="260" cy="212"/>
            </a:xfrm>
            <a:prstGeom prst="rect">
              <a:avLst/>
            </a:prstGeom>
            <a:noFill/>
            <a:ln w="9525">
              <a:noFill/>
              <a:miter lim="800000"/>
              <a:headEnd/>
              <a:tailEnd/>
            </a:ln>
          </p:spPr>
          <p:txBody>
            <a:bodyPr wrap="none">
              <a:spAutoFit/>
            </a:bodyPr>
            <a:lstStyle/>
            <a:p>
              <a:r>
                <a:rPr lang="en-US" altLang="ko-KR" sz="1600">
                  <a:latin typeface="Comic Sans MS" pitchFamily="66" charset="0"/>
                  <a:ea typeface="굴림" pitchFamily="34" charset="-127"/>
                </a:rPr>
                <a:t>PC</a:t>
              </a:r>
            </a:p>
          </p:txBody>
        </p:sp>
        <p:sp>
          <p:nvSpPr>
            <p:cNvPr id="2132" name="Text Box 664"/>
            <p:cNvSpPr txBox="1">
              <a:spLocks noChangeArrowheads="1"/>
            </p:cNvSpPr>
            <p:nvPr/>
          </p:nvSpPr>
          <p:spPr bwMode="auto">
            <a:xfrm>
              <a:off x="334" y="1107"/>
              <a:ext cx="504" cy="212"/>
            </a:xfrm>
            <a:prstGeom prst="rect">
              <a:avLst/>
            </a:prstGeom>
            <a:noFill/>
            <a:ln w="9525">
              <a:noFill/>
              <a:miter lim="800000"/>
              <a:headEnd/>
              <a:tailEnd/>
            </a:ln>
          </p:spPr>
          <p:txBody>
            <a:bodyPr wrap="none">
              <a:spAutoFit/>
            </a:bodyPr>
            <a:lstStyle/>
            <a:p>
              <a:r>
                <a:rPr lang="en-US" altLang="ko-KR" sz="1600" dirty="0">
                  <a:latin typeface="Comic Sans MS" pitchFamily="66" charset="0"/>
                  <a:ea typeface="굴림" pitchFamily="34" charset="-127"/>
                </a:rPr>
                <a:t>server</a:t>
              </a:r>
            </a:p>
          </p:txBody>
        </p:sp>
        <p:sp>
          <p:nvSpPr>
            <p:cNvPr id="2133" name="Text Box 665"/>
            <p:cNvSpPr txBox="1">
              <a:spLocks noChangeArrowheads="1"/>
            </p:cNvSpPr>
            <p:nvPr/>
          </p:nvSpPr>
          <p:spPr bwMode="auto">
            <a:xfrm>
              <a:off x="345" y="1437"/>
              <a:ext cx="601" cy="290"/>
            </a:xfrm>
            <a:prstGeom prst="rect">
              <a:avLst/>
            </a:prstGeom>
            <a:noFill/>
            <a:ln w="9525">
              <a:noFill/>
              <a:miter lim="800000"/>
              <a:headEnd/>
              <a:tailEnd/>
            </a:ln>
          </p:spPr>
          <p:txBody>
            <a:bodyPr wrap="none">
              <a:spAutoFit/>
            </a:bodyPr>
            <a:lstStyle/>
            <a:p>
              <a:pPr>
                <a:lnSpc>
                  <a:spcPct val="75000"/>
                </a:lnSpc>
              </a:pPr>
              <a:r>
                <a:rPr lang="en-US" altLang="ko-KR" sz="1600">
                  <a:latin typeface="Comic Sans MS" pitchFamily="66" charset="0"/>
                  <a:ea typeface="굴림" pitchFamily="34" charset="-127"/>
                </a:rPr>
                <a:t>wireless</a:t>
              </a:r>
            </a:p>
            <a:p>
              <a:pPr>
                <a:lnSpc>
                  <a:spcPct val="75000"/>
                </a:lnSpc>
              </a:pPr>
              <a:r>
                <a:rPr lang="en-US" altLang="ko-KR" sz="1600">
                  <a:latin typeface="Comic Sans MS" pitchFamily="66" charset="0"/>
                  <a:ea typeface="굴림" pitchFamily="34" charset="-127"/>
                </a:rPr>
                <a:t>laptop</a:t>
              </a:r>
            </a:p>
          </p:txBody>
        </p:sp>
        <p:sp>
          <p:nvSpPr>
            <p:cNvPr id="2134" name="Text Box 667"/>
            <p:cNvSpPr txBox="1">
              <a:spLocks noChangeArrowheads="1"/>
            </p:cNvSpPr>
            <p:nvPr/>
          </p:nvSpPr>
          <p:spPr bwMode="auto">
            <a:xfrm>
              <a:off x="359" y="1738"/>
              <a:ext cx="652" cy="290"/>
            </a:xfrm>
            <a:prstGeom prst="rect">
              <a:avLst/>
            </a:prstGeom>
            <a:noFill/>
            <a:ln w="9525">
              <a:noFill/>
              <a:miter lim="800000"/>
              <a:headEnd/>
              <a:tailEnd/>
            </a:ln>
          </p:spPr>
          <p:txBody>
            <a:bodyPr wrap="none">
              <a:spAutoFit/>
            </a:bodyPr>
            <a:lstStyle/>
            <a:p>
              <a:pPr>
                <a:lnSpc>
                  <a:spcPct val="75000"/>
                </a:lnSpc>
              </a:pPr>
              <a:r>
                <a:rPr lang="en-US" altLang="ko-KR" sz="1600" dirty="0">
                  <a:latin typeface="Comic Sans MS" pitchFamily="66" charset="0"/>
                  <a:ea typeface="굴림" pitchFamily="34" charset="-127"/>
                </a:rPr>
                <a:t>cellular </a:t>
              </a:r>
            </a:p>
            <a:p>
              <a:pPr>
                <a:lnSpc>
                  <a:spcPct val="75000"/>
                </a:lnSpc>
              </a:pPr>
              <a:r>
                <a:rPr lang="en-US" altLang="ko-KR" sz="1600" dirty="0">
                  <a:latin typeface="Comic Sans MS" pitchFamily="66" charset="0"/>
                  <a:ea typeface="굴림" pitchFamily="34" charset="-127"/>
                </a:rPr>
                <a:t>handheld</a:t>
              </a:r>
            </a:p>
          </p:txBody>
        </p:sp>
      </p:grpSp>
      <p:grpSp>
        <p:nvGrpSpPr>
          <p:cNvPr id="4752" name="Group 673"/>
          <p:cNvGrpSpPr>
            <a:grpSpLocks/>
          </p:cNvGrpSpPr>
          <p:nvPr/>
        </p:nvGrpSpPr>
        <p:grpSpPr bwMode="auto">
          <a:xfrm>
            <a:off x="338138" y="3865563"/>
            <a:ext cx="1431925" cy="992187"/>
            <a:chOff x="213" y="2435"/>
            <a:chExt cx="902" cy="625"/>
          </a:xfrm>
        </p:grpSpPr>
        <p:grpSp>
          <p:nvGrpSpPr>
            <p:cNvPr id="2076" name="Group 612"/>
            <p:cNvGrpSpPr>
              <a:grpSpLocks/>
            </p:cNvGrpSpPr>
            <p:nvPr/>
          </p:nvGrpSpPr>
          <p:grpSpPr bwMode="auto">
            <a:xfrm>
              <a:off x="213" y="2446"/>
              <a:ext cx="149" cy="213"/>
              <a:chOff x="2556" y="2689"/>
              <a:chExt cx="183" cy="255"/>
            </a:xfrm>
          </p:grpSpPr>
          <p:pic>
            <p:nvPicPr>
              <p:cNvPr id="2111" name="Picture 613"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2112" name="Freeform 61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2113" name="Freeform 61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2114" name="Freeform 61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2115" name="Freeform 61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2116" name="Freeform 61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2117" name="Freeform 61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2118" name="Freeform 62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2119" name="Freeform 62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2120" name="Freeform 62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2121" name="Freeform 62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2122" name="Freeform 62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2123" name="Freeform 62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2124" name="Freeform 62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2125" name="Freeform 62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2126" name="Freeform 62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2127" name="Freeform 62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grpSp>
          <p:nvGrpSpPr>
            <p:cNvPr id="2077" name="Group 630"/>
            <p:cNvGrpSpPr>
              <a:grpSpLocks/>
            </p:cNvGrpSpPr>
            <p:nvPr/>
          </p:nvGrpSpPr>
          <p:grpSpPr bwMode="auto">
            <a:xfrm>
              <a:off x="382" y="2435"/>
              <a:ext cx="139" cy="238"/>
              <a:chOff x="3796" y="1043"/>
              <a:chExt cx="865" cy="1237"/>
            </a:xfrm>
          </p:grpSpPr>
          <p:sp>
            <p:nvSpPr>
              <p:cNvPr id="2081" name="Line 63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2082" name="Line 63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2083" name="Line 63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2084" name="Line 63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2085" name="Line 63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2086" name="Line 63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2087" name="Line 63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2088" name="Line 63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2089" name="Line 63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2090" name="Line 64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2091" name="Line 64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2092" name="Line 64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2093" name="Line 64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2094" name="Line 64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2095" name="Line 64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2096" name="Group 646"/>
              <p:cNvGrpSpPr>
                <a:grpSpLocks/>
              </p:cNvGrpSpPr>
              <p:nvPr/>
            </p:nvGrpSpPr>
            <p:grpSpPr bwMode="auto">
              <a:xfrm>
                <a:off x="4269" y="1415"/>
                <a:ext cx="392" cy="137"/>
                <a:chOff x="4227" y="1360"/>
                <a:chExt cx="863" cy="270"/>
              </a:xfrm>
            </p:grpSpPr>
            <p:sp>
              <p:nvSpPr>
                <p:cNvPr id="2107" name="Line 64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108" name="Line 64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109" name="Line 64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110" name="Line 65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2097" name="Group 651"/>
              <p:cNvGrpSpPr>
                <a:grpSpLocks/>
              </p:cNvGrpSpPr>
              <p:nvPr/>
            </p:nvGrpSpPr>
            <p:grpSpPr bwMode="auto">
              <a:xfrm rot="5700496">
                <a:off x="4053" y="1170"/>
                <a:ext cx="392" cy="137"/>
                <a:chOff x="4227" y="1360"/>
                <a:chExt cx="863" cy="270"/>
              </a:xfrm>
            </p:grpSpPr>
            <p:sp>
              <p:nvSpPr>
                <p:cNvPr id="2103" name="Line 65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104" name="Line 65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105" name="Line 65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106" name="Line 65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2098" name="Group 656"/>
              <p:cNvGrpSpPr>
                <a:grpSpLocks/>
              </p:cNvGrpSpPr>
              <p:nvPr/>
            </p:nvGrpSpPr>
            <p:grpSpPr bwMode="auto">
              <a:xfrm rot="10800000">
                <a:off x="3796" y="1402"/>
                <a:ext cx="392" cy="137"/>
                <a:chOff x="4227" y="1360"/>
                <a:chExt cx="863" cy="270"/>
              </a:xfrm>
            </p:grpSpPr>
            <p:sp>
              <p:nvSpPr>
                <p:cNvPr id="2099" name="Line 65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100" name="Line 65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101" name="Line 65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102" name="Line 66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2078" name="Text Box 666"/>
            <p:cNvSpPr txBox="1">
              <a:spLocks noChangeArrowheads="1"/>
            </p:cNvSpPr>
            <p:nvPr/>
          </p:nvSpPr>
          <p:spPr bwMode="auto">
            <a:xfrm>
              <a:off x="564" y="2770"/>
              <a:ext cx="447" cy="290"/>
            </a:xfrm>
            <a:prstGeom prst="rect">
              <a:avLst/>
            </a:prstGeom>
            <a:noFill/>
            <a:ln w="9525">
              <a:noFill/>
              <a:miter lim="800000"/>
              <a:headEnd/>
              <a:tailEnd/>
            </a:ln>
          </p:spPr>
          <p:txBody>
            <a:bodyPr wrap="none">
              <a:spAutoFit/>
            </a:bodyPr>
            <a:lstStyle/>
            <a:p>
              <a:pPr>
                <a:lnSpc>
                  <a:spcPct val="75000"/>
                </a:lnSpc>
              </a:pPr>
              <a:r>
                <a:rPr lang="en-US" altLang="ko-KR" sz="1600">
                  <a:latin typeface="Comic Sans MS" pitchFamily="66" charset="0"/>
                  <a:ea typeface="굴림" pitchFamily="34" charset="-127"/>
                </a:rPr>
                <a:t>wired</a:t>
              </a:r>
            </a:p>
            <a:p>
              <a:pPr>
                <a:lnSpc>
                  <a:spcPct val="75000"/>
                </a:lnSpc>
              </a:pPr>
              <a:r>
                <a:rPr lang="en-US" altLang="ko-KR" sz="1600">
                  <a:latin typeface="Comic Sans MS" pitchFamily="66" charset="0"/>
                  <a:ea typeface="굴림" pitchFamily="34" charset="-127"/>
                </a:rPr>
                <a:t>links</a:t>
              </a:r>
            </a:p>
          </p:txBody>
        </p:sp>
        <p:sp>
          <p:nvSpPr>
            <p:cNvPr id="2079" name="Line 668"/>
            <p:cNvSpPr>
              <a:spLocks noChangeShapeType="1"/>
            </p:cNvSpPr>
            <p:nvPr/>
          </p:nvSpPr>
          <p:spPr bwMode="auto">
            <a:xfrm>
              <a:off x="243" y="2838"/>
              <a:ext cx="276" cy="1"/>
            </a:xfrm>
            <a:prstGeom prst="line">
              <a:avLst/>
            </a:prstGeom>
            <a:noFill/>
            <a:ln w="9525">
              <a:solidFill>
                <a:schemeClr val="tx1"/>
              </a:solidFill>
              <a:round/>
              <a:headEnd/>
              <a:tailEnd/>
            </a:ln>
          </p:spPr>
          <p:txBody>
            <a:bodyPr/>
            <a:lstStyle/>
            <a:p>
              <a:endParaRPr lang="zh-CN" altLang="en-US"/>
            </a:p>
          </p:txBody>
        </p:sp>
        <p:sp>
          <p:nvSpPr>
            <p:cNvPr id="2080" name="Text Box 669"/>
            <p:cNvSpPr txBox="1">
              <a:spLocks noChangeArrowheads="1"/>
            </p:cNvSpPr>
            <p:nvPr/>
          </p:nvSpPr>
          <p:spPr bwMode="auto">
            <a:xfrm>
              <a:off x="569" y="2465"/>
              <a:ext cx="546" cy="290"/>
            </a:xfrm>
            <a:prstGeom prst="rect">
              <a:avLst/>
            </a:prstGeom>
            <a:noFill/>
            <a:ln w="9525">
              <a:noFill/>
              <a:miter lim="800000"/>
              <a:headEnd/>
              <a:tailEnd/>
            </a:ln>
          </p:spPr>
          <p:txBody>
            <a:bodyPr wrap="none">
              <a:spAutoFit/>
            </a:bodyPr>
            <a:lstStyle/>
            <a:p>
              <a:pPr>
                <a:lnSpc>
                  <a:spcPct val="75000"/>
                </a:lnSpc>
              </a:pPr>
              <a:r>
                <a:rPr lang="en-US" altLang="ko-KR" sz="1600">
                  <a:latin typeface="Comic Sans MS" pitchFamily="66" charset="0"/>
                  <a:ea typeface="굴림" pitchFamily="34" charset="-127"/>
                </a:rPr>
                <a:t>access </a:t>
              </a:r>
            </a:p>
            <a:p>
              <a:pPr>
                <a:lnSpc>
                  <a:spcPct val="75000"/>
                </a:lnSpc>
              </a:pPr>
              <a:r>
                <a:rPr lang="en-US" altLang="ko-KR" sz="1600">
                  <a:latin typeface="Comic Sans MS" pitchFamily="66" charset="0"/>
                  <a:ea typeface="굴림" pitchFamily="34" charset="-127"/>
                </a:rPr>
                <a:t>points</a:t>
              </a:r>
            </a:p>
          </p:txBody>
        </p:sp>
      </p:grpSp>
      <p:sp>
        <p:nvSpPr>
          <p:cNvPr id="4766" name="Rectangle 670"/>
          <p:cNvSpPr>
            <a:spLocks noChangeArrowheads="1"/>
          </p:cNvSpPr>
          <p:nvPr/>
        </p:nvSpPr>
        <p:spPr bwMode="auto">
          <a:xfrm>
            <a:off x="1381125" y="3289300"/>
            <a:ext cx="3368675" cy="2090738"/>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i="1" dirty="0">
                <a:solidFill>
                  <a:srgbClr val="FF0000"/>
                </a:solidFill>
                <a:latin typeface="Comic Sans MS" pitchFamily="66" charset="0"/>
                <a:ea typeface="굴림" pitchFamily="34" charset="-127"/>
              </a:rPr>
              <a:t>communication links</a:t>
            </a:r>
            <a:endParaRPr lang="en-US" altLang="ko-KR" dirty="0">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fiber, copper, radio, satellite</a:t>
            </a:r>
          </a:p>
          <a:p>
            <a:pPr marL="742950" lvl="1" indent="-28575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transmission rate = </a:t>
            </a:r>
            <a:r>
              <a:rPr lang="en-US" altLang="ko-KR" i="1" dirty="0">
                <a:solidFill>
                  <a:srgbClr val="FF0000"/>
                </a:solidFill>
                <a:latin typeface="Comic Sans MS" pitchFamily="66" charset="0"/>
                <a:ea typeface="굴림" pitchFamily="34" charset="-127"/>
              </a:rPr>
              <a:t>bandwidth</a:t>
            </a:r>
            <a:endParaRPr lang="en-US" altLang="ko-KR" dirty="0">
              <a:latin typeface="Comic Sans MS" pitchFamily="66" charset="0"/>
              <a:ea typeface="굴림" pitchFamily="34" charset="-127"/>
            </a:endParaRPr>
          </a:p>
        </p:txBody>
      </p:sp>
      <p:sp>
        <p:nvSpPr>
          <p:cNvPr id="4767" name="Rectangle 671"/>
          <p:cNvSpPr>
            <a:spLocks noChangeArrowheads="1"/>
          </p:cNvSpPr>
          <p:nvPr/>
        </p:nvSpPr>
        <p:spPr bwMode="auto">
          <a:xfrm>
            <a:off x="1439863" y="5307013"/>
            <a:ext cx="4624507" cy="1414462"/>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i="1" dirty="0" smtClean="0">
                <a:solidFill>
                  <a:srgbClr val="FF0000"/>
                </a:solidFill>
                <a:latin typeface="Comic Sans MS" pitchFamily="66" charset="0"/>
                <a:ea typeface="굴림" pitchFamily="34" charset="-127"/>
              </a:rPr>
              <a:t>Packet switches (routers + </a:t>
            </a:r>
            <a:r>
              <a:rPr lang="en-US" altLang="ko-KR" i="1" dirty="0" smtClean="0">
                <a:solidFill>
                  <a:srgbClr val="FF0000"/>
                </a:solidFill>
                <a:latin typeface="Comic Sans MS" pitchFamily="66" charset="0"/>
                <a:ea typeface="굴림" pitchFamily="34" charset="-127"/>
              </a:rPr>
              <a:t>link-layer </a:t>
            </a:r>
            <a:r>
              <a:rPr lang="en-US" altLang="ko-KR" i="1" dirty="0" smtClean="0">
                <a:solidFill>
                  <a:srgbClr val="FF0000"/>
                </a:solidFill>
                <a:latin typeface="Comic Sans MS" pitchFamily="66" charset="0"/>
                <a:ea typeface="굴림" pitchFamily="34" charset="-127"/>
              </a:rPr>
              <a:t>switches):</a:t>
            </a:r>
            <a:r>
              <a:rPr lang="en-US" altLang="ko-KR" dirty="0" smtClean="0">
                <a:latin typeface="Comic Sans MS" pitchFamily="66" charset="0"/>
                <a:ea typeface="굴림" pitchFamily="34" charset="-127"/>
              </a:rPr>
              <a:t> </a:t>
            </a:r>
            <a:r>
              <a:rPr lang="en-US" altLang="ko-KR" dirty="0">
                <a:latin typeface="Comic Sans MS" pitchFamily="66" charset="0"/>
                <a:ea typeface="굴림" pitchFamily="34" charset="-127"/>
              </a:rPr>
              <a:t>forward packets (chunks of data)</a:t>
            </a:r>
          </a:p>
        </p:txBody>
      </p:sp>
      <p:pic>
        <p:nvPicPr>
          <p:cNvPr id="2" name="Picture 19" descr="c:\documents and settings\zhoul\application data\360se6\User Data\temp\t01fa81dc16f5b83718.jpg"/>
          <p:cNvPicPr>
            <a:picLocks noChangeAspect="1" noChangeArrowheads="1"/>
          </p:cNvPicPr>
          <p:nvPr/>
        </p:nvPicPr>
        <p:blipFill>
          <a:blip r:embed="rId23" cstate="print">
            <a:clrChange>
              <a:clrFrom>
                <a:srgbClr val="FFFFFF"/>
              </a:clrFrom>
              <a:clrTo>
                <a:srgbClr val="FFFFFF">
                  <a:alpha val="0"/>
                </a:srgbClr>
              </a:clrTo>
            </a:clrChange>
          </a:blip>
          <a:srcRect l="27107" r="27107"/>
          <a:stretch>
            <a:fillRect/>
          </a:stretch>
        </p:blipFill>
        <p:spPr bwMode="auto">
          <a:xfrm rot="2077159">
            <a:off x="5378270" y="1716826"/>
            <a:ext cx="297952" cy="512064"/>
          </a:xfrm>
          <a:prstGeom prst="rect">
            <a:avLst/>
          </a:prstGeom>
          <a:noFill/>
        </p:spPr>
      </p:pic>
      <p:pic>
        <p:nvPicPr>
          <p:cNvPr id="418" name="Picture 19" descr="c:\documents and settings\zhoul\application data\360se6\User Data\temp\t01fa81dc16f5b83718.jpg"/>
          <p:cNvPicPr>
            <a:picLocks noChangeAspect="1" noChangeArrowheads="1"/>
          </p:cNvPicPr>
          <p:nvPr/>
        </p:nvPicPr>
        <p:blipFill>
          <a:blip r:embed="rId23" cstate="print"/>
          <a:srcRect l="27107" r="27107"/>
          <a:stretch>
            <a:fillRect/>
          </a:stretch>
        </p:blipFill>
        <p:spPr bwMode="auto">
          <a:xfrm rot="2077159">
            <a:off x="251097" y="2685653"/>
            <a:ext cx="297952" cy="512064"/>
          </a:xfrm>
          <a:prstGeom prst="rect">
            <a:avLst/>
          </a:prstGeom>
          <a:noFill/>
        </p:spPr>
      </p:pic>
      <p:sp>
        <p:nvSpPr>
          <p:cNvPr id="419" name="TextBox 418"/>
          <p:cNvSpPr txBox="1"/>
          <p:nvPr/>
        </p:nvSpPr>
        <p:spPr>
          <a:xfrm>
            <a:off x="587830" y="2789002"/>
            <a:ext cx="1338942" cy="338554"/>
          </a:xfrm>
          <a:prstGeom prst="rect">
            <a:avLst/>
          </a:prstGeom>
          <a:solidFill>
            <a:schemeClr val="bg1"/>
          </a:solidFill>
        </p:spPr>
        <p:txBody>
          <a:bodyPr wrap="square" rtlCol="0">
            <a:spAutoFit/>
          </a:bodyPr>
          <a:lstStyle/>
          <a:p>
            <a:r>
              <a:rPr lang="en-US" altLang="zh-CN" sz="1600" dirty="0" err="1" smtClean="0">
                <a:latin typeface="+mn-lt"/>
              </a:rPr>
              <a:t>smartphone</a:t>
            </a:r>
            <a:endParaRPr lang="zh-CN" altLang="en-US" sz="1600" dirty="0">
              <a:latin typeface="+mn-lt"/>
            </a:endParaRPr>
          </a:p>
        </p:txBody>
      </p:sp>
      <p:pic>
        <p:nvPicPr>
          <p:cNvPr id="420" name="图片 419" descr="i-fridge.jpg"/>
          <p:cNvPicPr>
            <a:picLocks noChangeAspect="1"/>
          </p:cNvPicPr>
          <p:nvPr/>
        </p:nvPicPr>
        <p:blipFill>
          <a:blip r:embed="rId24" cstate="print">
            <a:clrChange>
              <a:clrFrom>
                <a:srgbClr val="FFFFFF"/>
              </a:clrFrom>
              <a:clrTo>
                <a:srgbClr val="FFFFFF">
                  <a:alpha val="0"/>
                </a:srgbClr>
              </a:clrTo>
            </a:clrChange>
          </a:blip>
          <a:stretch>
            <a:fillRect/>
          </a:stretch>
        </p:blipFill>
        <p:spPr>
          <a:xfrm>
            <a:off x="6085210" y="3149361"/>
            <a:ext cx="266723" cy="500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P spid="41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32773" name="Slide Number Placeholder 5"/>
          <p:cNvSpPr>
            <a:spLocks noGrp="1"/>
          </p:cNvSpPr>
          <p:nvPr>
            <p:ph type="sldNum" sz="quarter" idx="12"/>
          </p:nvPr>
        </p:nvSpPr>
        <p:spPr>
          <a:noFill/>
        </p:spPr>
        <p:txBody>
          <a:bodyPr/>
          <a:lstStyle/>
          <a:p>
            <a:r>
              <a:rPr lang="en-US" altLang="ko-KR" smtClean="0">
                <a:ea typeface="굴림" pitchFamily="34" charset="-127"/>
              </a:rPr>
              <a:t>1-</a:t>
            </a:r>
            <a:fld id="{B5355179-5A24-4BDF-879A-E3B8FCB25565}" type="slidenum">
              <a:rPr lang="en-US" altLang="ko-KR" smtClean="0">
                <a:ea typeface="굴림" pitchFamily="34" charset="-127"/>
              </a:rPr>
              <a:pPr/>
              <a:t>110</a:t>
            </a:fld>
            <a:endParaRPr lang="en-US" altLang="ko-KR" smtClean="0">
              <a:ea typeface="굴림" pitchFamily="34" charset="-127"/>
            </a:endParaRPr>
          </a:p>
        </p:txBody>
      </p:sp>
      <p:sp>
        <p:nvSpPr>
          <p:cNvPr id="32774" name="Rectangle 2"/>
          <p:cNvSpPr>
            <a:spLocks noGrp="1" noChangeArrowheads="1"/>
          </p:cNvSpPr>
          <p:nvPr>
            <p:ph type="title"/>
          </p:nvPr>
        </p:nvSpPr>
        <p:spPr>
          <a:xfrm>
            <a:off x="533399" y="228600"/>
            <a:ext cx="8377687" cy="1143000"/>
          </a:xfrm>
        </p:spPr>
        <p:txBody>
          <a:bodyPr/>
          <a:lstStyle/>
          <a:p>
            <a:r>
              <a:rPr lang="en-US" altLang="ko-KR" sz="3600" dirty="0" smtClean="0">
                <a:ea typeface="굴림" pitchFamily="34" charset="-127"/>
              </a:rPr>
              <a:t>The bad guys can record and playback</a:t>
            </a:r>
          </a:p>
        </p:txBody>
      </p:sp>
      <p:sp>
        <p:nvSpPr>
          <p:cNvPr id="32775" name="Rectangle 3"/>
          <p:cNvSpPr>
            <a:spLocks noGrp="1" noChangeArrowheads="1"/>
          </p:cNvSpPr>
          <p:nvPr>
            <p:ph type="body" idx="1"/>
          </p:nvPr>
        </p:nvSpPr>
        <p:spPr>
          <a:xfrm>
            <a:off x="493713" y="1731963"/>
            <a:ext cx="8077200" cy="1484312"/>
          </a:xfrm>
          <a:noFill/>
        </p:spPr>
        <p:txBody>
          <a:bodyPr/>
          <a:lstStyle/>
          <a:p>
            <a:r>
              <a:rPr lang="en-US" altLang="ko-KR" i="1" dirty="0" smtClean="0">
                <a:solidFill>
                  <a:srgbClr val="FF3300"/>
                </a:solidFill>
                <a:ea typeface="굴림" pitchFamily="34" charset="-127"/>
              </a:rPr>
              <a:t>record-and-playback</a:t>
            </a:r>
            <a:r>
              <a:rPr lang="en-US" altLang="ko-KR" sz="2400" dirty="0" smtClean="0">
                <a:ea typeface="굴림" pitchFamily="34" charset="-127"/>
              </a:rPr>
              <a:t>: sniff sensitive info (e.g., password), and use later</a:t>
            </a:r>
          </a:p>
          <a:p>
            <a:pPr lvl="1"/>
            <a:r>
              <a:rPr lang="en-US" altLang="ko-KR" dirty="0" smtClean="0">
                <a:ea typeface="굴림" pitchFamily="34" charset="-127"/>
              </a:rPr>
              <a:t>password </a:t>
            </a:r>
            <a:r>
              <a:rPr lang="en-US" altLang="ko-KR" dirty="0" err="1" smtClean="0">
                <a:ea typeface="굴림" pitchFamily="34" charset="-127"/>
              </a:rPr>
              <a:t>holder</a:t>
            </a:r>
            <a:r>
              <a:rPr lang="en-US" altLang="ko-KR" i="1" dirty="0" err="1" smtClean="0">
                <a:ea typeface="굴림" pitchFamily="34" charset="-127"/>
              </a:rPr>
              <a:t>is</a:t>
            </a:r>
            <a:r>
              <a:rPr lang="en-US" altLang="ko-KR" i="1" dirty="0" smtClean="0">
                <a:ea typeface="굴림" pitchFamily="34" charset="-127"/>
              </a:rPr>
              <a:t> </a:t>
            </a:r>
            <a:r>
              <a:rPr lang="en-US" altLang="ko-KR" dirty="0" smtClean="0">
                <a:ea typeface="굴림" pitchFamily="34" charset="-127"/>
              </a:rPr>
              <a:t>that user from system point of view</a:t>
            </a:r>
          </a:p>
        </p:txBody>
      </p:sp>
      <p:graphicFrame>
        <p:nvGraphicFramePr>
          <p:cNvPr id="32770" name="Object 43"/>
          <p:cNvGraphicFramePr>
            <a:graphicFrameLocks noChangeAspect="1"/>
          </p:cNvGraphicFramePr>
          <p:nvPr/>
        </p:nvGraphicFramePr>
        <p:xfrm>
          <a:off x="6099175" y="5414963"/>
          <a:ext cx="668338" cy="530225"/>
        </p:xfrm>
        <a:graphic>
          <a:graphicData uri="http://schemas.openxmlformats.org/presentationml/2006/ole">
            <p:oleObj spid="_x0000_s296964" name="ClipArt" r:id="rId4" imgW="1305000" imgH="1085760" progId="">
              <p:embed/>
            </p:oleObj>
          </a:graphicData>
        </a:graphic>
      </p:graphicFrame>
      <p:grpSp>
        <p:nvGrpSpPr>
          <p:cNvPr id="2" name="Group 44"/>
          <p:cNvGrpSpPr>
            <a:grpSpLocks/>
          </p:cNvGrpSpPr>
          <p:nvPr/>
        </p:nvGrpSpPr>
        <p:grpSpPr bwMode="auto">
          <a:xfrm>
            <a:off x="1709738" y="3984625"/>
            <a:ext cx="384175" cy="723900"/>
            <a:chOff x="4180" y="783"/>
            <a:chExt cx="150" cy="307"/>
          </a:xfrm>
        </p:grpSpPr>
        <p:sp>
          <p:nvSpPr>
            <p:cNvPr id="32808" name="AutoShape 4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2809" name="Rectangle 4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2810" name="Rectangle 4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811" name="AutoShape 4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812" name="Line 4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2813" name="Line 5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2814" name="Rectangle 5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815" name="Rectangle 5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pSp>
        <p:nvGrpSpPr>
          <p:cNvPr id="3" name="Group 53"/>
          <p:cNvGrpSpPr>
            <a:grpSpLocks/>
          </p:cNvGrpSpPr>
          <p:nvPr/>
        </p:nvGrpSpPr>
        <p:grpSpPr bwMode="auto">
          <a:xfrm>
            <a:off x="2663825" y="5475288"/>
            <a:ext cx="642938" cy="328612"/>
            <a:chOff x="3600" y="219"/>
            <a:chExt cx="360" cy="175"/>
          </a:xfrm>
        </p:grpSpPr>
        <p:sp>
          <p:nvSpPr>
            <p:cNvPr id="32795" name="Oval 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796" name="Line 55"/>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797" name="Line 5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798" name="Rectangle 57"/>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799" name="Oval 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 name="Group 59"/>
            <p:cNvGrpSpPr>
              <a:grpSpLocks/>
            </p:cNvGrpSpPr>
            <p:nvPr/>
          </p:nvGrpSpPr>
          <p:grpSpPr bwMode="auto">
            <a:xfrm>
              <a:off x="3686" y="244"/>
              <a:ext cx="177" cy="66"/>
              <a:chOff x="2848" y="848"/>
              <a:chExt cx="140" cy="98"/>
            </a:xfrm>
          </p:grpSpPr>
          <p:sp>
            <p:nvSpPr>
              <p:cNvPr id="32805" name="Line 6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806"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807" name="Line 6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 name="Group 63"/>
            <p:cNvGrpSpPr>
              <a:grpSpLocks/>
            </p:cNvGrpSpPr>
            <p:nvPr/>
          </p:nvGrpSpPr>
          <p:grpSpPr bwMode="auto">
            <a:xfrm flipV="1">
              <a:off x="3686" y="243"/>
              <a:ext cx="177" cy="66"/>
              <a:chOff x="2848" y="848"/>
              <a:chExt cx="140" cy="98"/>
            </a:xfrm>
          </p:grpSpPr>
          <p:sp>
            <p:nvSpPr>
              <p:cNvPr id="32802" name="Line 6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803" name="Line 6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804" name="Line 6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32771" name="Object 67"/>
          <p:cNvGraphicFramePr>
            <a:graphicFrameLocks noChangeAspect="1"/>
          </p:cNvGraphicFramePr>
          <p:nvPr/>
        </p:nvGraphicFramePr>
        <p:xfrm>
          <a:off x="4241800" y="4046538"/>
          <a:ext cx="668338" cy="530225"/>
        </p:xfrm>
        <a:graphic>
          <a:graphicData uri="http://schemas.openxmlformats.org/presentationml/2006/ole">
            <p:oleObj spid="_x0000_s296965" name="ClipArt" r:id="rId5" imgW="1305000" imgH="1085760" progId="">
              <p:embed/>
            </p:oleObj>
          </a:graphicData>
        </a:graphic>
      </p:graphicFrame>
      <p:sp>
        <p:nvSpPr>
          <p:cNvPr id="32778" name="Freeform 68"/>
          <p:cNvSpPr>
            <a:spLocks/>
          </p:cNvSpPr>
          <p:nvPr/>
        </p:nvSpPr>
        <p:spPr bwMode="auto">
          <a:xfrm>
            <a:off x="1809750" y="4710113"/>
            <a:ext cx="4587875" cy="728662"/>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32779" name="Freeform 69"/>
          <p:cNvSpPr>
            <a:spLocks/>
          </p:cNvSpPr>
          <p:nvPr/>
        </p:nvSpPr>
        <p:spPr bwMode="auto">
          <a:xfrm>
            <a:off x="4641850" y="4579938"/>
            <a:ext cx="4763" cy="522287"/>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32780" name="Line 70"/>
          <p:cNvSpPr>
            <a:spLocks noChangeShapeType="1"/>
          </p:cNvSpPr>
          <p:nvPr/>
        </p:nvSpPr>
        <p:spPr bwMode="auto">
          <a:xfrm flipV="1">
            <a:off x="2984500" y="5102225"/>
            <a:ext cx="0" cy="374650"/>
          </a:xfrm>
          <a:prstGeom prst="line">
            <a:avLst/>
          </a:prstGeom>
          <a:noFill/>
          <a:ln w="19050">
            <a:solidFill>
              <a:schemeClr val="tx1"/>
            </a:solidFill>
            <a:round/>
            <a:headEnd/>
            <a:tailEnd/>
          </a:ln>
        </p:spPr>
        <p:txBody>
          <a:bodyPr wrap="none" anchor="ctr"/>
          <a:lstStyle/>
          <a:p>
            <a:endParaRPr lang="zh-CN" altLang="en-US"/>
          </a:p>
        </p:txBody>
      </p:sp>
      <p:sp>
        <p:nvSpPr>
          <p:cNvPr id="32781" name="Line 71"/>
          <p:cNvSpPr>
            <a:spLocks noChangeShapeType="1"/>
          </p:cNvSpPr>
          <p:nvPr/>
        </p:nvSpPr>
        <p:spPr bwMode="auto">
          <a:xfrm flipV="1">
            <a:off x="3003550" y="5813425"/>
            <a:ext cx="0" cy="241300"/>
          </a:xfrm>
          <a:prstGeom prst="line">
            <a:avLst/>
          </a:prstGeom>
          <a:noFill/>
          <a:ln w="19050">
            <a:solidFill>
              <a:schemeClr val="tx1"/>
            </a:solidFill>
            <a:round/>
            <a:headEnd/>
            <a:tailEnd/>
          </a:ln>
        </p:spPr>
        <p:txBody>
          <a:bodyPr wrap="none" anchor="ctr"/>
          <a:lstStyle/>
          <a:p>
            <a:endParaRPr lang="zh-CN" altLang="en-US"/>
          </a:p>
        </p:txBody>
      </p:sp>
      <p:sp>
        <p:nvSpPr>
          <p:cNvPr id="32782" name="Text Box 72"/>
          <p:cNvSpPr txBox="1">
            <a:spLocks noChangeArrowheads="1"/>
          </p:cNvSpPr>
          <p:nvPr/>
        </p:nvSpPr>
        <p:spPr bwMode="auto">
          <a:xfrm>
            <a:off x="1257300" y="3998913"/>
            <a:ext cx="4064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A</a:t>
            </a:r>
            <a:endParaRPr lang="en-US" altLang="ko-KR">
              <a:ea typeface="굴림" pitchFamily="34" charset="-127"/>
            </a:endParaRPr>
          </a:p>
        </p:txBody>
      </p:sp>
      <p:sp>
        <p:nvSpPr>
          <p:cNvPr id="32783" name="Text Box 73"/>
          <p:cNvSpPr txBox="1">
            <a:spLocks noChangeArrowheads="1"/>
          </p:cNvSpPr>
          <p:nvPr/>
        </p:nvSpPr>
        <p:spPr bwMode="auto">
          <a:xfrm>
            <a:off x="6742113" y="5462588"/>
            <a:ext cx="376237"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B</a:t>
            </a:r>
            <a:endParaRPr lang="en-US" altLang="ko-KR">
              <a:ea typeface="굴림" pitchFamily="34" charset="-127"/>
            </a:endParaRPr>
          </a:p>
        </p:txBody>
      </p:sp>
      <p:sp>
        <p:nvSpPr>
          <p:cNvPr id="32784" name="Text Box 74"/>
          <p:cNvSpPr txBox="1">
            <a:spLocks noChangeArrowheads="1"/>
          </p:cNvSpPr>
          <p:nvPr/>
        </p:nvSpPr>
        <p:spPr bwMode="auto">
          <a:xfrm>
            <a:off x="4365625" y="3616325"/>
            <a:ext cx="3683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C</a:t>
            </a:r>
            <a:endParaRPr lang="en-US" altLang="ko-KR">
              <a:ea typeface="굴림" pitchFamily="34" charset="-127"/>
            </a:endParaRPr>
          </a:p>
        </p:txBody>
      </p:sp>
      <p:grpSp>
        <p:nvGrpSpPr>
          <p:cNvPr id="6" name="Group 84"/>
          <p:cNvGrpSpPr>
            <a:grpSpLocks/>
          </p:cNvGrpSpPr>
          <p:nvPr/>
        </p:nvGrpSpPr>
        <p:grpSpPr bwMode="auto">
          <a:xfrm>
            <a:off x="4800600" y="4795838"/>
            <a:ext cx="3538538" cy="290512"/>
            <a:chOff x="3114" y="3021"/>
            <a:chExt cx="2229" cy="183"/>
          </a:xfrm>
        </p:grpSpPr>
        <p:sp>
          <p:nvSpPr>
            <p:cNvPr id="32791" name="Rectangle 76"/>
            <p:cNvSpPr>
              <a:spLocks noChangeArrowheads="1"/>
            </p:cNvSpPr>
            <p:nvPr/>
          </p:nvSpPr>
          <p:spPr bwMode="auto">
            <a:xfrm>
              <a:off x="3114" y="3021"/>
              <a:ext cx="2229" cy="183"/>
            </a:xfrm>
            <a:prstGeom prst="rect">
              <a:avLst/>
            </a:prstGeom>
            <a:solidFill>
              <a:srgbClr val="FFFFFF"/>
            </a:solidFill>
            <a:ln w="12700">
              <a:solidFill>
                <a:schemeClr val="tx1"/>
              </a:solidFill>
              <a:miter lim="800000"/>
              <a:headEnd/>
              <a:tailEnd/>
            </a:ln>
          </p:spPr>
          <p:txBody>
            <a:bodyPr wrap="none" anchor="ctr"/>
            <a:lstStyle/>
            <a:p>
              <a:endParaRPr lang="ko-KR" altLang="ko-KR">
                <a:ea typeface="굴림" pitchFamily="34" charset="-127"/>
              </a:endParaRPr>
            </a:p>
          </p:txBody>
        </p:sp>
        <p:sp>
          <p:nvSpPr>
            <p:cNvPr id="32792" name="Line 77"/>
            <p:cNvSpPr>
              <a:spLocks noChangeShapeType="1"/>
            </p:cNvSpPr>
            <p:nvPr/>
          </p:nvSpPr>
          <p:spPr bwMode="auto">
            <a:xfrm>
              <a:off x="3435" y="3027"/>
              <a:ext cx="0" cy="168"/>
            </a:xfrm>
            <a:prstGeom prst="line">
              <a:avLst/>
            </a:prstGeom>
            <a:noFill/>
            <a:ln w="12700">
              <a:solidFill>
                <a:schemeClr val="tx1"/>
              </a:solidFill>
              <a:round/>
              <a:headEnd/>
              <a:tailEnd/>
            </a:ln>
          </p:spPr>
          <p:txBody>
            <a:bodyPr wrap="none" anchor="ctr"/>
            <a:lstStyle/>
            <a:p>
              <a:endParaRPr lang="zh-CN" altLang="en-US"/>
            </a:p>
          </p:txBody>
        </p:sp>
        <p:sp>
          <p:nvSpPr>
            <p:cNvPr id="32793" name="Line 78"/>
            <p:cNvSpPr>
              <a:spLocks noChangeShapeType="1"/>
            </p:cNvSpPr>
            <p:nvPr/>
          </p:nvSpPr>
          <p:spPr bwMode="auto">
            <a:xfrm>
              <a:off x="3837" y="3030"/>
              <a:ext cx="0" cy="168"/>
            </a:xfrm>
            <a:prstGeom prst="line">
              <a:avLst/>
            </a:prstGeom>
            <a:noFill/>
            <a:ln w="12700">
              <a:solidFill>
                <a:schemeClr val="tx1"/>
              </a:solidFill>
              <a:round/>
              <a:headEnd/>
              <a:tailEnd/>
            </a:ln>
          </p:spPr>
          <p:txBody>
            <a:bodyPr wrap="none" anchor="ctr"/>
            <a:lstStyle/>
            <a:p>
              <a:endParaRPr lang="zh-CN" altLang="en-US"/>
            </a:p>
          </p:txBody>
        </p:sp>
        <p:sp>
          <p:nvSpPr>
            <p:cNvPr id="32794" name="Line 79"/>
            <p:cNvSpPr>
              <a:spLocks noChangeShapeType="1"/>
            </p:cNvSpPr>
            <p:nvPr/>
          </p:nvSpPr>
          <p:spPr bwMode="auto">
            <a:xfrm>
              <a:off x="3972" y="3030"/>
              <a:ext cx="0" cy="168"/>
            </a:xfrm>
            <a:prstGeom prst="line">
              <a:avLst/>
            </a:prstGeom>
            <a:noFill/>
            <a:ln w="12700">
              <a:solidFill>
                <a:schemeClr val="tx1"/>
              </a:solidFill>
              <a:round/>
              <a:headEnd/>
              <a:tailEnd/>
            </a:ln>
          </p:spPr>
          <p:txBody>
            <a:bodyPr wrap="none" anchor="ctr"/>
            <a:lstStyle/>
            <a:p>
              <a:endParaRPr lang="zh-CN" altLang="en-US"/>
            </a:p>
          </p:txBody>
        </p:sp>
      </p:grpSp>
      <p:sp>
        <p:nvSpPr>
          <p:cNvPr id="32786" name="Text Box 80"/>
          <p:cNvSpPr txBox="1">
            <a:spLocks noChangeArrowheads="1"/>
          </p:cNvSpPr>
          <p:nvPr/>
        </p:nvSpPr>
        <p:spPr bwMode="auto">
          <a:xfrm>
            <a:off x="4727575" y="4772025"/>
            <a:ext cx="3860800" cy="336550"/>
          </a:xfrm>
          <a:prstGeom prst="rect">
            <a:avLst/>
          </a:prstGeom>
          <a:noFill/>
          <a:ln w="9525">
            <a:noFill/>
            <a:miter lim="800000"/>
            <a:headEnd/>
            <a:tailEnd/>
          </a:ln>
        </p:spPr>
        <p:txBody>
          <a:bodyPr>
            <a:spAutoFit/>
          </a:bodyPr>
          <a:lstStyle/>
          <a:p>
            <a:r>
              <a:rPr lang="en-US" altLang="ko-KR" sz="1600">
                <a:latin typeface="Arial" charset="0"/>
                <a:ea typeface="굴림" pitchFamily="34" charset="-127"/>
              </a:rPr>
              <a:t>src:B dest:A     user: B; password: foo</a:t>
            </a:r>
            <a:endParaRPr lang="en-US" altLang="ko-KR" sz="1600">
              <a:ea typeface="굴림" pitchFamily="34" charset="-127"/>
            </a:endParaRPr>
          </a:p>
        </p:txBody>
      </p:sp>
      <p:sp>
        <p:nvSpPr>
          <p:cNvPr id="32787" name="Freeform 81"/>
          <p:cNvSpPr>
            <a:spLocks/>
          </p:cNvSpPr>
          <p:nvPr/>
        </p:nvSpPr>
        <p:spPr bwMode="auto">
          <a:xfrm>
            <a:off x="1731963" y="4751388"/>
            <a:ext cx="4510087" cy="674687"/>
          </a:xfrm>
          <a:custGeom>
            <a:avLst/>
            <a:gdLst>
              <a:gd name="T0" fmla="*/ 2147483647 w 2841"/>
              <a:gd name="T1" fmla="*/ 2147483647 h 425"/>
              <a:gd name="T2" fmla="*/ 2147483647 w 2841"/>
              <a:gd name="T3" fmla="*/ 2147483647 h 425"/>
              <a:gd name="T4" fmla="*/ 0 w 2841"/>
              <a:gd name="T5" fmla="*/ 2147483647 h 425"/>
              <a:gd name="T6" fmla="*/ 0 w 2841"/>
              <a:gd name="T7" fmla="*/ 0 h 425"/>
              <a:gd name="T8" fmla="*/ 0 60000 65536"/>
              <a:gd name="T9" fmla="*/ 0 60000 65536"/>
              <a:gd name="T10" fmla="*/ 0 60000 65536"/>
              <a:gd name="T11" fmla="*/ 0 60000 65536"/>
              <a:gd name="T12" fmla="*/ 0 w 2841"/>
              <a:gd name="T13" fmla="*/ 0 h 425"/>
              <a:gd name="T14" fmla="*/ 2841 w 2841"/>
              <a:gd name="T15" fmla="*/ 425 h 425"/>
            </a:gdLst>
            <a:ahLst/>
            <a:cxnLst>
              <a:cxn ang="T8">
                <a:pos x="T0" y="T1"/>
              </a:cxn>
              <a:cxn ang="T9">
                <a:pos x="T2" y="T3"/>
              </a:cxn>
              <a:cxn ang="T10">
                <a:pos x="T4" y="T5"/>
              </a:cxn>
              <a:cxn ang="T11">
                <a:pos x="T6" y="T7"/>
              </a:cxn>
            </a:cxnLst>
            <a:rect l="T12" t="T13" r="T14" b="T15"/>
            <a:pathLst>
              <a:path w="2841" h="425">
                <a:moveTo>
                  <a:pt x="2841" y="425"/>
                </a:moveTo>
                <a:lnTo>
                  <a:pt x="2841" y="273"/>
                </a:lnTo>
                <a:lnTo>
                  <a:pt x="0" y="271"/>
                </a:lnTo>
                <a:lnTo>
                  <a:pt x="0" y="0"/>
                </a:lnTo>
              </a:path>
            </a:pathLst>
          </a:custGeom>
          <a:noFill/>
          <a:ln w="28575">
            <a:solidFill>
              <a:srgbClr val="FF0000"/>
            </a:solidFill>
            <a:round/>
            <a:headEnd/>
            <a:tailEnd type="triangle" w="med" len="med"/>
          </a:ln>
        </p:spPr>
        <p:txBody>
          <a:bodyPr wrap="none" anchor="ctr"/>
          <a:lstStyle/>
          <a:p>
            <a:endParaRPr lang="zh-CN" altLang="en-US"/>
          </a:p>
        </p:txBody>
      </p:sp>
      <p:sp>
        <p:nvSpPr>
          <p:cNvPr id="32788" name="Line 82"/>
          <p:cNvSpPr>
            <a:spLocks noChangeShapeType="1"/>
          </p:cNvSpPr>
          <p:nvPr/>
        </p:nvSpPr>
        <p:spPr bwMode="auto">
          <a:xfrm flipV="1">
            <a:off x="4749800" y="4581525"/>
            <a:ext cx="0" cy="603250"/>
          </a:xfrm>
          <a:prstGeom prst="line">
            <a:avLst/>
          </a:prstGeom>
          <a:noFill/>
          <a:ln w="28575">
            <a:solidFill>
              <a:srgbClr val="FF0000"/>
            </a:solidFill>
            <a:round/>
            <a:headEnd/>
            <a:tailEnd type="triangle" w="med" len="med"/>
          </a:ln>
        </p:spPr>
        <p:txBody>
          <a:bodyPr wrap="none" anchor="ctr"/>
          <a:lstStyle/>
          <a:p>
            <a:endParaRPr lang="zh-CN" altLang="en-US"/>
          </a:p>
        </p:txBody>
      </p:sp>
      <p:pic>
        <p:nvPicPr>
          <p:cNvPr id="32789" name="Picture 83"/>
          <p:cNvPicPr>
            <a:picLocks noChangeAspect="1" noChangeArrowheads="1"/>
          </p:cNvPicPr>
          <p:nvPr/>
        </p:nvPicPr>
        <p:blipFill>
          <a:blip r:embed="rId6" cstate="print"/>
          <a:srcRect/>
          <a:stretch>
            <a:fillRect/>
          </a:stretch>
        </p:blipFill>
        <p:spPr bwMode="auto">
          <a:xfrm>
            <a:off x="4356100" y="4029075"/>
            <a:ext cx="471488" cy="442913"/>
          </a:xfrm>
          <a:prstGeom prst="rect">
            <a:avLst/>
          </a:prstGeom>
          <a:noFill/>
          <a:ln w="31750">
            <a:noFill/>
            <a:miter lim="800000"/>
            <a:headEnd/>
            <a:tailEnd/>
          </a:ln>
        </p:spPr>
      </p:pic>
      <p:pic>
        <p:nvPicPr>
          <p:cNvPr id="32790" name="Picture 85" descr="EN00179_[1]"/>
          <p:cNvPicPr>
            <a:picLocks noChangeAspect="1" noChangeArrowheads="1"/>
          </p:cNvPicPr>
          <p:nvPr/>
        </p:nvPicPr>
        <p:blipFill>
          <a:blip r:embed="rId7" cstate="print"/>
          <a:srcRect/>
          <a:stretch>
            <a:fillRect/>
          </a:stretch>
        </p:blipFill>
        <p:spPr bwMode="auto">
          <a:xfrm>
            <a:off x="4637088" y="4284663"/>
            <a:ext cx="681037" cy="5286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9331" name="Slide Number Placeholder 5"/>
          <p:cNvSpPr>
            <a:spLocks noGrp="1"/>
          </p:cNvSpPr>
          <p:nvPr>
            <p:ph type="sldNum" sz="quarter" idx="12"/>
          </p:nvPr>
        </p:nvSpPr>
        <p:spPr>
          <a:noFill/>
        </p:spPr>
        <p:txBody>
          <a:bodyPr/>
          <a:lstStyle/>
          <a:p>
            <a:r>
              <a:rPr lang="en-US" altLang="ko-KR" smtClean="0">
                <a:ea typeface="굴림" pitchFamily="34" charset="-127"/>
              </a:rPr>
              <a:t>1-</a:t>
            </a:r>
            <a:fld id="{C9364D16-E327-442F-A322-5B90CDB84771}" type="slidenum">
              <a:rPr lang="en-US" altLang="ko-KR" smtClean="0">
                <a:ea typeface="굴림" pitchFamily="34" charset="-127"/>
              </a:rPr>
              <a:pPr/>
              <a:t>111</a:t>
            </a:fld>
            <a:endParaRPr lang="en-US" altLang="ko-KR" smtClean="0">
              <a:ea typeface="굴림" pitchFamily="34" charset="-127"/>
            </a:endParaRPr>
          </a:p>
        </p:txBody>
      </p:sp>
      <p:sp>
        <p:nvSpPr>
          <p:cNvPr id="99332"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99333" name="Rectangle 3"/>
          <p:cNvSpPr>
            <a:spLocks noGrp="1" noChangeArrowheads="1"/>
          </p:cNvSpPr>
          <p:nvPr>
            <p:ph type="body" idx="1"/>
          </p:nvPr>
        </p:nvSpPr>
        <p:spPr>
          <a:xfrm>
            <a:off x="533400" y="1600200"/>
            <a:ext cx="8207375" cy="4648200"/>
          </a:xfrm>
        </p:spPr>
        <p:txBody>
          <a:bodyPr/>
          <a:lstStyle/>
          <a:p>
            <a:pPr lvl="1">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pitchFamily="34" charset="-127"/>
            </a:endParaRPr>
          </a:p>
          <a:p>
            <a:pPr lvl="1">
              <a:buFont typeface="Wingdings" pitchFamily="2" charset="2"/>
              <a:buNone/>
            </a:pPr>
            <a:r>
              <a:rPr lang="en-US" altLang="ko-KR" dirty="0" smtClean="0">
                <a:solidFill>
                  <a:schemeClr val="accent2"/>
                </a:solidFill>
                <a:ea typeface="굴림" pitchFamily="34" charset="-127"/>
              </a:rPr>
              <a:t>1.2 </a:t>
            </a:r>
            <a:r>
              <a:rPr lang="en-US" altLang="ko-KR" dirty="0" smtClean="0">
                <a:ea typeface="굴림" pitchFamily="34" charset="-127"/>
              </a:rPr>
              <a:t>What </a:t>
            </a:r>
            <a:r>
              <a:rPr lang="en-US" altLang="ko-KR" i="1" dirty="0" smtClean="0">
                <a:ea typeface="굴림" pitchFamily="34" charset="-127"/>
              </a:rPr>
              <a:t>is</a:t>
            </a:r>
            <a:r>
              <a:rPr lang="en-US" altLang="ko-KR" dirty="0" smtClean="0">
                <a:ea typeface="굴림" pitchFamily="34" charset="-127"/>
              </a:rPr>
              <a:t>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SzPct val="90000"/>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a:t>
            </a:r>
            <a:r>
              <a:rPr lang="en-US" altLang="ko-KR" dirty="0" smtClean="0">
                <a:ea typeface="굴림" pitchFamily="34" charset="-127"/>
              </a:rPr>
              <a:t> Network core</a:t>
            </a:r>
          </a:p>
          <a:p>
            <a:pPr lvl="2">
              <a:buClr>
                <a:srgbClr val="0000FF"/>
              </a:buClr>
              <a:buSzPct val="90000"/>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chemeClr val="accent2"/>
                </a:solidFill>
                <a:ea typeface="굴림" pitchFamily="34" charset="-127"/>
              </a:rPr>
              <a:t>1.6 </a:t>
            </a:r>
            <a:r>
              <a:rPr lang="en-US" altLang="ko-KR" dirty="0" smtClean="0">
                <a:ea typeface="굴림" pitchFamily="34" charset="-127"/>
              </a:rPr>
              <a:t>Protocol layers, service models</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rgbClr val="FF3300"/>
                </a:solidFill>
                <a:ea typeface="굴림" pitchFamily="34" charset="-127"/>
              </a:rPr>
              <a:t>1.8 History</a:t>
            </a:r>
          </a:p>
          <a:p>
            <a:pPr>
              <a:buFont typeface="Wingdings" pitchFamily="2" charset="2"/>
              <a:buNone/>
            </a:pPr>
            <a:endParaRPr lang="en-US" altLang="ko-KR" sz="2400" dirty="0" smtClean="0">
              <a:solidFill>
                <a:srgbClr val="FF3300"/>
              </a:solidFill>
              <a:ea typeface="굴림" pitchFamily="34" charset="-127"/>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500332" y="345057"/>
            <a:ext cx="4433977" cy="612475"/>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0355" name="Slide Number Placeholder 6"/>
          <p:cNvSpPr>
            <a:spLocks noGrp="1"/>
          </p:cNvSpPr>
          <p:nvPr>
            <p:ph type="sldNum" sz="quarter" idx="12"/>
          </p:nvPr>
        </p:nvSpPr>
        <p:spPr>
          <a:noFill/>
        </p:spPr>
        <p:txBody>
          <a:bodyPr/>
          <a:lstStyle/>
          <a:p>
            <a:r>
              <a:rPr lang="en-US" altLang="ko-KR" smtClean="0">
                <a:ea typeface="굴림" pitchFamily="34" charset="-127"/>
              </a:rPr>
              <a:t>1-</a:t>
            </a:r>
            <a:fld id="{83BC6BC9-243C-41F8-9B04-F3E30C98E96B}" type="slidenum">
              <a:rPr lang="en-US" altLang="ko-KR" smtClean="0">
                <a:ea typeface="굴림" pitchFamily="34" charset="-127"/>
              </a:rPr>
              <a:pPr/>
              <a:t>112</a:t>
            </a:fld>
            <a:endParaRPr lang="en-US" altLang="ko-KR" smtClean="0">
              <a:ea typeface="굴림" pitchFamily="34" charset="-127"/>
            </a:endParaRPr>
          </a:p>
        </p:txBody>
      </p:sp>
      <p:pic>
        <p:nvPicPr>
          <p:cNvPr id="100356" name="Picture 6" descr="arpanet2"/>
          <p:cNvPicPr>
            <a:picLocks noChangeAspect="1" noChangeArrowheads="1"/>
          </p:cNvPicPr>
          <p:nvPr/>
        </p:nvPicPr>
        <p:blipFill>
          <a:blip r:embed="rId3" cstate="print"/>
          <a:srcRect b="8458"/>
          <a:stretch>
            <a:fillRect/>
          </a:stretch>
        </p:blipFill>
        <p:spPr bwMode="auto">
          <a:xfrm>
            <a:off x="3938588" y="3968750"/>
            <a:ext cx="2976562" cy="2889250"/>
          </a:xfrm>
          <a:prstGeom prst="rect">
            <a:avLst/>
          </a:prstGeom>
          <a:noFill/>
          <a:ln w="9525">
            <a:noFill/>
            <a:miter lim="800000"/>
            <a:headEnd/>
            <a:tailEnd/>
          </a:ln>
        </p:spPr>
      </p:pic>
      <p:sp>
        <p:nvSpPr>
          <p:cNvPr id="100357" name="Rectangle 2"/>
          <p:cNvSpPr>
            <a:spLocks noGrp="1" noChangeArrowheads="1"/>
          </p:cNvSpPr>
          <p:nvPr>
            <p:ph type="title"/>
          </p:nvPr>
        </p:nvSpPr>
        <p:spPr>
          <a:xfrm>
            <a:off x="476250" y="333375"/>
            <a:ext cx="7772400" cy="647700"/>
          </a:xfrm>
        </p:spPr>
        <p:txBody>
          <a:bodyPr/>
          <a:lstStyle/>
          <a:p>
            <a:r>
              <a:rPr lang="en-US" altLang="ko-KR" sz="3600" dirty="0" smtClean="0">
                <a:ea typeface="굴림" pitchFamily="34" charset="-127"/>
                <a:hlinkClick r:id="rId4" action="ppaction://hlinkfile"/>
              </a:rPr>
              <a:t>Internet History (1)</a:t>
            </a:r>
            <a:endParaRPr lang="en-US" altLang="ko-KR" dirty="0" smtClean="0">
              <a:ea typeface="굴림" pitchFamily="34" charset="-127"/>
            </a:endParaRPr>
          </a:p>
        </p:txBody>
      </p:sp>
      <p:sp>
        <p:nvSpPr>
          <p:cNvPr id="100358" name="Rectangle 3"/>
          <p:cNvSpPr>
            <a:spLocks noGrp="1" noChangeArrowheads="1"/>
          </p:cNvSpPr>
          <p:nvPr>
            <p:ph type="body" sz="half" idx="1"/>
          </p:nvPr>
        </p:nvSpPr>
        <p:spPr>
          <a:xfrm>
            <a:off x="533400" y="1790700"/>
            <a:ext cx="3695700" cy="4457700"/>
          </a:xfrm>
        </p:spPr>
        <p:txBody>
          <a:bodyPr/>
          <a:lstStyle/>
          <a:p>
            <a:r>
              <a:rPr lang="en-US" altLang="ko-KR" sz="2000" dirty="0" smtClean="0">
                <a:solidFill>
                  <a:schemeClr val="accent2"/>
                </a:solidFill>
                <a:ea typeface="굴림" pitchFamily="34" charset="-127"/>
              </a:rPr>
              <a:t>1961:</a:t>
            </a:r>
            <a:r>
              <a:rPr lang="en-US" altLang="ko-KR" sz="2000" dirty="0" smtClean="0">
                <a:ea typeface="굴림" pitchFamily="34" charset="-127"/>
              </a:rPr>
              <a:t> </a:t>
            </a:r>
            <a:r>
              <a:rPr lang="en-US" altLang="ko-KR" sz="2000" dirty="0" err="1" smtClean="0">
                <a:ea typeface="굴림" pitchFamily="34" charset="-127"/>
              </a:rPr>
              <a:t>Kleinrock</a:t>
            </a:r>
            <a:r>
              <a:rPr lang="en-US" altLang="ko-KR" sz="2000" dirty="0" smtClean="0">
                <a:ea typeface="굴림" pitchFamily="34" charset="-127"/>
              </a:rPr>
              <a:t> - </a:t>
            </a:r>
            <a:r>
              <a:rPr lang="en-US" altLang="ko-KR" sz="2000" dirty="0" err="1" smtClean="0">
                <a:ea typeface="굴림" pitchFamily="34" charset="-127"/>
              </a:rPr>
              <a:t>queueing</a:t>
            </a:r>
            <a:r>
              <a:rPr lang="en-US" altLang="ko-KR" sz="2000" dirty="0" smtClean="0">
                <a:ea typeface="굴림" pitchFamily="34" charset="-127"/>
              </a:rPr>
              <a:t> theory shows effectiveness of packet-switching</a:t>
            </a:r>
          </a:p>
          <a:p>
            <a:r>
              <a:rPr lang="en-US" altLang="ko-KR" sz="2000" dirty="0" smtClean="0">
                <a:solidFill>
                  <a:schemeClr val="accent2"/>
                </a:solidFill>
                <a:ea typeface="굴림" pitchFamily="34" charset="-127"/>
              </a:rPr>
              <a:t>1964:</a:t>
            </a:r>
            <a:r>
              <a:rPr lang="en-US" altLang="ko-KR" sz="2000" dirty="0" smtClean="0">
                <a:ea typeface="굴림" pitchFamily="34" charset="-127"/>
              </a:rPr>
              <a:t> </a:t>
            </a:r>
            <a:r>
              <a:rPr lang="en-US" altLang="ko-KR" sz="2000" dirty="0" err="1" smtClean="0">
                <a:ea typeface="굴림" pitchFamily="34" charset="-127"/>
              </a:rPr>
              <a:t>Baran</a:t>
            </a:r>
            <a:r>
              <a:rPr lang="en-US" altLang="ko-KR" sz="2000" dirty="0" smtClean="0">
                <a:ea typeface="굴림" pitchFamily="34" charset="-127"/>
              </a:rPr>
              <a:t> - packet-switching in military nets</a:t>
            </a:r>
          </a:p>
          <a:p>
            <a:r>
              <a:rPr lang="en-US" altLang="ko-KR" sz="2000" dirty="0" smtClean="0">
                <a:solidFill>
                  <a:schemeClr val="accent2"/>
                </a:solidFill>
                <a:ea typeface="굴림" pitchFamily="34" charset="-127"/>
              </a:rPr>
              <a:t>1967:</a:t>
            </a:r>
            <a:r>
              <a:rPr lang="en-US" altLang="ko-KR" sz="2000" dirty="0" smtClean="0">
                <a:ea typeface="굴림" pitchFamily="34" charset="-127"/>
              </a:rPr>
              <a:t> </a:t>
            </a:r>
            <a:r>
              <a:rPr lang="en-US" altLang="ko-KR" sz="2000" dirty="0" err="1" smtClean="0">
                <a:ea typeface="굴림" pitchFamily="34" charset="-127"/>
              </a:rPr>
              <a:t>ARPAnet</a:t>
            </a:r>
            <a:r>
              <a:rPr lang="en-US" altLang="ko-KR" sz="2000" dirty="0" smtClean="0">
                <a:ea typeface="굴림" pitchFamily="34" charset="-127"/>
              </a:rPr>
              <a:t> conceived by Advanced Research Project Agency</a:t>
            </a:r>
          </a:p>
          <a:p>
            <a:r>
              <a:rPr lang="en-US" altLang="ko-KR" sz="2000" dirty="0" smtClean="0">
                <a:solidFill>
                  <a:schemeClr val="accent2"/>
                </a:solidFill>
                <a:ea typeface="굴림" pitchFamily="34" charset="-127"/>
              </a:rPr>
              <a:t>1969:</a:t>
            </a:r>
            <a:r>
              <a:rPr lang="en-US" altLang="ko-KR" sz="2000" dirty="0" smtClean="0">
                <a:ea typeface="굴림" pitchFamily="34" charset="-127"/>
              </a:rPr>
              <a:t> first </a:t>
            </a:r>
            <a:r>
              <a:rPr lang="en-US" altLang="ko-KR" sz="2000" dirty="0" err="1" smtClean="0">
                <a:ea typeface="굴림" pitchFamily="34" charset="-127"/>
              </a:rPr>
              <a:t>ARPAnet</a:t>
            </a:r>
            <a:r>
              <a:rPr lang="en-US" altLang="ko-KR" sz="2000" dirty="0" smtClean="0">
                <a:ea typeface="굴림" pitchFamily="34" charset="-127"/>
              </a:rPr>
              <a:t> node operational</a:t>
            </a:r>
          </a:p>
          <a:p>
            <a:endParaRPr lang="en-US" altLang="ko-KR" sz="2000" dirty="0" smtClean="0">
              <a:ea typeface="굴림" pitchFamily="34" charset="-127"/>
            </a:endParaRPr>
          </a:p>
        </p:txBody>
      </p:sp>
      <p:sp>
        <p:nvSpPr>
          <p:cNvPr id="100359" name="Rectangle 4"/>
          <p:cNvSpPr>
            <a:spLocks noGrp="1" noChangeArrowheads="1"/>
          </p:cNvSpPr>
          <p:nvPr>
            <p:ph type="body" sz="half" idx="2"/>
          </p:nvPr>
        </p:nvSpPr>
        <p:spPr>
          <a:xfrm>
            <a:off x="4357688" y="1800225"/>
            <a:ext cx="4786312" cy="4448175"/>
          </a:xfrm>
        </p:spPr>
        <p:txBody>
          <a:bodyPr/>
          <a:lstStyle/>
          <a:p>
            <a:r>
              <a:rPr lang="en-US" altLang="ko-KR" sz="2000" smtClean="0">
                <a:solidFill>
                  <a:schemeClr val="accent2"/>
                </a:solidFill>
                <a:ea typeface="굴림" pitchFamily="34" charset="-127"/>
              </a:rPr>
              <a:t>1972:</a:t>
            </a:r>
            <a:r>
              <a:rPr lang="en-US" altLang="ko-KR" sz="2000" smtClean="0">
                <a:ea typeface="굴림" pitchFamily="34" charset="-127"/>
              </a:rPr>
              <a:t> </a:t>
            </a:r>
          </a:p>
          <a:p>
            <a:pPr lvl="1"/>
            <a:r>
              <a:rPr lang="en-US" altLang="ko-KR" sz="2000" smtClean="0">
                <a:ea typeface="굴림" pitchFamily="34" charset="-127"/>
              </a:rPr>
              <a:t>ARPAnet public demonstration</a:t>
            </a:r>
          </a:p>
          <a:p>
            <a:pPr lvl="1"/>
            <a:r>
              <a:rPr lang="en-US" altLang="ko-KR" sz="2000" smtClean="0">
                <a:ea typeface="굴림" pitchFamily="34" charset="-127"/>
              </a:rPr>
              <a:t>NCP (Network Control Protocol) first host-host protocol </a:t>
            </a:r>
          </a:p>
          <a:p>
            <a:pPr lvl="1"/>
            <a:r>
              <a:rPr lang="en-US" altLang="ko-KR" sz="2000" smtClean="0">
                <a:ea typeface="굴림" pitchFamily="34" charset="-127"/>
              </a:rPr>
              <a:t>first e-mail program</a:t>
            </a:r>
          </a:p>
          <a:p>
            <a:pPr lvl="1"/>
            <a:r>
              <a:rPr lang="en-US" altLang="ko-KR" sz="2000" smtClean="0">
                <a:ea typeface="굴림" pitchFamily="34" charset="-127"/>
              </a:rPr>
              <a:t>ARPAnet has 15 nodes</a:t>
            </a:r>
          </a:p>
        </p:txBody>
      </p:sp>
      <p:sp>
        <p:nvSpPr>
          <p:cNvPr id="100360" name="Rectangle 5"/>
          <p:cNvSpPr>
            <a:spLocks noChangeArrowheads="1"/>
          </p:cNvSpPr>
          <p:nvPr/>
        </p:nvSpPr>
        <p:spPr bwMode="auto">
          <a:xfrm>
            <a:off x="523875" y="1028700"/>
            <a:ext cx="7772400" cy="647700"/>
          </a:xfrm>
          <a:prstGeom prst="rect">
            <a:avLst/>
          </a:prstGeom>
          <a:noFill/>
          <a:ln w="9525">
            <a:noFill/>
            <a:miter lim="800000"/>
            <a:headEnd/>
            <a:tailEnd/>
          </a:ln>
        </p:spPr>
        <p:txBody>
          <a:bodyPr anchor="ctr"/>
          <a:lstStyle/>
          <a:p>
            <a:r>
              <a:rPr lang="en-US" altLang="ko-KR" i="1">
                <a:solidFill>
                  <a:srgbClr val="FF0000"/>
                </a:solidFill>
                <a:latin typeface="Comic Sans MS" pitchFamily="66" charset="0"/>
                <a:ea typeface="굴림" pitchFamily="34" charset="-127"/>
              </a:rPr>
              <a:t>1961-1972: Early packet-switching principles</a:t>
            </a:r>
            <a:endParaRPr lang="en-US" altLang="ko-KR" sz="4000" u="sng">
              <a:solidFill>
                <a:schemeClr val="accent2"/>
              </a:solidFill>
              <a:latin typeface="Comic Sans MS" pitchFamily="66" charset="0"/>
              <a:ea typeface="굴림" pitchFamily="34" charset="-127"/>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500332" y="345057"/>
            <a:ext cx="4511615" cy="612475"/>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1379" name="Slide Number Placeholder 6"/>
          <p:cNvSpPr>
            <a:spLocks noGrp="1"/>
          </p:cNvSpPr>
          <p:nvPr>
            <p:ph type="sldNum" sz="quarter" idx="12"/>
          </p:nvPr>
        </p:nvSpPr>
        <p:spPr>
          <a:noFill/>
        </p:spPr>
        <p:txBody>
          <a:bodyPr/>
          <a:lstStyle/>
          <a:p>
            <a:r>
              <a:rPr lang="en-US" altLang="ko-KR" smtClean="0">
                <a:ea typeface="굴림" pitchFamily="34" charset="-127"/>
              </a:rPr>
              <a:t>1-</a:t>
            </a:r>
            <a:fld id="{0BBF0BD0-9F0A-430B-A641-485DC1B26ECF}" type="slidenum">
              <a:rPr lang="en-US" altLang="ko-KR" smtClean="0">
                <a:ea typeface="굴림" pitchFamily="34" charset="-127"/>
              </a:rPr>
              <a:pPr/>
              <a:t>113</a:t>
            </a:fld>
            <a:endParaRPr lang="en-US" altLang="ko-KR" smtClean="0">
              <a:ea typeface="굴림" pitchFamily="34" charset="-127"/>
            </a:endParaRPr>
          </a:p>
        </p:txBody>
      </p:sp>
      <p:sp>
        <p:nvSpPr>
          <p:cNvPr id="101380" name="Rectangle 2"/>
          <p:cNvSpPr>
            <a:spLocks noGrp="1" noChangeArrowheads="1"/>
          </p:cNvSpPr>
          <p:nvPr>
            <p:ph type="title"/>
          </p:nvPr>
        </p:nvSpPr>
        <p:spPr>
          <a:xfrm>
            <a:off x="476250" y="333375"/>
            <a:ext cx="7772400" cy="647700"/>
          </a:xfrm>
        </p:spPr>
        <p:txBody>
          <a:bodyPr/>
          <a:lstStyle/>
          <a:p>
            <a:r>
              <a:rPr lang="en-US" altLang="ko-KR" sz="3600" dirty="0" smtClean="0">
                <a:ea typeface="굴림" pitchFamily="34" charset="-127"/>
                <a:hlinkClick r:id="rId3" action="ppaction://hlinkfile"/>
              </a:rPr>
              <a:t>Internet History (2)</a:t>
            </a:r>
            <a:endParaRPr lang="en-US" altLang="ko-KR" dirty="0" smtClean="0">
              <a:ea typeface="굴림" pitchFamily="34" charset="-127"/>
            </a:endParaRPr>
          </a:p>
        </p:txBody>
      </p:sp>
      <p:sp>
        <p:nvSpPr>
          <p:cNvPr id="101381" name="Rectangle 3"/>
          <p:cNvSpPr>
            <a:spLocks noGrp="1" noChangeArrowheads="1"/>
          </p:cNvSpPr>
          <p:nvPr>
            <p:ph type="body" sz="half" idx="1"/>
          </p:nvPr>
        </p:nvSpPr>
        <p:spPr>
          <a:xfrm>
            <a:off x="228600" y="1695450"/>
            <a:ext cx="4152900" cy="4457700"/>
          </a:xfrm>
        </p:spPr>
        <p:txBody>
          <a:bodyPr/>
          <a:lstStyle/>
          <a:p>
            <a:pPr>
              <a:lnSpc>
                <a:spcPct val="90000"/>
              </a:lnSpc>
            </a:pPr>
            <a:r>
              <a:rPr lang="en-US" altLang="ko-KR" sz="2000" dirty="0" smtClean="0">
                <a:solidFill>
                  <a:schemeClr val="accent2"/>
                </a:solidFill>
                <a:ea typeface="굴림" pitchFamily="34" charset="-127"/>
              </a:rPr>
              <a:t>1970:</a:t>
            </a:r>
            <a:r>
              <a:rPr lang="en-US" altLang="ko-KR" sz="2000" dirty="0" smtClean="0">
                <a:ea typeface="굴림" pitchFamily="34" charset="-127"/>
              </a:rPr>
              <a:t> </a:t>
            </a:r>
            <a:r>
              <a:rPr lang="en-US" altLang="ko-KR" sz="2000" dirty="0" err="1" smtClean="0">
                <a:ea typeface="굴림" pitchFamily="34" charset="-127"/>
              </a:rPr>
              <a:t>ALOHAnet</a:t>
            </a:r>
            <a:r>
              <a:rPr lang="en-US" altLang="ko-KR" sz="2000" dirty="0" smtClean="0">
                <a:ea typeface="굴림" pitchFamily="34" charset="-127"/>
              </a:rPr>
              <a:t> satellite network in Hawaii</a:t>
            </a:r>
          </a:p>
          <a:p>
            <a:pPr>
              <a:lnSpc>
                <a:spcPct val="90000"/>
              </a:lnSpc>
            </a:pPr>
            <a:r>
              <a:rPr lang="en-US" altLang="ko-KR" sz="2000" dirty="0" smtClean="0">
                <a:solidFill>
                  <a:schemeClr val="accent2"/>
                </a:solidFill>
                <a:ea typeface="굴림" pitchFamily="34" charset="-127"/>
              </a:rPr>
              <a:t>1974:</a:t>
            </a:r>
            <a:r>
              <a:rPr lang="en-US" altLang="ko-KR" sz="2000" dirty="0" smtClean="0">
                <a:ea typeface="굴림" pitchFamily="34" charset="-127"/>
              </a:rPr>
              <a:t> Cerf and Kahn - architecture for interconnecting networks</a:t>
            </a:r>
          </a:p>
          <a:p>
            <a:pPr>
              <a:lnSpc>
                <a:spcPct val="90000"/>
              </a:lnSpc>
            </a:pPr>
            <a:r>
              <a:rPr lang="en-US" altLang="ko-KR" sz="2000" dirty="0" smtClean="0">
                <a:solidFill>
                  <a:schemeClr val="accent2"/>
                </a:solidFill>
                <a:ea typeface="굴림" pitchFamily="34" charset="-127"/>
              </a:rPr>
              <a:t>1976:</a:t>
            </a:r>
            <a:r>
              <a:rPr lang="en-US" altLang="ko-KR" sz="2000" dirty="0" smtClean="0">
                <a:ea typeface="굴림" pitchFamily="34" charset="-127"/>
              </a:rPr>
              <a:t> Ethernet at Xerox PARC</a:t>
            </a:r>
          </a:p>
          <a:p>
            <a:pPr>
              <a:lnSpc>
                <a:spcPct val="90000"/>
              </a:lnSpc>
            </a:pPr>
            <a:r>
              <a:rPr lang="en-US" altLang="ko-KR" sz="2000" dirty="0" smtClean="0">
                <a:solidFill>
                  <a:schemeClr val="accent2"/>
                </a:solidFill>
                <a:ea typeface="굴림" pitchFamily="34" charset="-127"/>
              </a:rPr>
              <a:t>late70’s:</a:t>
            </a:r>
            <a:r>
              <a:rPr lang="en-US" altLang="ko-KR" sz="2000" dirty="0" smtClean="0">
                <a:ea typeface="굴림" pitchFamily="34" charset="-127"/>
              </a:rPr>
              <a:t> proprietary architectures: </a:t>
            </a:r>
            <a:r>
              <a:rPr lang="en-US" altLang="ko-KR" sz="2000" dirty="0" err="1" smtClean="0">
                <a:ea typeface="굴림" pitchFamily="34" charset="-127"/>
              </a:rPr>
              <a:t>DECnet</a:t>
            </a:r>
            <a:r>
              <a:rPr lang="en-US" altLang="ko-KR" sz="2000" dirty="0" smtClean="0">
                <a:ea typeface="굴림" pitchFamily="34" charset="-127"/>
              </a:rPr>
              <a:t>, SNA, XNA</a:t>
            </a:r>
          </a:p>
          <a:p>
            <a:pPr>
              <a:lnSpc>
                <a:spcPct val="90000"/>
              </a:lnSpc>
            </a:pPr>
            <a:r>
              <a:rPr lang="en-US" altLang="ko-KR" sz="2000" dirty="0" smtClean="0">
                <a:solidFill>
                  <a:schemeClr val="accent2"/>
                </a:solidFill>
                <a:ea typeface="굴림" pitchFamily="34" charset="-127"/>
              </a:rPr>
              <a:t>late 70’s:</a:t>
            </a:r>
            <a:r>
              <a:rPr lang="en-US" altLang="ko-KR" sz="2000" dirty="0" smtClean="0">
                <a:ea typeface="굴림" pitchFamily="34" charset="-127"/>
              </a:rPr>
              <a:t> switching fixed length packets (ATM precursor)</a:t>
            </a:r>
          </a:p>
          <a:p>
            <a:pPr>
              <a:lnSpc>
                <a:spcPct val="90000"/>
              </a:lnSpc>
            </a:pPr>
            <a:r>
              <a:rPr lang="en-US" altLang="ko-KR" sz="2000" dirty="0" smtClean="0">
                <a:solidFill>
                  <a:schemeClr val="accent2"/>
                </a:solidFill>
                <a:ea typeface="굴림" pitchFamily="34" charset="-127"/>
              </a:rPr>
              <a:t>1979:</a:t>
            </a:r>
            <a:r>
              <a:rPr lang="en-US" altLang="ko-KR" sz="2000" dirty="0" smtClean="0">
                <a:ea typeface="굴림" pitchFamily="34" charset="-127"/>
              </a:rPr>
              <a:t> </a:t>
            </a:r>
            <a:r>
              <a:rPr lang="en-US" altLang="ko-KR" sz="2000" dirty="0" err="1" smtClean="0">
                <a:ea typeface="굴림" pitchFamily="34" charset="-127"/>
              </a:rPr>
              <a:t>ARPAnet</a:t>
            </a:r>
            <a:r>
              <a:rPr lang="en-US" altLang="ko-KR" sz="2000" dirty="0" smtClean="0">
                <a:ea typeface="굴림" pitchFamily="34" charset="-127"/>
              </a:rPr>
              <a:t> has 200 nodes</a:t>
            </a:r>
          </a:p>
        </p:txBody>
      </p:sp>
      <p:sp>
        <p:nvSpPr>
          <p:cNvPr id="101382" name="Rectangle 4"/>
          <p:cNvSpPr>
            <a:spLocks noGrp="1" noChangeArrowheads="1"/>
          </p:cNvSpPr>
          <p:nvPr>
            <p:ph type="body" sz="half" idx="2"/>
          </p:nvPr>
        </p:nvSpPr>
        <p:spPr>
          <a:xfrm>
            <a:off x="4495800" y="1800225"/>
            <a:ext cx="3810000" cy="4448175"/>
          </a:xfrm>
        </p:spPr>
        <p:txBody>
          <a:bodyPr/>
          <a:lstStyle/>
          <a:p>
            <a:pPr>
              <a:lnSpc>
                <a:spcPct val="90000"/>
              </a:lnSpc>
              <a:buFont typeface="Wingdings" pitchFamily="2" charset="2"/>
              <a:buNone/>
            </a:pPr>
            <a:r>
              <a:rPr lang="en-US" altLang="ko-KR" sz="1800" smtClean="0">
                <a:solidFill>
                  <a:srgbClr val="FF0000"/>
                </a:solidFill>
                <a:ea typeface="굴림" pitchFamily="34" charset="-127"/>
              </a:rPr>
              <a:t>Cerf and Kahn’s internetworking principles:</a:t>
            </a:r>
          </a:p>
          <a:p>
            <a:pPr lvl="1">
              <a:lnSpc>
                <a:spcPct val="90000"/>
              </a:lnSpc>
            </a:pPr>
            <a:r>
              <a:rPr lang="en-US" altLang="ko-KR" sz="1800" smtClean="0">
                <a:ea typeface="굴림" pitchFamily="34" charset="-127"/>
              </a:rPr>
              <a:t>minimalism, autonomy - no internal changes required to interconnect networks</a:t>
            </a:r>
          </a:p>
          <a:p>
            <a:pPr lvl="1">
              <a:lnSpc>
                <a:spcPct val="90000"/>
              </a:lnSpc>
            </a:pPr>
            <a:r>
              <a:rPr lang="en-US" altLang="ko-KR" sz="1800" smtClean="0">
                <a:ea typeface="굴림" pitchFamily="34" charset="-127"/>
              </a:rPr>
              <a:t>best effort service model</a:t>
            </a:r>
          </a:p>
          <a:p>
            <a:pPr lvl="1">
              <a:lnSpc>
                <a:spcPct val="90000"/>
              </a:lnSpc>
            </a:pPr>
            <a:r>
              <a:rPr lang="en-US" altLang="ko-KR" sz="1800" smtClean="0">
                <a:ea typeface="굴림" pitchFamily="34" charset="-127"/>
              </a:rPr>
              <a:t>stateless routers</a:t>
            </a:r>
          </a:p>
          <a:p>
            <a:pPr lvl="1">
              <a:lnSpc>
                <a:spcPct val="90000"/>
              </a:lnSpc>
            </a:pPr>
            <a:r>
              <a:rPr lang="en-US" altLang="ko-KR" sz="1800" smtClean="0">
                <a:ea typeface="굴림" pitchFamily="34" charset="-127"/>
              </a:rPr>
              <a:t>decentralized control</a:t>
            </a:r>
          </a:p>
          <a:p>
            <a:pPr>
              <a:lnSpc>
                <a:spcPct val="90000"/>
              </a:lnSpc>
              <a:buFont typeface="Wingdings" pitchFamily="2" charset="2"/>
              <a:buNone/>
            </a:pPr>
            <a:r>
              <a:rPr lang="en-US" altLang="ko-KR" sz="1800" smtClean="0">
                <a:solidFill>
                  <a:srgbClr val="FF0000"/>
                </a:solidFill>
                <a:ea typeface="굴림" pitchFamily="34" charset="-127"/>
              </a:rPr>
              <a:t>define today’s Internet architecture</a:t>
            </a:r>
            <a:endParaRPr lang="en-US" altLang="ko-KR" sz="2000" smtClean="0">
              <a:ea typeface="굴림" pitchFamily="34" charset="-127"/>
            </a:endParaRPr>
          </a:p>
        </p:txBody>
      </p:sp>
      <p:sp>
        <p:nvSpPr>
          <p:cNvPr id="101383" name="Rectangle 5"/>
          <p:cNvSpPr>
            <a:spLocks noChangeArrowheads="1"/>
          </p:cNvSpPr>
          <p:nvPr/>
        </p:nvSpPr>
        <p:spPr bwMode="auto">
          <a:xfrm>
            <a:off x="523875" y="1028700"/>
            <a:ext cx="7972425" cy="647700"/>
          </a:xfrm>
          <a:prstGeom prst="rect">
            <a:avLst/>
          </a:prstGeom>
          <a:noFill/>
          <a:ln w="9525">
            <a:noFill/>
            <a:miter lim="800000"/>
            <a:headEnd/>
            <a:tailEnd/>
          </a:ln>
        </p:spPr>
        <p:txBody>
          <a:bodyPr anchor="ctr"/>
          <a:lstStyle/>
          <a:p>
            <a:r>
              <a:rPr lang="en-US" altLang="ko-KR" i="1">
                <a:solidFill>
                  <a:srgbClr val="FF0000"/>
                </a:solidFill>
                <a:latin typeface="Comic Sans MS" pitchFamily="66" charset="0"/>
                <a:ea typeface="굴림" pitchFamily="34" charset="-127"/>
              </a:rPr>
              <a:t>1972-1980: Internetworking, new and proprietary nets</a:t>
            </a:r>
            <a:endParaRPr lang="en-US" altLang="ko-KR" sz="4000" u="sng">
              <a:solidFill>
                <a:schemeClr val="accent2"/>
              </a:solidFill>
              <a:latin typeface="Comic Sans MS" pitchFamily="66" charset="0"/>
              <a:ea typeface="굴림" pitchFamily="34" charset="-127"/>
            </a:endParaRPr>
          </a:p>
        </p:txBody>
      </p:sp>
      <p:sp>
        <p:nvSpPr>
          <p:cNvPr id="101384" name="Rectangle 6"/>
          <p:cNvSpPr>
            <a:spLocks noChangeArrowheads="1"/>
          </p:cNvSpPr>
          <p:nvPr/>
        </p:nvSpPr>
        <p:spPr bwMode="auto">
          <a:xfrm>
            <a:off x="4457700" y="1771650"/>
            <a:ext cx="3810000" cy="4143375"/>
          </a:xfrm>
          <a:prstGeom prst="rect">
            <a:avLst/>
          </a:prstGeom>
          <a:noFill/>
          <a:ln w="28575">
            <a:solidFill>
              <a:schemeClr val="accent2"/>
            </a:solidFill>
            <a:miter lim="800000"/>
            <a:headEnd/>
            <a:tailEnd/>
          </a:ln>
        </p:spPr>
        <p:txBody>
          <a:bodyPr wrap="none" anchor="ctr"/>
          <a:lstStyle/>
          <a:p>
            <a:endParaRPr lang="ko-KR" altLang="ko-KR">
              <a:ea typeface="굴림" pitchFamily="34" charset="-127"/>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2403" name="Slide Number Placeholder 6"/>
          <p:cNvSpPr>
            <a:spLocks noGrp="1"/>
          </p:cNvSpPr>
          <p:nvPr>
            <p:ph type="sldNum" sz="quarter" idx="12"/>
          </p:nvPr>
        </p:nvSpPr>
        <p:spPr>
          <a:noFill/>
        </p:spPr>
        <p:txBody>
          <a:bodyPr/>
          <a:lstStyle/>
          <a:p>
            <a:r>
              <a:rPr lang="en-US" altLang="ko-KR" smtClean="0">
                <a:ea typeface="굴림" pitchFamily="34" charset="-127"/>
              </a:rPr>
              <a:t>1-</a:t>
            </a:r>
            <a:fld id="{0086ED99-63AB-438B-ACA9-80E7E35A5957}" type="slidenum">
              <a:rPr lang="en-US" altLang="ko-KR" smtClean="0">
                <a:ea typeface="굴림" pitchFamily="34" charset="-127"/>
              </a:rPr>
              <a:pPr/>
              <a:t>114</a:t>
            </a:fld>
            <a:endParaRPr lang="en-US" altLang="ko-KR" smtClean="0">
              <a:ea typeface="굴림" pitchFamily="34" charset="-127"/>
            </a:endParaRPr>
          </a:p>
        </p:txBody>
      </p:sp>
      <p:sp>
        <p:nvSpPr>
          <p:cNvPr id="102404" name="Rectangle 2"/>
          <p:cNvSpPr>
            <a:spLocks noGrp="1" noChangeArrowheads="1"/>
          </p:cNvSpPr>
          <p:nvPr>
            <p:ph type="title"/>
          </p:nvPr>
        </p:nvSpPr>
        <p:spPr>
          <a:xfrm>
            <a:off x="476250" y="333375"/>
            <a:ext cx="7772400" cy="647700"/>
          </a:xfrm>
        </p:spPr>
        <p:txBody>
          <a:bodyPr/>
          <a:lstStyle/>
          <a:p>
            <a:r>
              <a:rPr lang="en-US" altLang="ko-KR" sz="3600" dirty="0" smtClean="0">
                <a:ea typeface="굴림" pitchFamily="34" charset="-127"/>
              </a:rPr>
              <a:t>Internet History (3)</a:t>
            </a:r>
            <a:endParaRPr lang="en-US" altLang="ko-KR" dirty="0" smtClean="0">
              <a:ea typeface="굴림" pitchFamily="34" charset="-127"/>
            </a:endParaRPr>
          </a:p>
        </p:txBody>
      </p:sp>
      <p:sp>
        <p:nvSpPr>
          <p:cNvPr id="102405" name="Rectangle 3"/>
          <p:cNvSpPr>
            <a:spLocks noGrp="1" noChangeArrowheads="1"/>
          </p:cNvSpPr>
          <p:nvPr>
            <p:ph type="body" sz="half" idx="1"/>
          </p:nvPr>
        </p:nvSpPr>
        <p:spPr>
          <a:xfrm>
            <a:off x="533400" y="1790700"/>
            <a:ext cx="3810000" cy="4457700"/>
          </a:xfrm>
        </p:spPr>
        <p:txBody>
          <a:bodyPr/>
          <a:lstStyle/>
          <a:p>
            <a:r>
              <a:rPr lang="en-US" altLang="ko-KR" sz="2400" smtClean="0">
                <a:solidFill>
                  <a:schemeClr val="accent2"/>
                </a:solidFill>
                <a:ea typeface="굴림" pitchFamily="34" charset="-127"/>
              </a:rPr>
              <a:t>1983:</a:t>
            </a:r>
            <a:r>
              <a:rPr lang="en-US" altLang="ko-KR" sz="2400" smtClean="0">
                <a:ea typeface="굴림" pitchFamily="34" charset="-127"/>
              </a:rPr>
              <a:t> deployment of TCP/IP</a:t>
            </a:r>
          </a:p>
          <a:p>
            <a:r>
              <a:rPr lang="en-US" altLang="ko-KR" sz="2400" smtClean="0">
                <a:solidFill>
                  <a:schemeClr val="accent2"/>
                </a:solidFill>
                <a:ea typeface="굴림" pitchFamily="34" charset="-127"/>
              </a:rPr>
              <a:t>1982:</a:t>
            </a:r>
            <a:r>
              <a:rPr lang="en-US" altLang="ko-KR" sz="2400" smtClean="0">
                <a:ea typeface="굴림" pitchFamily="34" charset="-127"/>
              </a:rPr>
              <a:t> smtp e-mail protocol defined </a:t>
            </a:r>
          </a:p>
          <a:p>
            <a:r>
              <a:rPr lang="en-US" altLang="ko-KR" sz="2400" smtClean="0">
                <a:solidFill>
                  <a:schemeClr val="accent2"/>
                </a:solidFill>
                <a:ea typeface="굴림" pitchFamily="34" charset="-127"/>
              </a:rPr>
              <a:t>1983:</a:t>
            </a:r>
            <a:r>
              <a:rPr lang="en-US" altLang="ko-KR" sz="2400" smtClean="0">
                <a:ea typeface="굴림" pitchFamily="34" charset="-127"/>
              </a:rPr>
              <a:t> DNS defined for name-to-IP-address translation</a:t>
            </a:r>
          </a:p>
          <a:p>
            <a:r>
              <a:rPr lang="en-US" altLang="ko-KR" sz="2400" smtClean="0">
                <a:solidFill>
                  <a:schemeClr val="accent2"/>
                </a:solidFill>
                <a:ea typeface="굴림" pitchFamily="34" charset="-127"/>
              </a:rPr>
              <a:t>1985:</a:t>
            </a:r>
            <a:r>
              <a:rPr lang="en-US" altLang="ko-KR" sz="2400" smtClean="0">
                <a:ea typeface="굴림" pitchFamily="34" charset="-127"/>
              </a:rPr>
              <a:t> ftp protocol defined</a:t>
            </a:r>
          </a:p>
          <a:p>
            <a:r>
              <a:rPr lang="en-US" altLang="ko-KR" sz="2400" smtClean="0">
                <a:solidFill>
                  <a:schemeClr val="accent2"/>
                </a:solidFill>
                <a:ea typeface="굴림" pitchFamily="34" charset="-127"/>
              </a:rPr>
              <a:t>1988:</a:t>
            </a:r>
            <a:r>
              <a:rPr lang="en-US" altLang="ko-KR" sz="2400" smtClean="0">
                <a:ea typeface="굴림" pitchFamily="34" charset="-127"/>
              </a:rPr>
              <a:t> TCP congestion control</a:t>
            </a:r>
          </a:p>
        </p:txBody>
      </p:sp>
      <p:sp>
        <p:nvSpPr>
          <p:cNvPr id="102406" name="Rectangle 4"/>
          <p:cNvSpPr>
            <a:spLocks noGrp="1" noChangeArrowheads="1"/>
          </p:cNvSpPr>
          <p:nvPr>
            <p:ph type="body" sz="half" idx="2"/>
          </p:nvPr>
        </p:nvSpPr>
        <p:spPr>
          <a:xfrm>
            <a:off x="4495800" y="1800225"/>
            <a:ext cx="3810000" cy="4448175"/>
          </a:xfrm>
        </p:spPr>
        <p:txBody>
          <a:bodyPr/>
          <a:lstStyle/>
          <a:p>
            <a:r>
              <a:rPr lang="en-US" altLang="ko-KR" sz="2400" dirty="0" smtClean="0">
                <a:ea typeface="굴림" pitchFamily="34" charset="-127"/>
              </a:rPr>
              <a:t>new national networks: </a:t>
            </a:r>
            <a:r>
              <a:rPr lang="en-US" altLang="ko-KR" sz="2400" dirty="0" err="1" smtClean="0">
                <a:ea typeface="굴림" pitchFamily="34" charset="-127"/>
              </a:rPr>
              <a:t>Csnet</a:t>
            </a:r>
            <a:r>
              <a:rPr lang="en-US" altLang="ko-KR" sz="2400" dirty="0" smtClean="0">
                <a:ea typeface="굴림" pitchFamily="34" charset="-127"/>
              </a:rPr>
              <a:t>, </a:t>
            </a:r>
            <a:r>
              <a:rPr lang="en-US" altLang="ko-KR" sz="2400" dirty="0" err="1" smtClean="0">
                <a:ea typeface="굴림" pitchFamily="34" charset="-127"/>
              </a:rPr>
              <a:t>BITnet</a:t>
            </a:r>
            <a:r>
              <a:rPr lang="en-US" altLang="ko-KR" sz="2400" dirty="0" smtClean="0">
                <a:ea typeface="굴림" pitchFamily="34" charset="-127"/>
              </a:rPr>
              <a:t>, </a:t>
            </a:r>
            <a:r>
              <a:rPr lang="en-US" altLang="ko-KR" sz="2400" dirty="0" err="1" smtClean="0">
                <a:ea typeface="굴림" pitchFamily="34" charset="-127"/>
              </a:rPr>
              <a:t>NSFnet</a:t>
            </a:r>
            <a:r>
              <a:rPr lang="en-US" altLang="ko-KR" sz="2400" dirty="0" smtClean="0">
                <a:ea typeface="굴림" pitchFamily="34" charset="-127"/>
              </a:rPr>
              <a:t>, </a:t>
            </a:r>
            <a:r>
              <a:rPr lang="en-US" altLang="ko-KR" sz="2400" dirty="0" err="1" smtClean="0">
                <a:ea typeface="굴림" pitchFamily="34" charset="-127"/>
              </a:rPr>
              <a:t>Minitel</a:t>
            </a:r>
            <a:endParaRPr lang="en-US" altLang="ko-KR" sz="2400" dirty="0" smtClean="0">
              <a:ea typeface="굴림" pitchFamily="34" charset="-127"/>
            </a:endParaRPr>
          </a:p>
          <a:p>
            <a:r>
              <a:rPr lang="en-US" altLang="ko-KR" sz="2400" dirty="0" smtClean="0">
                <a:ea typeface="굴림" pitchFamily="34" charset="-127"/>
              </a:rPr>
              <a:t>100,000 hosts connected to confederation of networks</a:t>
            </a:r>
          </a:p>
          <a:p>
            <a:r>
              <a:rPr lang="en-US" altLang="ko-KR" sz="2400" dirty="0" smtClean="0">
                <a:solidFill>
                  <a:srgbClr val="0000FF"/>
                </a:solidFill>
                <a:ea typeface="굴림" pitchFamily="34" charset="-127"/>
              </a:rPr>
              <a:t>1989-1991:</a:t>
            </a:r>
            <a:r>
              <a:rPr lang="en-US" altLang="ko-KR" sz="2400" dirty="0" smtClean="0">
                <a:ea typeface="굴림" pitchFamily="34" charset="-127"/>
              </a:rPr>
              <a:t> Web was invented at CERN</a:t>
            </a:r>
          </a:p>
          <a:p>
            <a:endParaRPr lang="en-US" altLang="ko-KR" sz="2400" dirty="0" smtClean="0">
              <a:ea typeface="굴림" pitchFamily="34" charset="-127"/>
            </a:endParaRPr>
          </a:p>
        </p:txBody>
      </p:sp>
      <p:sp>
        <p:nvSpPr>
          <p:cNvPr id="102407" name="Rectangle 5"/>
          <p:cNvSpPr>
            <a:spLocks noChangeArrowheads="1"/>
          </p:cNvSpPr>
          <p:nvPr/>
        </p:nvSpPr>
        <p:spPr bwMode="auto">
          <a:xfrm>
            <a:off x="523875" y="1028700"/>
            <a:ext cx="7962900" cy="647700"/>
          </a:xfrm>
          <a:prstGeom prst="rect">
            <a:avLst/>
          </a:prstGeom>
          <a:noFill/>
          <a:ln w="9525">
            <a:noFill/>
            <a:miter lim="800000"/>
            <a:headEnd/>
            <a:tailEnd/>
          </a:ln>
        </p:spPr>
        <p:txBody>
          <a:bodyPr anchor="ctr"/>
          <a:lstStyle/>
          <a:p>
            <a:r>
              <a:rPr lang="en-US" altLang="ko-KR" i="1">
                <a:solidFill>
                  <a:srgbClr val="FF0000"/>
                </a:solidFill>
                <a:latin typeface="Comic Sans MS" pitchFamily="66" charset="0"/>
                <a:ea typeface="굴림" pitchFamily="34" charset="-127"/>
              </a:rPr>
              <a:t>1980-1990: new protocols, a proliferation of networks</a:t>
            </a:r>
            <a:endParaRPr lang="en-US" altLang="ko-KR" sz="4000" u="sng">
              <a:solidFill>
                <a:schemeClr val="accent2"/>
              </a:solidFill>
              <a:latin typeface="Comic Sans MS" pitchFamily="66" charset="0"/>
              <a:ea typeface="굴림" pitchFamily="34" charset="-127"/>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3427" name="Slide Number Placeholder 6"/>
          <p:cNvSpPr>
            <a:spLocks noGrp="1"/>
          </p:cNvSpPr>
          <p:nvPr>
            <p:ph type="sldNum" sz="quarter" idx="12"/>
          </p:nvPr>
        </p:nvSpPr>
        <p:spPr>
          <a:noFill/>
        </p:spPr>
        <p:txBody>
          <a:bodyPr/>
          <a:lstStyle/>
          <a:p>
            <a:r>
              <a:rPr lang="en-US" altLang="ko-KR" smtClean="0">
                <a:ea typeface="굴림" pitchFamily="34" charset="-127"/>
              </a:rPr>
              <a:t>1-</a:t>
            </a:r>
            <a:fld id="{842FC08F-C6E0-4856-BDD5-4A8AE21B224B}" type="slidenum">
              <a:rPr lang="en-US" altLang="ko-KR" smtClean="0">
                <a:ea typeface="굴림" pitchFamily="34" charset="-127"/>
              </a:rPr>
              <a:pPr/>
              <a:t>115</a:t>
            </a:fld>
            <a:endParaRPr lang="en-US" altLang="ko-KR" smtClean="0">
              <a:ea typeface="굴림" pitchFamily="34" charset="-127"/>
            </a:endParaRPr>
          </a:p>
        </p:txBody>
      </p:sp>
      <p:sp>
        <p:nvSpPr>
          <p:cNvPr id="103428" name="Rectangle 2"/>
          <p:cNvSpPr>
            <a:spLocks noGrp="1" noChangeArrowheads="1"/>
          </p:cNvSpPr>
          <p:nvPr>
            <p:ph type="title"/>
          </p:nvPr>
        </p:nvSpPr>
        <p:spPr>
          <a:xfrm>
            <a:off x="476250" y="333375"/>
            <a:ext cx="7772400" cy="647700"/>
          </a:xfrm>
        </p:spPr>
        <p:txBody>
          <a:bodyPr/>
          <a:lstStyle/>
          <a:p>
            <a:r>
              <a:rPr lang="en-US" altLang="ko-KR" sz="3600" dirty="0" smtClean="0">
                <a:ea typeface="굴림" pitchFamily="34" charset="-127"/>
              </a:rPr>
              <a:t>Internet History (4)</a:t>
            </a:r>
            <a:endParaRPr lang="en-US" altLang="ko-KR" dirty="0" smtClean="0">
              <a:ea typeface="굴림" pitchFamily="34" charset="-127"/>
            </a:endParaRPr>
          </a:p>
        </p:txBody>
      </p:sp>
      <p:sp>
        <p:nvSpPr>
          <p:cNvPr id="103429" name="Rectangle 3"/>
          <p:cNvSpPr>
            <a:spLocks noGrp="1" noChangeArrowheads="1"/>
          </p:cNvSpPr>
          <p:nvPr>
            <p:ph type="body" sz="half" idx="1"/>
          </p:nvPr>
        </p:nvSpPr>
        <p:spPr>
          <a:xfrm>
            <a:off x="419100" y="1790700"/>
            <a:ext cx="4470400" cy="4457700"/>
          </a:xfrm>
        </p:spPr>
        <p:txBody>
          <a:bodyPr/>
          <a:lstStyle/>
          <a:p>
            <a:r>
              <a:rPr lang="en-US" altLang="ko-KR" sz="2000" dirty="0" smtClean="0">
                <a:solidFill>
                  <a:schemeClr val="accent2"/>
                </a:solidFill>
                <a:ea typeface="굴림" pitchFamily="34" charset="-127"/>
              </a:rPr>
              <a:t>Early 1990’s: </a:t>
            </a:r>
            <a:r>
              <a:rPr lang="en-US" altLang="ko-KR" sz="2000" dirty="0" err="1" smtClean="0">
                <a:ea typeface="굴림" pitchFamily="34" charset="-127"/>
              </a:rPr>
              <a:t>ARPAnet</a:t>
            </a:r>
            <a:r>
              <a:rPr lang="en-US" altLang="ko-KR" sz="2000" dirty="0" smtClean="0">
                <a:ea typeface="굴림" pitchFamily="34" charset="-127"/>
              </a:rPr>
              <a:t> decommissioned</a:t>
            </a:r>
          </a:p>
          <a:p>
            <a:r>
              <a:rPr lang="en-US" altLang="ko-KR" sz="2000" dirty="0" smtClean="0">
                <a:solidFill>
                  <a:schemeClr val="accent2"/>
                </a:solidFill>
                <a:ea typeface="굴림" pitchFamily="34" charset="-127"/>
              </a:rPr>
              <a:t>1991: </a:t>
            </a:r>
            <a:r>
              <a:rPr lang="en-US" altLang="ko-KR" sz="2000" dirty="0" smtClean="0">
                <a:ea typeface="굴림" pitchFamily="34" charset="-127"/>
              </a:rPr>
              <a:t>NSF lifts restrictions on commercial use of </a:t>
            </a:r>
            <a:r>
              <a:rPr lang="en-US" altLang="ko-KR" sz="2000" dirty="0" err="1" smtClean="0">
                <a:ea typeface="굴림" pitchFamily="34" charset="-127"/>
              </a:rPr>
              <a:t>NSFnet</a:t>
            </a:r>
            <a:r>
              <a:rPr lang="en-US" altLang="ko-KR" sz="2000" dirty="0" smtClean="0">
                <a:ea typeface="굴림" pitchFamily="34" charset="-127"/>
              </a:rPr>
              <a:t> (decommissioned, 1995)</a:t>
            </a:r>
          </a:p>
          <a:p>
            <a:r>
              <a:rPr lang="en-US" altLang="ko-KR" sz="2000" dirty="0" smtClean="0">
                <a:solidFill>
                  <a:schemeClr val="accent2"/>
                </a:solidFill>
                <a:ea typeface="굴림" pitchFamily="34" charset="-127"/>
              </a:rPr>
              <a:t>early 1990s:</a:t>
            </a:r>
            <a:r>
              <a:rPr lang="en-US" altLang="ko-KR" sz="2000" dirty="0" smtClean="0">
                <a:ea typeface="굴림" pitchFamily="34" charset="-127"/>
              </a:rPr>
              <a:t> </a:t>
            </a:r>
            <a:r>
              <a:rPr lang="en-US" altLang="ko-KR" sz="2000" dirty="0" smtClean="0">
                <a:solidFill>
                  <a:srgbClr val="FF0000"/>
                </a:solidFill>
                <a:ea typeface="굴림" pitchFamily="34" charset="-127"/>
              </a:rPr>
              <a:t>WWW</a:t>
            </a:r>
          </a:p>
          <a:p>
            <a:pPr lvl="1"/>
            <a:r>
              <a:rPr lang="en-US" altLang="ko-KR" sz="2000" dirty="0" smtClean="0">
                <a:ea typeface="굴림" pitchFamily="34" charset="-127"/>
              </a:rPr>
              <a:t>hypertext [Bush 1945, Nelson 1960’s]</a:t>
            </a:r>
          </a:p>
          <a:p>
            <a:pPr lvl="1"/>
            <a:r>
              <a:rPr lang="en-US" altLang="ko-KR" sz="2000" dirty="0" smtClean="0">
                <a:ea typeface="굴림" pitchFamily="34" charset="-127"/>
              </a:rPr>
              <a:t>HTML, HTTP: Berners-Lee</a:t>
            </a:r>
          </a:p>
          <a:p>
            <a:pPr lvl="1"/>
            <a:r>
              <a:rPr lang="en-US" altLang="ko-KR" sz="2000" dirty="0" smtClean="0">
                <a:ea typeface="굴림" pitchFamily="34" charset="-127"/>
              </a:rPr>
              <a:t>1994: Mosaic, later Netscape</a:t>
            </a:r>
          </a:p>
          <a:p>
            <a:pPr lvl="1"/>
            <a:r>
              <a:rPr lang="en-US" altLang="ko-KR" sz="2000" dirty="0" smtClean="0">
                <a:ea typeface="굴림" pitchFamily="34" charset="-127"/>
              </a:rPr>
              <a:t>late 1990’s: commercialization</a:t>
            </a:r>
            <a:r>
              <a:rPr lang="en-US" altLang="ko-KR" sz="1800" dirty="0" smtClean="0">
                <a:ea typeface="굴림" pitchFamily="34" charset="-127"/>
              </a:rPr>
              <a:t> of the Web</a:t>
            </a:r>
          </a:p>
          <a:p>
            <a:endParaRPr lang="en-US" altLang="ko-KR" sz="2000" dirty="0" smtClean="0">
              <a:ea typeface="굴림" pitchFamily="34" charset="-127"/>
            </a:endParaRPr>
          </a:p>
          <a:p>
            <a:endParaRPr lang="en-US" altLang="ko-KR" sz="2000" dirty="0" smtClean="0">
              <a:ea typeface="굴림" pitchFamily="34" charset="-127"/>
            </a:endParaRPr>
          </a:p>
        </p:txBody>
      </p:sp>
      <p:sp>
        <p:nvSpPr>
          <p:cNvPr id="103430" name="Rectangle 4"/>
          <p:cNvSpPr>
            <a:spLocks noGrp="1" noChangeArrowheads="1"/>
          </p:cNvSpPr>
          <p:nvPr>
            <p:ph type="body" sz="half" idx="2"/>
          </p:nvPr>
        </p:nvSpPr>
        <p:spPr>
          <a:xfrm>
            <a:off x="4876800" y="1800225"/>
            <a:ext cx="3965575" cy="4448175"/>
          </a:xfrm>
        </p:spPr>
        <p:txBody>
          <a:bodyPr/>
          <a:lstStyle/>
          <a:p>
            <a:pPr>
              <a:buFont typeface="Wingdings" pitchFamily="2" charset="2"/>
              <a:buNone/>
            </a:pPr>
            <a:r>
              <a:rPr lang="en-US" altLang="ko-KR" sz="2400" dirty="0" smtClean="0">
                <a:solidFill>
                  <a:schemeClr val="accent2"/>
                </a:solidFill>
                <a:ea typeface="굴림" pitchFamily="34" charset="-127"/>
              </a:rPr>
              <a:t>Late 1990’s – 2000’s:</a:t>
            </a:r>
            <a:endParaRPr lang="en-US" altLang="ko-KR" sz="2400" dirty="0" smtClean="0">
              <a:solidFill>
                <a:srgbClr val="FF0000"/>
              </a:solidFill>
              <a:ea typeface="굴림" pitchFamily="34" charset="-127"/>
            </a:endParaRPr>
          </a:p>
          <a:p>
            <a:r>
              <a:rPr lang="en-US" altLang="ko-KR" sz="2000" dirty="0" smtClean="0">
                <a:ea typeface="굴림" pitchFamily="34" charset="-127"/>
              </a:rPr>
              <a:t>more killer apps: instant messaging, P2P file sharing</a:t>
            </a:r>
          </a:p>
          <a:p>
            <a:r>
              <a:rPr lang="en-US" altLang="ko-KR" sz="2000" dirty="0" smtClean="0">
                <a:ea typeface="굴림" pitchFamily="34" charset="-127"/>
              </a:rPr>
              <a:t>network security to forefront</a:t>
            </a:r>
          </a:p>
          <a:p>
            <a:r>
              <a:rPr lang="en-US" altLang="ko-KR" sz="2000" dirty="0" smtClean="0">
                <a:ea typeface="굴림" pitchFamily="34" charset="-127"/>
              </a:rPr>
              <a:t>est. 50 million host, 100 million+ users</a:t>
            </a:r>
          </a:p>
          <a:p>
            <a:r>
              <a:rPr lang="en-US" altLang="ko-KR" sz="2000" dirty="0" smtClean="0">
                <a:ea typeface="굴림" pitchFamily="34" charset="-127"/>
              </a:rPr>
              <a:t>backbone links running at </a:t>
            </a:r>
            <a:r>
              <a:rPr lang="en-US" altLang="ko-KR" sz="2000" dirty="0" err="1" smtClean="0">
                <a:ea typeface="굴림" pitchFamily="34" charset="-127"/>
              </a:rPr>
              <a:t>Gbps</a:t>
            </a:r>
            <a:endParaRPr lang="en-US" altLang="ko-KR" sz="2000" dirty="0" smtClean="0">
              <a:ea typeface="굴림" pitchFamily="34" charset="-127"/>
            </a:endParaRPr>
          </a:p>
          <a:p>
            <a:endParaRPr lang="en-US" altLang="ko-KR" sz="2000" dirty="0" smtClean="0">
              <a:ea typeface="굴림" pitchFamily="34" charset="-127"/>
            </a:endParaRPr>
          </a:p>
        </p:txBody>
      </p:sp>
      <p:sp>
        <p:nvSpPr>
          <p:cNvPr id="103431" name="Rectangle 5"/>
          <p:cNvSpPr>
            <a:spLocks noChangeArrowheads="1"/>
          </p:cNvSpPr>
          <p:nvPr/>
        </p:nvSpPr>
        <p:spPr bwMode="auto">
          <a:xfrm>
            <a:off x="523875" y="1028700"/>
            <a:ext cx="7962900" cy="647700"/>
          </a:xfrm>
          <a:prstGeom prst="rect">
            <a:avLst/>
          </a:prstGeom>
          <a:noFill/>
          <a:ln w="9525">
            <a:noFill/>
            <a:miter lim="800000"/>
            <a:headEnd/>
            <a:tailEnd/>
          </a:ln>
        </p:spPr>
        <p:txBody>
          <a:bodyPr anchor="ctr"/>
          <a:lstStyle/>
          <a:p>
            <a:r>
              <a:rPr lang="en-US" altLang="ko-KR" i="1">
                <a:solidFill>
                  <a:srgbClr val="FF0000"/>
                </a:solidFill>
                <a:latin typeface="Comic Sans MS" pitchFamily="66" charset="0"/>
                <a:ea typeface="굴림" pitchFamily="34" charset="-127"/>
              </a:rPr>
              <a:t>1990, 2000’s: commercialization, the Web, new apps</a:t>
            </a:r>
            <a:endParaRPr lang="en-US" altLang="ko-KR" sz="4000" u="sng">
              <a:solidFill>
                <a:schemeClr val="accent2"/>
              </a:solidFill>
              <a:latin typeface="Comic Sans MS" pitchFamily="66" charset="0"/>
              <a:ea typeface="굴림" pitchFamily="34" charset="-127"/>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4451" name="Slide Number Placeholder 6"/>
          <p:cNvSpPr>
            <a:spLocks noGrp="1"/>
          </p:cNvSpPr>
          <p:nvPr>
            <p:ph type="sldNum" sz="quarter" idx="12"/>
          </p:nvPr>
        </p:nvSpPr>
        <p:spPr>
          <a:noFill/>
        </p:spPr>
        <p:txBody>
          <a:bodyPr/>
          <a:lstStyle/>
          <a:p>
            <a:r>
              <a:rPr lang="en-US" altLang="ko-KR" smtClean="0">
                <a:ea typeface="굴림" pitchFamily="34" charset="-127"/>
              </a:rPr>
              <a:t>1-</a:t>
            </a:r>
            <a:fld id="{281AEDD4-462E-4199-B155-E8095F39E6D2}" type="slidenum">
              <a:rPr lang="en-US" altLang="ko-KR" smtClean="0">
                <a:ea typeface="굴림" pitchFamily="34" charset="-127"/>
              </a:rPr>
              <a:pPr/>
              <a:t>116</a:t>
            </a:fld>
            <a:endParaRPr lang="en-US" altLang="ko-KR" smtClean="0">
              <a:ea typeface="굴림" pitchFamily="34" charset="-127"/>
            </a:endParaRPr>
          </a:p>
        </p:txBody>
      </p:sp>
      <p:sp>
        <p:nvSpPr>
          <p:cNvPr id="104452" name="Rectangle 2"/>
          <p:cNvSpPr>
            <a:spLocks noGrp="1" noChangeArrowheads="1"/>
          </p:cNvSpPr>
          <p:nvPr>
            <p:ph type="title"/>
          </p:nvPr>
        </p:nvSpPr>
        <p:spPr>
          <a:xfrm>
            <a:off x="476250" y="333375"/>
            <a:ext cx="7772400" cy="647700"/>
          </a:xfrm>
        </p:spPr>
        <p:txBody>
          <a:bodyPr/>
          <a:lstStyle/>
          <a:p>
            <a:r>
              <a:rPr lang="en-US" altLang="ko-KR" sz="3600" dirty="0" smtClean="0">
                <a:ea typeface="굴림" pitchFamily="34" charset="-127"/>
              </a:rPr>
              <a:t>Internet History (5)</a:t>
            </a:r>
            <a:endParaRPr lang="en-US" altLang="ko-KR" dirty="0" smtClean="0">
              <a:ea typeface="굴림" pitchFamily="34" charset="-127"/>
            </a:endParaRPr>
          </a:p>
        </p:txBody>
      </p:sp>
      <p:sp>
        <p:nvSpPr>
          <p:cNvPr id="104453" name="Rectangle 3"/>
          <p:cNvSpPr>
            <a:spLocks noGrp="1" noChangeArrowheads="1"/>
          </p:cNvSpPr>
          <p:nvPr>
            <p:ph type="body" sz="half" idx="1"/>
          </p:nvPr>
        </p:nvSpPr>
        <p:spPr>
          <a:xfrm>
            <a:off x="571500" y="1243584"/>
            <a:ext cx="7999476" cy="5193792"/>
          </a:xfrm>
        </p:spPr>
        <p:txBody>
          <a:bodyPr/>
          <a:lstStyle/>
          <a:p>
            <a:pPr>
              <a:buNone/>
            </a:pPr>
            <a:r>
              <a:rPr lang="en-US" altLang="zh-CN" sz="2400" dirty="0" smtClean="0">
                <a:solidFill>
                  <a:srgbClr val="0000FF"/>
                </a:solidFill>
              </a:rPr>
              <a:t>The New Millennium</a:t>
            </a:r>
            <a:r>
              <a:rPr lang="en-US" altLang="ko-KR" sz="2400" dirty="0" smtClean="0">
                <a:solidFill>
                  <a:schemeClr val="accent2"/>
                </a:solidFill>
                <a:ea typeface="굴림" pitchFamily="34" charset="-127"/>
              </a:rPr>
              <a:t>:</a:t>
            </a:r>
          </a:p>
          <a:p>
            <a:r>
              <a:rPr lang="en-US" altLang="zh-CN" sz="2200" dirty="0" smtClean="0"/>
              <a:t>Aggressive deployment of broadband Internet access to homes has set the stage for a wealth of video applications (e.g., YouTube, Netflix, Skype)</a:t>
            </a:r>
            <a:endParaRPr lang="en-US" altLang="ko-KR" sz="2200" dirty="0" smtClean="0">
              <a:ea typeface="굴림" pitchFamily="34" charset="-127"/>
            </a:endParaRPr>
          </a:p>
          <a:p>
            <a:r>
              <a:rPr lang="en-US" altLang="zh-CN" sz="2200" dirty="0" err="1" smtClean="0"/>
              <a:t>WiFi</a:t>
            </a:r>
            <a:r>
              <a:rPr lang="en-US" altLang="zh-CN" sz="2200" dirty="0" smtClean="0"/>
              <a:t> networks and medium-speed (up to a few Mbps) Internet access via 3G and 4G cellular telephony networks</a:t>
            </a:r>
          </a:p>
          <a:p>
            <a:pPr lvl="1">
              <a:spcBef>
                <a:spcPts val="600"/>
              </a:spcBef>
            </a:pPr>
            <a:r>
              <a:rPr lang="en-US" altLang="zh-CN" sz="2200" dirty="0" smtClean="0"/>
              <a:t>rapid emergence of hand-held computers (</a:t>
            </a:r>
            <a:r>
              <a:rPr lang="en-US" altLang="zh-CN" sz="2200" dirty="0" err="1" smtClean="0"/>
              <a:t>iPhones</a:t>
            </a:r>
            <a:r>
              <a:rPr lang="en-US" altLang="zh-CN" sz="2200" dirty="0" smtClean="0"/>
              <a:t>, Androids, </a:t>
            </a:r>
            <a:r>
              <a:rPr lang="en-US" altLang="zh-CN" sz="2200" dirty="0" err="1" smtClean="0"/>
              <a:t>iPads</a:t>
            </a:r>
            <a:r>
              <a:rPr lang="en-US" altLang="zh-CN" sz="2200" dirty="0" smtClean="0"/>
              <a:t>, and so on) </a:t>
            </a:r>
          </a:p>
          <a:p>
            <a:r>
              <a:rPr lang="en-US" altLang="zh-CN" sz="2200" dirty="0" smtClean="0"/>
              <a:t>Online social networks (e.g., </a:t>
            </a:r>
            <a:r>
              <a:rPr lang="en-US" altLang="zh-CN" sz="2200" dirty="0" err="1" smtClean="0"/>
              <a:t>Facebook</a:t>
            </a:r>
            <a:r>
              <a:rPr lang="en-US" altLang="zh-CN" sz="2200" dirty="0" smtClean="0"/>
              <a:t> and QQ) have created massive people networks on top of the Internet. </a:t>
            </a:r>
          </a:p>
          <a:p>
            <a:r>
              <a:rPr lang="en-US" altLang="zh-CN" sz="2200" dirty="0" smtClean="0"/>
              <a:t>Online service providers, such as Google and Microsoft, have deployed their own </a:t>
            </a:r>
            <a:r>
              <a:rPr lang="en-US" altLang="zh-CN" sz="2200" u="sng" dirty="0" smtClean="0"/>
              <a:t>extensive private networks</a:t>
            </a:r>
          </a:p>
          <a:p>
            <a:r>
              <a:rPr lang="en-US" altLang="ko-KR" sz="2200" dirty="0" smtClean="0">
                <a:ea typeface="굴림" pitchFamily="34" charset="-127"/>
              </a:rPr>
              <a:t>Clouds …</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5475" name="Slide Number Placeholder 6"/>
          <p:cNvSpPr>
            <a:spLocks noGrp="1"/>
          </p:cNvSpPr>
          <p:nvPr>
            <p:ph type="sldNum" sz="quarter" idx="12"/>
          </p:nvPr>
        </p:nvSpPr>
        <p:spPr>
          <a:noFill/>
        </p:spPr>
        <p:txBody>
          <a:bodyPr/>
          <a:lstStyle/>
          <a:p>
            <a:r>
              <a:rPr lang="en-US" altLang="ko-KR" smtClean="0">
                <a:ea typeface="굴림" pitchFamily="34" charset="-127"/>
              </a:rPr>
              <a:t>1-</a:t>
            </a:r>
            <a:fld id="{1E8BE179-3644-4B36-8A0A-4968E42C089E}" type="slidenum">
              <a:rPr lang="en-US" altLang="ko-KR" smtClean="0">
                <a:ea typeface="굴림" pitchFamily="34" charset="-127"/>
              </a:rPr>
              <a:pPr/>
              <a:t>117</a:t>
            </a:fld>
            <a:endParaRPr lang="en-US" altLang="ko-KR" smtClean="0">
              <a:ea typeface="굴림" pitchFamily="34" charset="-127"/>
            </a:endParaRPr>
          </a:p>
        </p:txBody>
      </p:sp>
      <p:sp>
        <p:nvSpPr>
          <p:cNvPr id="105476" name="Rectangle 2"/>
          <p:cNvSpPr>
            <a:spLocks noGrp="1" noChangeArrowheads="1"/>
          </p:cNvSpPr>
          <p:nvPr>
            <p:ph type="title"/>
          </p:nvPr>
        </p:nvSpPr>
        <p:spPr/>
        <p:txBody>
          <a:bodyPr/>
          <a:lstStyle/>
          <a:p>
            <a:r>
              <a:rPr lang="en-US" altLang="ko-KR" smtClean="0">
                <a:ea typeface="굴림" pitchFamily="34" charset="-127"/>
              </a:rPr>
              <a:t>Introduction: Summary</a:t>
            </a:r>
          </a:p>
        </p:txBody>
      </p:sp>
      <p:sp>
        <p:nvSpPr>
          <p:cNvPr id="105477" name="Rectangle 3"/>
          <p:cNvSpPr>
            <a:spLocks noGrp="1" noChangeArrowheads="1"/>
          </p:cNvSpPr>
          <p:nvPr>
            <p:ph type="body" sz="half" idx="1"/>
          </p:nvPr>
        </p:nvSpPr>
        <p:spPr>
          <a:xfrm>
            <a:off x="546100" y="1398588"/>
            <a:ext cx="4384675" cy="5189537"/>
          </a:xfrm>
        </p:spPr>
        <p:txBody>
          <a:bodyPr/>
          <a:lstStyle/>
          <a:p>
            <a:pPr>
              <a:lnSpc>
                <a:spcPct val="90000"/>
              </a:lnSpc>
              <a:buFont typeface="Wingdings" pitchFamily="2" charset="2"/>
              <a:buNone/>
            </a:pPr>
            <a:r>
              <a:rPr lang="en-US" altLang="ko-KR" sz="2400" u="sng" smtClean="0">
                <a:solidFill>
                  <a:srgbClr val="FF0000"/>
                </a:solidFill>
                <a:ea typeface="굴림" pitchFamily="34" charset="-127"/>
              </a:rPr>
              <a:t>Covered a “ton” of material!</a:t>
            </a:r>
          </a:p>
          <a:p>
            <a:pPr>
              <a:lnSpc>
                <a:spcPct val="90000"/>
              </a:lnSpc>
            </a:pPr>
            <a:r>
              <a:rPr lang="en-US" altLang="ko-KR" sz="2400" smtClean="0">
                <a:ea typeface="굴림" pitchFamily="34" charset="-127"/>
              </a:rPr>
              <a:t>Internet overview</a:t>
            </a:r>
          </a:p>
          <a:p>
            <a:pPr>
              <a:lnSpc>
                <a:spcPct val="90000"/>
              </a:lnSpc>
            </a:pPr>
            <a:r>
              <a:rPr lang="en-US" altLang="ko-KR" sz="2400" smtClean="0">
                <a:ea typeface="굴림" pitchFamily="34" charset="-127"/>
              </a:rPr>
              <a:t>what’s a protocol?</a:t>
            </a:r>
          </a:p>
          <a:p>
            <a:pPr>
              <a:lnSpc>
                <a:spcPct val="90000"/>
              </a:lnSpc>
            </a:pPr>
            <a:r>
              <a:rPr lang="en-US" altLang="ko-KR" sz="2400" smtClean="0">
                <a:ea typeface="굴림" pitchFamily="34" charset="-127"/>
              </a:rPr>
              <a:t>network edge, core, access network</a:t>
            </a:r>
          </a:p>
          <a:p>
            <a:pPr lvl="1">
              <a:lnSpc>
                <a:spcPct val="90000"/>
              </a:lnSpc>
            </a:pPr>
            <a:r>
              <a:rPr lang="en-US" altLang="ko-KR" smtClean="0">
                <a:ea typeface="굴림" pitchFamily="34" charset="-127"/>
              </a:rPr>
              <a:t>packet-switching versus circuit-switching</a:t>
            </a:r>
          </a:p>
          <a:p>
            <a:pPr lvl="1">
              <a:lnSpc>
                <a:spcPct val="90000"/>
              </a:lnSpc>
            </a:pPr>
            <a:r>
              <a:rPr lang="en-US" altLang="ko-KR" smtClean="0">
                <a:ea typeface="굴림" pitchFamily="34" charset="-127"/>
              </a:rPr>
              <a:t>Internet structure</a:t>
            </a:r>
          </a:p>
          <a:p>
            <a:pPr>
              <a:lnSpc>
                <a:spcPct val="90000"/>
              </a:lnSpc>
            </a:pPr>
            <a:r>
              <a:rPr lang="en-US" altLang="ko-KR" sz="2400" smtClean="0">
                <a:ea typeface="굴림" pitchFamily="34" charset="-127"/>
              </a:rPr>
              <a:t>performance: loss, delay, throughput</a:t>
            </a:r>
          </a:p>
          <a:p>
            <a:pPr>
              <a:lnSpc>
                <a:spcPct val="90000"/>
              </a:lnSpc>
            </a:pPr>
            <a:r>
              <a:rPr lang="en-US" altLang="ko-KR" sz="2400" smtClean="0">
                <a:ea typeface="굴림" pitchFamily="34" charset="-127"/>
              </a:rPr>
              <a:t>layering, service models</a:t>
            </a:r>
          </a:p>
          <a:p>
            <a:pPr>
              <a:lnSpc>
                <a:spcPct val="90000"/>
              </a:lnSpc>
            </a:pPr>
            <a:r>
              <a:rPr lang="en-US" altLang="ko-KR" sz="2400" smtClean="0">
                <a:ea typeface="굴림" pitchFamily="34" charset="-127"/>
              </a:rPr>
              <a:t>security</a:t>
            </a:r>
          </a:p>
          <a:p>
            <a:pPr>
              <a:lnSpc>
                <a:spcPct val="90000"/>
              </a:lnSpc>
            </a:pPr>
            <a:r>
              <a:rPr lang="en-US" altLang="ko-KR" sz="2400" smtClean="0">
                <a:ea typeface="굴림" pitchFamily="34" charset="-127"/>
              </a:rPr>
              <a:t>history</a:t>
            </a:r>
          </a:p>
        </p:txBody>
      </p:sp>
      <p:sp>
        <p:nvSpPr>
          <p:cNvPr id="105478" name="Rectangle 4"/>
          <p:cNvSpPr>
            <a:spLocks noGrp="1" noChangeArrowheads="1"/>
          </p:cNvSpPr>
          <p:nvPr>
            <p:ph type="body" sz="half" idx="2"/>
          </p:nvPr>
        </p:nvSpPr>
        <p:spPr>
          <a:xfrm>
            <a:off x="5114925" y="1579563"/>
            <a:ext cx="3724275" cy="4648200"/>
          </a:xfrm>
        </p:spPr>
        <p:txBody>
          <a:bodyPr/>
          <a:lstStyle/>
          <a:p>
            <a:pPr>
              <a:lnSpc>
                <a:spcPct val="90000"/>
              </a:lnSpc>
              <a:buFont typeface="Wingdings" pitchFamily="2" charset="2"/>
              <a:buNone/>
            </a:pPr>
            <a:r>
              <a:rPr lang="en-US" altLang="ko-KR" sz="2400" u="sng" smtClean="0">
                <a:solidFill>
                  <a:srgbClr val="FF0000"/>
                </a:solidFill>
                <a:ea typeface="굴림" pitchFamily="34" charset="-127"/>
              </a:rPr>
              <a:t>You now have:</a:t>
            </a:r>
            <a:r>
              <a:rPr lang="en-US" altLang="ko-KR" sz="2400" smtClean="0">
                <a:ea typeface="굴림" pitchFamily="34" charset="-127"/>
              </a:rPr>
              <a:t> </a:t>
            </a:r>
          </a:p>
          <a:p>
            <a:pPr>
              <a:lnSpc>
                <a:spcPct val="90000"/>
              </a:lnSpc>
            </a:pPr>
            <a:r>
              <a:rPr lang="en-US" altLang="ko-KR" sz="2400" smtClean="0">
                <a:ea typeface="굴림" pitchFamily="34" charset="-127"/>
              </a:rPr>
              <a:t>context, overview, “feel” of networking</a:t>
            </a:r>
          </a:p>
          <a:p>
            <a:pPr>
              <a:lnSpc>
                <a:spcPct val="90000"/>
              </a:lnSpc>
            </a:pPr>
            <a:r>
              <a:rPr lang="en-US" altLang="ko-KR" sz="2400" smtClean="0">
                <a:ea typeface="굴림" pitchFamily="34" charset="-127"/>
              </a:rPr>
              <a:t>more depth, detail </a:t>
            </a:r>
            <a:r>
              <a:rPr lang="en-US" altLang="ko-KR" sz="2400" i="1" smtClean="0">
                <a:ea typeface="굴림" pitchFamily="34" charset="-127"/>
              </a:rPr>
              <a:t>to follow!</a:t>
            </a:r>
            <a:endParaRPr lang="en-US" altLang="ko-KR" sz="2400" smtClean="0">
              <a:ea typeface="굴림" pitchFamily="34" charset="-127"/>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533400" y="228600"/>
            <a:ext cx="8166100" cy="1143000"/>
          </a:xfrm>
        </p:spPr>
        <p:txBody>
          <a:bodyPr/>
          <a:lstStyle/>
          <a:p>
            <a:r>
              <a:rPr lang="en-US" altLang="zh-CN" sz="3600"/>
              <a:t>Summary: Internet Architecture</a:t>
            </a:r>
          </a:p>
        </p:txBody>
      </p:sp>
      <p:sp>
        <p:nvSpPr>
          <p:cNvPr id="138243" name="Rectangle 3"/>
          <p:cNvSpPr>
            <a:spLocks noGrp="1" noChangeArrowheads="1"/>
          </p:cNvSpPr>
          <p:nvPr>
            <p:ph type="body" idx="1"/>
          </p:nvPr>
        </p:nvSpPr>
        <p:spPr>
          <a:xfrm>
            <a:off x="687388" y="2051050"/>
            <a:ext cx="4848225" cy="4189413"/>
          </a:xfrm>
        </p:spPr>
        <p:txBody>
          <a:bodyPr/>
          <a:lstStyle/>
          <a:p>
            <a:pPr>
              <a:lnSpc>
                <a:spcPct val="90000"/>
              </a:lnSpc>
            </a:pPr>
            <a:r>
              <a:rPr lang="en-US" altLang="zh-CN" sz="2800" dirty="0"/>
              <a:t>packet-switched datagram network</a:t>
            </a:r>
          </a:p>
          <a:p>
            <a:pPr>
              <a:lnSpc>
                <a:spcPct val="90000"/>
              </a:lnSpc>
            </a:pPr>
            <a:r>
              <a:rPr lang="en-US" altLang="zh-CN" sz="2800" dirty="0"/>
              <a:t>IP is the glue (network layer overlay) </a:t>
            </a:r>
          </a:p>
          <a:p>
            <a:pPr>
              <a:lnSpc>
                <a:spcPct val="90000"/>
              </a:lnSpc>
            </a:pPr>
            <a:r>
              <a:rPr lang="en-US" altLang="zh-CN" sz="2800" dirty="0"/>
              <a:t>IP hourglass architecture</a:t>
            </a:r>
          </a:p>
          <a:p>
            <a:pPr lvl="1">
              <a:lnSpc>
                <a:spcPct val="90000"/>
              </a:lnSpc>
            </a:pPr>
            <a:r>
              <a:rPr lang="en-US" altLang="zh-CN" sz="2400" dirty="0"/>
              <a:t>all hosts and routers run IP</a:t>
            </a:r>
          </a:p>
          <a:p>
            <a:pPr>
              <a:lnSpc>
                <a:spcPct val="90000"/>
              </a:lnSpc>
            </a:pPr>
            <a:r>
              <a:rPr lang="en-US" altLang="zh-CN" sz="2800" dirty="0">
                <a:solidFill>
                  <a:srgbClr val="0070C0"/>
                </a:solidFill>
              </a:rPr>
              <a:t>stateless</a:t>
            </a:r>
            <a:r>
              <a:rPr lang="en-US" altLang="zh-CN" sz="2800" dirty="0"/>
              <a:t> architecture</a:t>
            </a:r>
          </a:p>
          <a:p>
            <a:pPr lvl="1">
              <a:lnSpc>
                <a:spcPct val="90000"/>
              </a:lnSpc>
            </a:pPr>
            <a:r>
              <a:rPr lang="en-US" altLang="zh-CN" sz="2400" dirty="0"/>
              <a:t>no per flow state inside network</a:t>
            </a:r>
          </a:p>
          <a:p>
            <a:pPr lvl="1">
              <a:lnSpc>
                <a:spcPct val="90000"/>
              </a:lnSpc>
            </a:pPr>
            <a:endParaRPr lang="en-US" altLang="zh-CN" sz="2400" dirty="0"/>
          </a:p>
        </p:txBody>
      </p:sp>
      <p:sp>
        <p:nvSpPr>
          <p:cNvPr id="138244" name="Line 4"/>
          <p:cNvSpPr>
            <a:spLocks noChangeShapeType="1"/>
          </p:cNvSpPr>
          <p:nvPr/>
        </p:nvSpPr>
        <p:spPr bwMode="auto">
          <a:xfrm>
            <a:off x="5562600" y="4876800"/>
            <a:ext cx="2743200" cy="0"/>
          </a:xfrm>
          <a:prstGeom prst="line">
            <a:avLst/>
          </a:prstGeom>
          <a:noFill/>
          <a:ln w="38100">
            <a:solidFill>
              <a:srgbClr val="FF9933"/>
            </a:solidFill>
            <a:round/>
            <a:headEnd/>
            <a:tailEnd/>
          </a:ln>
          <a:effectLst/>
        </p:spPr>
        <p:txBody>
          <a:bodyPr wrap="none" lIns="90488" tIns="44450" rIns="90488" bIns="44450" anchor="ctr"/>
          <a:lstStyle/>
          <a:p>
            <a:endParaRPr lang="zh-CN" altLang="en-US"/>
          </a:p>
        </p:txBody>
      </p:sp>
      <p:sp>
        <p:nvSpPr>
          <p:cNvPr id="138245" name="Line 5"/>
          <p:cNvSpPr>
            <a:spLocks noChangeShapeType="1"/>
          </p:cNvSpPr>
          <p:nvPr/>
        </p:nvSpPr>
        <p:spPr bwMode="auto">
          <a:xfrm>
            <a:off x="5562600" y="1905000"/>
            <a:ext cx="2743200" cy="0"/>
          </a:xfrm>
          <a:prstGeom prst="line">
            <a:avLst/>
          </a:prstGeom>
          <a:noFill/>
          <a:ln w="38100">
            <a:solidFill>
              <a:srgbClr val="FF9933"/>
            </a:solidFill>
            <a:round/>
            <a:headEnd/>
            <a:tailEnd/>
          </a:ln>
          <a:effectLst/>
        </p:spPr>
        <p:txBody>
          <a:bodyPr wrap="none" lIns="90488" tIns="44450" rIns="90488" bIns="44450" anchor="ctr"/>
          <a:lstStyle/>
          <a:p>
            <a:endParaRPr lang="zh-CN" altLang="en-US"/>
          </a:p>
        </p:txBody>
      </p:sp>
      <p:sp>
        <p:nvSpPr>
          <p:cNvPr id="138246" name="Line 6"/>
          <p:cNvSpPr>
            <a:spLocks noChangeShapeType="1"/>
          </p:cNvSpPr>
          <p:nvPr/>
        </p:nvSpPr>
        <p:spPr bwMode="auto">
          <a:xfrm>
            <a:off x="6553200" y="2971800"/>
            <a:ext cx="838200" cy="0"/>
          </a:xfrm>
          <a:prstGeom prst="line">
            <a:avLst/>
          </a:prstGeom>
          <a:noFill/>
          <a:ln w="9525">
            <a:solidFill>
              <a:schemeClr val="tx1"/>
            </a:solidFill>
            <a:round/>
            <a:headEnd/>
            <a:tailEnd/>
          </a:ln>
          <a:effectLst/>
        </p:spPr>
        <p:txBody>
          <a:bodyPr wrap="none" lIns="90488" tIns="44450" rIns="90488" bIns="44450" anchor="ctr"/>
          <a:lstStyle/>
          <a:p>
            <a:endParaRPr lang="zh-CN" altLang="en-US"/>
          </a:p>
        </p:txBody>
      </p:sp>
      <p:sp>
        <p:nvSpPr>
          <p:cNvPr id="138247" name="Line 7"/>
          <p:cNvSpPr>
            <a:spLocks noChangeShapeType="1"/>
          </p:cNvSpPr>
          <p:nvPr/>
        </p:nvSpPr>
        <p:spPr bwMode="auto">
          <a:xfrm>
            <a:off x="6553200" y="3657600"/>
            <a:ext cx="838200" cy="0"/>
          </a:xfrm>
          <a:prstGeom prst="line">
            <a:avLst/>
          </a:prstGeom>
          <a:noFill/>
          <a:ln w="9525">
            <a:solidFill>
              <a:schemeClr val="tx1"/>
            </a:solidFill>
            <a:round/>
            <a:headEnd/>
            <a:tailEnd/>
          </a:ln>
          <a:effectLst/>
        </p:spPr>
        <p:txBody>
          <a:bodyPr wrap="none" lIns="90488" tIns="44450" rIns="90488" bIns="44450" anchor="ctr"/>
          <a:lstStyle/>
          <a:p>
            <a:endParaRPr lang="zh-CN" altLang="en-US"/>
          </a:p>
        </p:txBody>
      </p:sp>
      <p:sp>
        <p:nvSpPr>
          <p:cNvPr id="138248" name="Text Box 8"/>
          <p:cNvSpPr txBox="1">
            <a:spLocks noChangeArrowheads="1"/>
          </p:cNvSpPr>
          <p:nvPr/>
        </p:nvSpPr>
        <p:spPr bwMode="auto">
          <a:xfrm>
            <a:off x="6705600" y="3124200"/>
            <a:ext cx="452438"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IP</a:t>
            </a:r>
          </a:p>
        </p:txBody>
      </p:sp>
      <p:sp>
        <p:nvSpPr>
          <p:cNvPr id="138249" name="Text Box 9"/>
          <p:cNvSpPr txBox="1">
            <a:spLocks noChangeArrowheads="1"/>
          </p:cNvSpPr>
          <p:nvPr/>
        </p:nvSpPr>
        <p:spPr bwMode="auto">
          <a:xfrm>
            <a:off x="6248400" y="1981200"/>
            <a:ext cx="739775"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TCP</a:t>
            </a:r>
          </a:p>
        </p:txBody>
      </p:sp>
      <p:sp>
        <p:nvSpPr>
          <p:cNvPr id="138250" name="Text Box 10"/>
          <p:cNvSpPr txBox="1">
            <a:spLocks noChangeArrowheads="1"/>
          </p:cNvSpPr>
          <p:nvPr/>
        </p:nvSpPr>
        <p:spPr bwMode="auto">
          <a:xfrm>
            <a:off x="7162800" y="1981200"/>
            <a:ext cx="792163"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UDP</a:t>
            </a:r>
          </a:p>
        </p:txBody>
      </p:sp>
      <p:sp>
        <p:nvSpPr>
          <p:cNvPr id="138251" name="Text Box 11"/>
          <p:cNvSpPr txBox="1">
            <a:spLocks noChangeArrowheads="1"/>
          </p:cNvSpPr>
          <p:nvPr/>
        </p:nvSpPr>
        <p:spPr bwMode="auto">
          <a:xfrm>
            <a:off x="7239000" y="4419600"/>
            <a:ext cx="858838"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ATM</a:t>
            </a:r>
          </a:p>
        </p:txBody>
      </p:sp>
      <p:sp>
        <p:nvSpPr>
          <p:cNvPr id="138252" name="Text Box 12"/>
          <p:cNvSpPr txBox="1">
            <a:spLocks noChangeArrowheads="1"/>
          </p:cNvSpPr>
          <p:nvPr/>
        </p:nvSpPr>
        <p:spPr bwMode="auto">
          <a:xfrm>
            <a:off x="6492875" y="3886200"/>
            <a:ext cx="1176338"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Satellite</a:t>
            </a:r>
          </a:p>
        </p:txBody>
      </p:sp>
      <p:sp>
        <p:nvSpPr>
          <p:cNvPr id="138253" name="Text Box 13"/>
          <p:cNvSpPr txBox="1">
            <a:spLocks noChangeArrowheads="1"/>
          </p:cNvSpPr>
          <p:nvPr/>
        </p:nvSpPr>
        <p:spPr bwMode="auto">
          <a:xfrm>
            <a:off x="5943600" y="4419600"/>
            <a:ext cx="1211263"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Ethernet</a:t>
            </a:r>
          </a:p>
        </p:txBody>
      </p:sp>
      <p:sp>
        <p:nvSpPr>
          <p:cNvPr id="138254" name="Freeform 14"/>
          <p:cNvSpPr>
            <a:spLocks/>
          </p:cNvSpPr>
          <p:nvPr/>
        </p:nvSpPr>
        <p:spPr bwMode="auto">
          <a:xfrm>
            <a:off x="5562600" y="1905000"/>
            <a:ext cx="1155700" cy="2971800"/>
          </a:xfrm>
          <a:custGeom>
            <a:avLst/>
            <a:gdLst/>
            <a:ahLst/>
            <a:cxnLst>
              <a:cxn ang="0">
                <a:pos x="0" y="0"/>
              </a:cxn>
              <a:cxn ang="0">
                <a:pos x="624" y="672"/>
              </a:cxn>
              <a:cxn ang="0">
                <a:pos x="624" y="1104"/>
              </a:cxn>
              <a:cxn ang="0">
                <a:pos x="0" y="1872"/>
              </a:cxn>
            </a:cxnLst>
            <a:rect l="0" t="0" r="r" b="b"/>
            <a:pathLst>
              <a:path w="728" h="1872">
                <a:moveTo>
                  <a:pt x="0" y="0"/>
                </a:moveTo>
                <a:cubicBezTo>
                  <a:pt x="260" y="244"/>
                  <a:pt x="520" y="488"/>
                  <a:pt x="624" y="672"/>
                </a:cubicBezTo>
                <a:cubicBezTo>
                  <a:pt x="728" y="856"/>
                  <a:pt x="728" y="904"/>
                  <a:pt x="624" y="1104"/>
                </a:cubicBezTo>
                <a:cubicBezTo>
                  <a:pt x="520" y="1304"/>
                  <a:pt x="260" y="1588"/>
                  <a:pt x="0" y="1872"/>
                </a:cubicBezTo>
              </a:path>
            </a:pathLst>
          </a:custGeom>
          <a:noFill/>
          <a:ln w="38100" cap="flat" cmpd="sng">
            <a:solidFill>
              <a:srgbClr val="FF9933"/>
            </a:solidFill>
            <a:prstDash val="solid"/>
            <a:round/>
            <a:headEnd type="none" w="med" len="med"/>
            <a:tailEnd type="none" w="med" len="med"/>
          </a:ln>
          <a:effectLst/>
        </p:spPr>
        <p:txBody>
          <a:bodyPr wrap="none" lIns="90488" tIns="44450" rIns="90488" bIns="44450" anchor="ctr"/>
          <a:lstStyle/>
          <a:p>
            <a:endParaRPr lang="zh-CN" altLang="en-US"/>
          </a:p>
        </p:txBody>
      </p:sp>
      <p:sp>
        <p:nvSpPr>
          <p:cNvPr id="138255" name="Freeform 15"/>
          <p:cNvSpPr>
            <a:spLocks/>
          </p:cNvSpPr>
          <p:nvPr/>
        </p:nvSpPr>
        <p:spPr bwMode="auto">
          <a:xfrm>
            <a:off x="7239000" y="1905000"/>
            <a:ext cx="1066800" cy="2971800"/>
          </a:xfrm>
          <a:custGeom>
            <a:avLst/>
            <a:gdLst/>
            <a:ahLst/>
            <a:cxnLst>
              <a:cxn ang="0">
                <a:pos x="672" y="0"/>
              </a:cxn>
              <a:cxn ang="0">
                <a:pos x="96" y="672"/>
              </a:cxn>
              <a:cxn ang="0">
                <a:pos x="96" y="1104"/>
              </a:cxn>
              <a:cxn ang="0">
                <a:pos x="672" y="1872"/>
              </a:cxn>
            </a:cxnLst>
            <a:rect l="0" t="0" r="r" b="b"/>
            <a:pathLst>
              <a:path w="672" h="1872">
                <a:moveTo>
                  <a:pt x="672" y="0"/>
                </a:moveTo>
                <a:cubicBezTo>
                  <a:pt x="432" y="244"/>
                  <a:pt x="192" y="488"/>
                  <a:pt x="96" y="672"/>
                </a:cubicBezTo>
                <a:cubicBezTo>
                  <a:pt x="0" y="856"/>
                  <a:pt x="0" y="904"/>
                  <a:pt x="96" y="1104"/>
                </a:cubicBezTo>
                <a:cubicBezTo>
                  <a:pt x="192" y="1304"/>
                  <a:pt x="432" y="1588"/>
                  <a:pt x="672" y="1872"/>
                </a:cubicBezTo>
              </a:path>
            </a:pathLst>
          </a:custGeom>
          <a:noFill/>
          <a:ln w="38100" cap="flat" cmpd="sng">
            <a:solidFill>
              <a:srgbClr val="FF9933"/>
            </a:solidFill>
            <a:prstDash val="solid"/>
            <a:round/>
            <a:headEnd type="none" w="med" len="med"/>
            <a:tailEnd type="none" w="med" len="med"/>
          </a:ln>
          <a:effectLst/>
        </p:spPr>
        <p:txBody>
          <a:bodyPr wrap="none" lIns="90488" tIns="44450" rIns="90488" bIns="44450" anchor="ctr"/>
          <a:lstStyle/>
          <a:p>
            <a:endParaRPr lang="zh-CN" altLang="en-US"/>
          </a:p>
        </p:txBody>
      </p:sp>
      <p:sp>
        <p:nvSpPr>
          <p:cNvPr id="138256" name="Text Box 16"/>
          <p:cNvSpPr txBox="1">
            <a:spLocks noChangeArrowheads="1"/>
          </p:cNvSpPr>
          <p:nvPr/>
        </p:nvSpPr>
        <p:spPr bwMode="auto">
          <a:xfrm>
            <a:off x="5915025" y="5089525"/>
            <a:ext cx="2232025" cy="519113"/>
          </a:xfrm>
          <a:prstGeom prst="rect">
            <a:avLst/>
          </a:prstGeom>
          <a:noFill/>
          <a:ln w="9525">
            <a:noFill/>
            <a:miter lim="800000"/>
            <a:headEnd/>
            <a:tailEnd/>
          </a:ln>
          <a:effectLst/>
        </p:spPr>
        <p:txBody>
          <a:bodyPr wrap="none">
            <a:spAutoFit/>
          </a:bodyPr>
          <a:lstStyle/>
          <a:p>
            <a:pPr algn="l"/>
            <a:r>
              <a:rPr kumimoji="0" lang="en-US" altLang="zh-CN" sz="2800" b="0">
                <a:latin typeface="Comic Sans MS" pitchFamily="66" charset="0"/>
              </a:rPr>
              <a:t>IP hourglass</a:t>
            </a:r>
          </a:p>
        </p:txBody>
      </p:sp>
      <p:sp>
        <p:nvSpPr>
          <p:cNvPr id="19"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20"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5FCAF08C-C59A-4DCD-A132-E140F23ACE26}" type="slidenum">
              <a:rPr lang="en-US" altLang="ko-KR" smtClean="0">
                <a:ea typeface="굴림" pitchFamily="34" charset="-127"/>
              </a:rPr>
              <a:pPr/>
              <a:t>118</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ltLang="zh-CN" sz="3600"/>
              <a:t>Summary: Minimalist Approach</a:t>
            </a:r>
          </a:p>
        </p:txBody>
      </p:sp>
      <p:sp>
        <p:nvSpPr>
          <p:cNvPr id="139267" name="Rectangle 3"/>
          <p:cNvSpPr>
            <a:spLocks noGrp="1" noChangeArrowheads="1"/>
          </p:cNvSpPr>
          <p:nvPr>
            <p:ph type="body" idx="1"/>
          </p:nvPr>
        </p:nvSpPr>
        <p:spPr>
          <a:xfrm>
            <a:off x="368300" y="1571625"/>
            <a:ext cx="8307388" cy="4810125"/>
          </a:xfrm>
        </p:spPr>
        <p:txBody>
          <a:bodyPr/>
          <a:lstStyle/>
          <a:p>
            <a:pPr>
              <a:lnSpc>
                <a:spcPct val="90000"/>
              </a:lnSpc>
            </a:pPr>
            <a:r>
              <a:rPr lang="en-US" altLang="zh-CN" sz="2400" dirty="0">
                <a:solidFill>
                  <a:srgbClr val="FF0000"/>
                </a:solidFill>
              </a:rPr>
              <a:t>Dumb network</a:t>
            </a:r>
          </a:p>
          <a:p>
            <a:pPr lvl="1">
              <a:lnSpc>
                <a:spcPct val="90000"/>
              </a:lnSpc>
            </a:pPr>
            <a:r>
              <a:rPr lang="en-US" altLang="zh-CN" sz="2000" dirty="0"/>
              <a:t>IP provide minimal functionalities to support connectivity</a:t>
            </a:r>
          </a:p>
          <a:p>
            <a:pPr lvl="1">
              <a:lnSpc>
                <a:spcPct val="90000"/>
              </a:lnSpc>
            </a:pPr>
            <a:r>
              <a:rPr lang="en-US" altLang="zh-CN" sz="2000" dirty="0"/>
              <a:t>addressing, forwarding, routing</a:t>
            </a:r>
          </a:p>
          <a:p>
            <a:pPr>
              <a:lnSpc>
                <a:spcPct val="90000"/>
              </a:lnSpc>
            </a:pPr>
            <a:r>
              <a:rPr lang="en-US" altLang="zh-CN" sz="2400" dirty="0">
                <a:solidFill>
                  <a:srgbClr val="FF0000"/>
                </a:solidFill>
              </a:rPr>
              <a:t>Smart end system</a:t>
            </a:r>
          </a:p>
          <a:p>
            <a:pPr lvl="1">
              <a:lnSpc>
                <a:spcPct val="90000"/>
              </a:lnSpc>
            </a:pPr>
            <a:r>
              <a:rPr lang="en-US" altLang="zh-CN" sz="2000" dirty="0"/>
              <a:t>transport layer or application performs more sophisticated functionalities</a:t>
            </a:r>
          </a:p>
          <a:p>
            <a:pPr lvl="1">
              <a:lnSpc>
                <a:spcPct val="90000"/>
              </a:lnSpc>
            </a:pPr>
            <a:r>
              <a:rPr lang="en-US" altLang="zh-CN" sz="2000" dirty="0"/>
              <a:t>flow control, error control, congestion control</a:t>
            </a:r>
          </a:p>
          <a:p>
            <a:pPr>
              <a:lnSpc>
                <a:spcPct val="90000"/>
              </a:lnSpc>
            </a:pPr>
            <a:r>
              <a:rPr lang="en-US" altLang="zh-CN" sz="2400" dirty="0">
                <a:solidFill>
                  <a:srgbClr val="FF0000"/>
                </a:solidFill>
              </a:rPr>
              <a:t>Advantages</a:t>
            </a:r>
          </a:p>
          <a:p>
            <a:pPr lvl="1">
              <a:lnSpc>
                <a:spcPct val="90000"/>
              </a:lnSpc>
            </a:pPr>
            <a:r>
              <a:rPr lang="en-US" altLang="zh-CN" sz="2000" dirty="0"/>
              <a:t>accommodate heterogeneous technologies (Ethernet, modem, satellite, wireless)</a:t>
            </a:r>
          </a:p>
          <a:p>
            <a:pPr lvl="1">
              <a:lnSpc>
                <a:spcPct val="90000"/>
              </a:lnSpc>
            </a:pPr>
            <a:r>
              <a:rPr lang="en-US" altLang="zh-CN" sz="2000" dirty="0"/>
              <a:t>support diverse applications (telnet, ftp, Web, X windows)</a:t>
            </a:r>
          </a:p>
          <a:p>
            <a:pPr lvl="1">
              <a:lnSpc>
                <a:spcPct val="90000"/>
              </a:lnSpc>
            </a:pPr>
            <a:r>
              <a:rPr lang="en-US" altLang="zh-CN" sz="2000" dirty="0"/>
              <a:t>decentralized network administration</a:t>
            </a:r>
          </a:p>
        </p:txBody>
      </p:sp>
      <p:sp>
        <p:nvSpPr>
          <p:cNvPr id="6"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7"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5FCAF08C-C59A-4DCD-A132-E140F23ACE26}" type="slidenum">
              <a:rPr lang="en-US" altLang="ko-KR" smtClean="0">
                <a:ea typeface="굴림" pitchFamily="34" charset="-127"/>
              </a:rPr>
              <a:pPr/>
              <a:t>119</a:t>
            </a:fld>
            <a:endParaRPr lang="en-US" altLang="ko-KR" smtClean="0">
              <a:ea typeface="굴림"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9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26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26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926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926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926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9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50179" name="Slide Number Placeholder 5"/>
          <p:cNvSpPr>
            <a:spLocks noGrp="1"/>
          </p:cNvSpPr>
          <p:nvPr>
            <p:ph type="sldNum" sz="quarter" idx="12"/>
          </p:nvPr>
        </p:nvSpPr>
        <p:spPr>
          <a:noFill/>
        </p:spPr>
        <p:txBody>
          <a:bodyPr/>
          <a:lstStyle/>
          <a:p>
            <a:r>
              <a:rPr lang="en-US" altLang="ko-KR" smtClean="0">
                <a:ea typeface="굴림" pitchFamily="34" charset="-127"/>
              </a:rPr>
              <a:t>1-</a:t>
            </a:r>
            <a:fld id="{93431F4D-C91A-4188-9375-C21B1D03A34C}" type="slidenum">
              <a:rPr lang="en-US" altLang="ko-KR" smtClean="0">
                <a:ea typeface="굴림" pitchFamily="34" charset="-127"/>
              </a:rPr>
              <a:pPr/>
              <a:t>12</a:t>
            </a:fld>
            <a:endParaRPr lang="en-US" altLang="ko-KR" smtClean="0">
              <a:ea typeface="굴림" pitchFamily="34" charset="-127"/>
            </a:endParaRPr>
          </a:p>
        </p:txBody>
      </p:sp>
      <p:sp>
        <p:nvSpPr>
          <p:cNvPr id="50180" name="Rectangle 2"/>
          <p:cNvSpPr>
            <a:spLocks noGrp="1" noChangeArrowheads="1"/>
          </p:cNvSpPr>
          <p:nvPr>
            <p:ph type="title"/>
          </p:nvPr>
        </p:nvSpPr>
        <p:spPr/>
        <p:txBody>
          <a:bodyPr/>
          <a:lstStyle/>
          <a:p>
            <a:r>
              <a:rPr lang="en-US" altLang="ko-KR" dirty="0" smtClean="0">
                <a:ea typeface="굴림" pitchFamily="34" charset="-127"/>
              </a:rPr>
              <a:t>“Cool” internet appliances</a:t>
            </a:r>
          </a:p>
        </p:txBody>
      </p:sp>
      <p:pic>
        <p:nvPicPr>
          <p:cNvPr id="50181" name="Picture 3" descr="toaster"/>
          <p:cNvPicPr>
            <a:picLocks noChangeAspect="1" noChangeArrowheads="1"/>
          </p:cNvPicPr>
          <p:nvPr/>
        </p:nvPicPr>
        <p:blipFill>
          <a:blip r:embed="rId3" cstate="print"/>
          <a:srcRect/>
          <a:stretch>
            <a:fillRect/>
          </a:stretch>
        </p:blipFill>
        <p:spPr bwMode="auto">
          <a:xfrm>
            <a:off x="4114800" y="1460500"/>
            <a:ext cx="2495550" cy="2935288"/>
          </a:xfrm>
          <a:prstGeom prst="rect">
            <a:avLst/>
          </a:prstGeom>
          <a:noFill/>
          <a:ln w="9525">
            <a:noFill/>
            <a:miter lim="800000"/>
            <a:headEnd/>
            <a:tailEnd/>
          </a:ln>
        </p:spPr>
      </p:pic>
      <p:pic>
        <p:nvPicPr>
          <p:cNvPr id="50182" name="Picture 4" descr="whisper"/>
          <p:cNvPicPr>
            <a:picLocks noChangeAspect="1" noChangeArrowheads="1"/>
          </p:cNvPicPr>
          <p:nvPr/>
        </p:nvPicPr>
        <p:blipFill>
          <a:blip r:embed="rId4" cstate="print"/>
          <a:srcRect/>
          <a:stretch>
            <a:fillRect/>
          </a:stretch>
        </p:blipFill>
        <p:spPr bwMode="auto">
          <a:xfrm>
            <a:off x="1166813" y="1368425"/>
            <a:ext cx="1895475" cy="1560513"/>
          </a:xfrm>
          <a:prstGeom prst="rect">
            <a:avLst/>
          </a:prstGeom>
          <a:noFill/>
          <a:ln w="9525">
            <a:noFill/>
            <a:miter lim="800000"/>
            <a:headEnd/>
            <a:tailEnd/>
          </a:ln>
        </p:spPr>
      </p:pic>
      <p:pic>
        <p:nvPicPr>
          <p:cNvPr id="50183" name="Picture 5" descr="iPic"/>
          <p:cNvPicPr>
            <a:picLocks noChangeAspect="1" noChangeArrowheads="1"/>
          </p:cNvPicPr>
          <p:nvPr/>
        </p:nvPicPr>
        <p:blipFill>
          <a:blip r:embed="rId5" cstate="print"/>
          <a:srcRect/>
          <a:stretch>
            <a:fillRect/>
          </a:stretch>
        </p:blipFill>
        <p:spPr bwMode="auto">
          <a:xfrm>
            <a:off x="739775" y="3763963"/>
            <a:ext cx="2165350" cy="1712912"/>
          </a:xfrm>
          <a:prstGeom prst="rect">
            <a:avLst/>
          </a:prstGeom>
          <a:noFill/>
          <a:ln w="9525">
            <a:noFill/>
            <a:miter lim="800000"/>
            <a:headEnd/>
            <a:tailEnd/>
          </a:ln>
        </p:spPr>
      </p:pic>
      <p:sp>
        <p:nvSpPr>
          <p:cNvPr id="50184" name="Text Box 6"/>
          <p:cNvSpPr txBox="1">
            <a:spLocks noChangeArrowheads="1"/>
          </p:cNvSpPr>
          <p:nvPr/>
        </p:nvSpPr>
        <p:spPr bwMode="auto">
          <a:xfrm>
            <a:off x="739775" y="5476875"/>
            <a:ext cx="4144963" cy="581025"/>
          </a:xfrm>
          <a:prstGeom prst="rect">
            <a:avLst/>
          </a:prstGeom>
          <a:noFill/>
          <a:ln w="9525">
            <a:noFill/>
            <a:miter lim="800000"/>
            <a:headEnd/>
            <a:tailEnd/>
          </a:ln>
        </p:spPr>
        <p:txBody>
          <a:bodyPr wrap="none">
            <a:spAutoFit/>
          </a:bodyPr>
          <a:lstStyle/>
          <a:p>
            <a:r>
              <a:rPr lang="en-US" altLang="ko-KR" sz="1600">
                <a:latin typeface="Arial" charset="0"/>
                <a:ea typeface="굴림" pitchFamily="34" charset="-127"/>
              </a:rPr>
              <a:t>World’s smallest web server</a:t>
            </a:r>
          </a:p>
          <a:p>
            <a:r>
              <a:rPr lang="en-US" altLang="ko-KR" sz="1600">
                <a:latin typeface="Arial" charset="0"/>
                <a:ea typeface="굴림" pitchFamily="34" charset="-127"/>
              </a:rPr>
              <a:t>http://www-ccs.cs.umass.edu/~shri/iPic.html</a:t>
            </a:r>
          </a:p>
        </p:txBody>
      </p:sp>
      <p:sp>
        <p:nvSpPr>
          <p:cNvPr id="50185" name="Text Box 7"/>
          <p:cNvSpPr txBox="1">
            <a:spLocks noChangeArrowheads="1"/>
          </p:cNvSpPr>
          <p:nvPr/>
        </p:nvSpPr>
        <p:spPr bwMode="auto">
          <a:xfrm>
            <a:off x="1279525" y="2774950"/>
            <a:ext cx="2162175" cy="581025"/>
          </a:xfrm>
          <a:prstGeom prst="rect">
            <a:avLst/>
          </a:prstGeom>
          <a:noFill/>
          <a:ln w="9525">
            <a:noFill/>
            <a:miter lim="800000"/>
            <a:headEnd/>
            <a:tailEnd/>
          </a:ln>
        </p:spPr>
        <p:txBody>
          <a:bodyPr wrap="none">
            <a:spAutoFit/>
          </a:bodyPr>
          <a:lstStyle/>
          <a:p>
            <a:r>
              <a:rPr lang="en-US" altLang="ko-KR" sz="1600" dirty="0">
                <a:latin typeface="Arial" charset="0"/>
                <a:ea typeface="굴림" pitchFamily="34" charset="-127"/>
              </a:rPr>
              <a:t>IP picture </a:t>
            </a:r>
            <a:r>
              <a:rPr lang="en-US" altLang="ko-KR" sz="1600" dirty="0" smtClean="0">
                <a:latin typeface="Arial" charset="0"/>
                <a:ea typeface="굴림" pitchFamily="34" charset="-127"/>
              </a:rPr>
              <a:t>frame</a:t>
            </a:r>
          </a:p>
          <a:p>
            <a:r>
              <a:rPr lang="en-US" altLang="ko-KR" sz="1600" dirty="0" smtClean="0">
                <a:latin typeface="Arial" charset="0"/>
                <a:ea typeface="굴림" pitchFamily="34" charset="-127"/>
              </a:rPr>
              <a:t>http://www.ceiva.com/</a:t>
            </a:r>
            <a:endParaRPr lang="en-US" altLang="ko-KR" sz="1600" dirty="0">
              <a:latin typeface="Arial" charset="0"/>
              <a:ea typeface="굴림" pitchFamily="34" charset="-127"/>
            </a:endParaRPr>
          </a:p>
        </p:txBody>
      </p:sp>
      <p:sp>
        <p:nvSpPr>
          <p:cNvPr id="50186" name="Text Box 8"/>
          <p:cNvSpPr txBox="1">
            <a:spLocks noChangeArrowheads="1"/>
          </p:cNvSpPr>
          <p:nvPr/>
        </p:nvSpPr>
        <p:spPr bwMode="auto">
          <a:xfrm>
            <a:off x="6115050" y="1989138"/>
            <a:ext cx="2246313" cy="581025"/>
          </a:xfrm>
          <a:prstGeom prst="rect">
            <a:avLst/>
          </a:prstGeom>
          <a:noFill/>
          <a:ln w="9525">
            <a:noFill/>
            <a:miter lim="800000"/>
            <a:headEnd/>
            <a:tailEnd/>
          </a:ln>
        </p:spPr>
        <p:txBody>
          <a:bodyPr wrap="none">
            <a:spAutoFit/>
          </a:bodyPr>
          <a:lstStyle/>
          <a:p>
            <a:r>
              <a:rPr lang="en-US" altLang="ko-KR" sz="1600">
                <a:latin typeface="Arial" charset="0"/>
                <a:ea typeface="굴림" pitchFamily="34" charset="-127"/>
              </a:rPr>
              <a:t>Web-enabled toaster +</a:t>
            </a:r>
          </a:p>
          <a:p>
            <a:r>
              <a:rPr lang="en-US" altLang="ko-KR" sz="1600">
                <a:latin typeface="Arial" charset="0"/>
                <a:ea typeface="굴림" pitchFamily="34" charset="-127"/>
              </a:rPr>
              <a:t>weather forecaster</a:t>
            </a:r>
          </a:p>
        </p:txBody>
      </p:sp>
      <p:pic>
        <p:nvPicPr>
          <p:cNvPr id="50187" name="Picture 9" descr="cisco"/>
          <p:cNvPicPr>
            <a:picLocks noChangeAspect="1" noChangeArrowheads="1"/>
          </p:cNvPicPr>
          <p:nvPr/>
        </p:nvPicPr>
        <p:blipFill>
          <a:blip r:embed="rId6" cstate="print"/>
          <a:srcRect/>
          <a:stretch>
            <a:fillRect/>
          </a:stretch>
        </p:blipFill>
        <p:spPr bwMode="auto">
          <a:xfrm>
            <a:off x="6115050" y="4138613"/>
            <a:ext cx="2395538" cy="1919287"/>
          </a:xfrm>
          <a:prstGeom prst="rect">
            <a:avLst/>
          </a:prstGeom>
          <a:noFill/>
          <a:ln w="9525">
            <a:noFill/>
            <a:miter lim="800000"/>
            <a:headEnd/>
            <a:tailEnd/>
          </a:ln>
        </p:spPr>
      </p:pic>
      <p:sp>
        <p:nvSpPr>
          <p:cNvPr id="50188" name="Text Box 10"/>
          <p:cNvSpPr txBox="1">
            <a:spLocks noChangeArrowheads="1"/>
          </p:cNvSpPr>
          <p:nvPr/>
        </p:nvSpPr>
        <p:spPr bwMode="auto">
          <a:xfrm>
            <a:off x="6457950" y="5767388"/>
            <a:ext cx="1597025" cy="336550"/>
          </a:xfrm>
          <a:prstGeom prst="rect">
            <a:avLst/>
          </a:prstGeom>
          <a:noFill/>
          <a:ln w="9525">
            <a:noFill/>
            <a:miter lim="800000"/>
            <a:headEnd/>
            <a:tailEnd/>
          </a:ln>
        </p:spPr>
        <p:txBody>
          <a:bodyPr wrap="none">
            <a:spAutoFit/>
          </a:bodyPr>
          <a:lstStyle/>
          <a:p>
            <a:r>
              <a:rPr lang="en-US" altLang="ko-KR" sz="1600">
                <a:latin typeface="Arial" charset="0"/>
                <a:ea typeface="굴림" pitchFamily="34" charset="-127"/>
              </a:rPr>
              <a:t>Internet phones</a:t>
            </a:r>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17413" name="Slide Number Placeholder 6"/>
          <p:cNvSpPr>
            <a:spLocks noGrp="1"/>
          </p:cNvSpPr>
          <p:nvPr>
            <p:ph type="sldNum" sz="quarter" idx="12"/>
          </p:nvPr>
        </p:nvSpPr>
        <p:spPr>
          <a:noFill/>
        </p:spPr>
        <p:txBody>
          <a:bodyPr/>
          <a:lstStyle/>
          <a:p>
            <a:r>
              <a:rPr lang="en-US" altLang="ko-KR" smtClean="0">
                <a:ea typeface="굴림" pitchFamily="34" charset="-127"/>
              </a:rPr>
              <a:t>1-</a:t>
            </a:r>
            <a:fld id="{5FCAF08C-C59A-4DCD-A132-E140F23ACE26}" type="slidenum">
              <a:rPr lang="en-US" altLang="ko-KR" smtClean="0">
                <a:ea typeface="굴림" pitchFamily="34" charset="-127"/>
              </a:rPr>
              <a:pPr/>
              <a:t>120</a:t>
            </a:fld>
            <a:endParaRPr lang="en-US" altLang="ko-KR" smtClean="0">
              <a:ea typeface="굴림" pitchFamily="34" charset="-127"/>
            </a:endParaRPr>
          </a:p>
        </p:txBody>
      </p:sp>
      <p:grpSp>
        <p:nvGrpSpPr>
          <p:cNvPr id="2" name="Group 49"/>
          <p:cNvGrpSpPr>
            <a:grpSpLocks/>
          </p:cNvGrpSpPr>
          <p:nvPr/>
        </p:nvGrpSpPr>
        <p:grpSpPr bwMode="auto">
          <a:xfrm>
            <a:off x="5992813" y="3541713"/>
            <a:ext cx="1155700" cy="620712"/>
            <a:chOff x="3600" y="219"/>
            <a:chExt cx="360" cy="175"/>
          </a:xfrm>
        </p:grpSpPr>
        <p:sp>
          <p:nvSpPr>
            <p:cNvPr id="17426"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7427" name="Line 51"/>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7428" name="Line 5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7429" name="Rectangle 53"/>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7430"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 name="Group 55"/>
            <p:cNvGrpSpPr>
              <a:grpSpLocks/>
            </p:cNvGrpSpPr>
            <p:nvPr/>
          </p:nvGrpSpPr>
          <p:grpSpPr bwMode="auto">
            <a:xfrm>
              <a:off x="3686" y="244"/>
              <a:ext cx="177" cy="66"/>
              <a:chOff x="2848" y="848"/>
              <a:chExt cx="140" cy="98"/>
            </a:xfrm>
          </p:grpSpPr>
          <p:sp>
            <p:nvSpPr>
              <p:cNvPr id="17436" name="Line 5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7437" name="Line 5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7438" name="Line 5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59"/>
            <p:cNvGrpSpPr>
              <a:grpSpLocks/>
            </p:cNvGrpSpPr>
            <p:nvPr/>
          </p:nvGrpSpPr>
          <p:grpSpPr bwMode="auto">
            <a:xfrm flipV="1">
              <a:off x="3686" y="243"/>
              <a:ext cx="177" cy="66"/>
              <a:chOff x="2848" y="848"/>
              <a:chExt cx="140" cy="98"/>
            </a:xfrm>
          </p:grpSpPr>
          <p:sp>
            <p:nvSpPr>
              <p:cNvPr id="17433" name="Line 6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7434"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7435" name="Line 6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7415" name="Rectangle 2"/>
          <p:cNvSpPr>
            <a:spLocks noGrp="1" noChangeArrowheads="1"/>
          </p:cNvSpPr>
          <p:nvPr>
            <p:ph type="title"/>
          </p:nvPr>
        </p:nvSpPr>
        <p:spPr>
          <a:xfrm>
            <a:off x="335687" y="228600"/>
            <a:ext cx="8610601" cy="1143000"/>
          </a:xfrm>
        </p:spPr>
        <p:txBody>
          <a:bodyPr/>
          <a:lstStyle/>
          <a:p>
            <a:r>
              <a:rPr lang="en-US" altLang="ko-KR" sz="3200" dirty="0" smtClean="0">
                <a:ea typeface="굴림" pitchFamily="34" charset="-127"/>
              </a:rPr>
              <a:t>Homework for all</a:t>
            </a:r>
            <a:endParaRPr lang="en-US" altLang="ko-KR" dirty="0" smtClean="0">
              <a:ea typeface="굴림" pitchFamily="34" charset="-127"/>
            </a:endParaRPr>
          </a:p>
        </p:txBody>
      </p:sp>
      <p:sp>
        <p:nvSpPr>
          <p:cNvPr id="17416" name="Rectangle 3"/>
          <p:cNvSpPr>
            <a:spLocks noGrp="1" noChangeArrowheads="1"/>
          </p:cNvSpPr>
          <p:nvPr>
            <p:ph type="body" sz="half" idx="1"/>
          </p:nvPr>
        </p:nvSpPr>
        <p:spPr>
          <a:xfrm>
            <a:off x="533400" y="1981200"/>
            <a:ext cx="3810000" cy="4648200"/>
          </a:xfrm>
        </p:spPr>
        <p:txBody>
          <a:bodyPr/>
          <a:lstStyle/>
          <a:p>
            <a:r>
              <a:rPr lang="en-US" altLang="ko-KR" sz="2400" smtClean="0">
                <a:ea typeface="굴림" pitchFamily="34" charset="-127"/>
              </a:rPr>
              <a:t>1 Mb/s link</a:t>
            </a:r>
          </a:p>
          <a:p>
            <a:r>
              <a:rPr lang="en-US" altLang="ko-KR" sz="2400" smtClean="0">
                <a:ea typeface="굴림" pitchFamily="34" charset="-127"/>
              </a:rPr>
              <a:t>each user: </a:t>
            </a:r>
          </a:p>
          <a:p>
            <a:pPr lvl="1"/>
            <a:r>
              <a:rPr lang="en-US" altLang="ko-KR" sz="2000" smtClean="0">
                <a:ea typeface="굴림" pitchFamily="34" charset="-127"/>
              </a:rPr>
              <a:t>100 kb/s when “active”</a:t>
            </a:r>
          </a:p>
          <a:p>
            <a:pPr lvl="1"/>
            <a:r>
              <a:rPr lang="en-US" altLang="ko-KR" sz="2000" smtClean="0">
                <a:ea typeface="굴림" pitchFamily="34" charset="-127"/>
              </a:rPr>
              <a:t>active 10% of time</a:t>
            </a:r>
          </a:p>
          <a:p>
            <a:pPr lvl="1"/>
            <a:endParaRPr lang="en-US" altLang="ko-KR" sz="2000" smtClean="0">
              <a:ea typeface="굴림" pitchFamily="34" charset="-127"/>
            </a:endParaRPr>
          </a:p>
          <a:p>
            <a:r>
              <a:rPr lang="en-US" altLang="ko-KR" sz="2400" i="1" smtClean="0">
                <a:solidFill>
                  <a:srgbClr val="FF3300"/>
                </a:solidFill>
                <a:ea typeface="굴림" pitchFamily="34" charset="-127"/>
              </a:rPr>
              <a:t>circuit-switching:</a:t>
            </a:r>
            <a:r>
              <a:rPr lang="en-US" altLang="ko-KR" sz="2400" smtClean="0">
                <a:ea typeface="굴림" pitchFamily="34" charset="-127"/>
              </a:rPr>
              <a:t> </a:t>
            </a:r>
          </a:p>
          <a:p>
            <a:pPr lvl="1"/>
            <a:r>
              <a:rPr lang="en-US" altLang="ko-KR" sz="2000" smtClean="0">
                <a:ea typeface="굴림" pitchFamily="34" charset="-127"/>
              </a:rPr>
              <a:t>10 users</a:t>
            </a:r>
          </a:p>
          <a:p>
            <a:r>
              <a:rPr lang="en-US" altLang="ko-KR" sz="2400" i="1" smtClean="0">
                <a:solidFill>
                  <a:srgbClr val="FF3300"/>
                </a:solidFill>
                <a:ea typeface="굴림" pitchFamily="34" charset="-127"/>
              </a:rPr>
              <a:t>packet switching:</a:t>
            </a:r>
            <a:r>
              <a:rPr lang="en-US" altLang="ko-KR" sz="2400" smtClean="0">
                <a:ea typeface="굴림" pitchFamily="34" charset="-127"/>
              </a:rPr>
              <a:t> </a:t>
            </a:r>
          </a:p>
          <a:p>
            <a:pPr lvl="1"/>
            <a:r>
              <a:rPr lang="en-US" altLang="ko-KR" sz="2000" smtClean="0">
                <a:ea typeface="굴림" pitchFamily="34" charset="-127"/>
              </a:rPr>
              <a:t>with 35 users, probability &gt; 10 active at same time is less than .0004</a:t>
            </a:r>
          </a:p>
          <a:p>
            <a:endParaRPr lang="en-US" altLang="ko-KR" sz="2400" smtClean="0">
              <a:ea typeface="굴림" pitchFamily="34" charset="-127"/>
            </a:endParaRPr>
          </a:p>
        </p:txBody>
      </p:sp>
      <p:sp>
        <p:nvSpPr>
          <p:cNvPr id="17417" name="Rectangle 4"/>
          <p:cNvSpPr>
            <a:spLocks noGrp="1" noChangeArrowheads="1"/>
          </p:cNvSpPr>
          <p:nvPr>
            <p:ph type="body" sz="half" idx="2"/>
          </p:nvPr>
        </p:nvSpPr>
        <p:spPr>
          <a:xfrm>
            <a:off x="257175" y="1293813"/>
            <a:ext cx="8715375" cy="609600"/>
          </a:xfrm>
        </p:spPr>
        <p:txBody>
          <a:bodyPr/>
          <a:lstStyle/>
          <a:p>
            <a:pPr>
              <a:buFont typeface="Wingdings" pitchFamily="2" charset="2"/>
              <a:buNone/>
            </a:pPr>
            <a:r>
              <a:rPr lang="en-US" altLang="ko-KR" i="1" smtClean="0">
                <a:solidFill>
                  <a:srgbClr val="FF3300"/>
                </a:solidFill>
                <a:ea typeface="굴림" pitchFamily="34" charset="-127"/>
              </a:rPr>
              <a:t>Packet switching allows more users to use network!</a:t>
            </a:r>
          </a:p>
        </p:txBody>
      </p:sp>
      <p:sp>
        <p:nvSpPr>
          <p:cNvPr id="17418" name="Line 15"/>
          <p:cNvSpPr>
            <a:spLocks noChangeShapeType="1"/>
          </p:cNvSpPr>
          <p:nvPr/>
        </p:nvSpPr>
        <p:spPr bwMode="auto">
          <a:xfrm>
            <a:off x="4933950" y="3333750"/>
            <a:ext cx="838200" cy="457200"/>
          </a:xfrm>
          <a:prstGeom prst="line">
            <a:avLst/>
          </a:prstGeom>
          <a:noFill/>
          <a:ln w="28575">
            <a:solidFill>
              <a:schemeClr val="accent2"/>
            </a:solidFill>
            <a:round/>
            <a:headEnd/>
            <a:tailEnd/>
          </a:ln>
        </p:spPr>
        <p:txBody>
          <a:bodyPr wrap="none" anchor="ctr"/>
          <a:lstStyle/>
          <a:p>
            <a:endParaRPr lang="zh-CN" altLang="en-US"/>
          </a:p>
        </p:txBody>
      </p:sp>
      <p:sp>
        <p:nvSpPr>
          <p:cNvPr id="17419" name="Line 16"/>
          <p:cNvSpPr>
            <a:spLocks noChangeShapeType="1"/>
          </p:cNvSpPr>
          <p:nvPr/>
        </p:nvSpPr>
        <p:spPr bwMode="auto">
          <a:xfrm>
            <a:off x="5772150" y="3790950"/>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17420" name="Line 17"/>
          <p:cNvSpPr>
            <a:spLocks noChangeShapeType="1"/>
          </p:cNvSpPr>
          <p:nvPr/>
        </p:nvSpPr>
        <p:spPr bwMode="auto">
          <a:xfrm>
            <a:off x="5772150" y="3943350"/>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17421" name="Line 18"/>
          <p:cNvSpPr>
            <a:spLocks noChangeShapeType="1"/>
          </p:cNvSpPr>
          <p:nvPr/>
        </p:nvSpPr>
        <p:spPr bwMode="auto">
          <a:xfrm flipV="1">
            <a:off x="5010150" y="3943350"/>
            <a:ext cx="762000" cy="609600"/>
          </a:xfrm>
          <a:prstGeom prst="line">
            <a:avLst/>
          </a:prstGeom>
          <a:noFill/>
          <a:ln w="28575">
            <a:solidFill>
              <a:schemeClr val="accent2"/>
            </a:solidFill>
            <a:round/>
            <a:headEnd/>
            <a:tailEnd/>
          </a:ln>
        </p:spPr>
        <p:txBody>
          <a:bodyPr wrap="none" anchor="ctr"/>
          <a:lstStyle/>
          <a:p>
            <a:endParaRPr lang="zh-CN" altLang="en-US"/>
          </a:p>
        </p:txBody>
      </p:sp>
      <p:sp>
        <p:nvSpPr>
          <p:cNvPr id="17422" name="Text Box 19"/>
          <p:cNvSpPr txBox="1">
            <a:spLocks noChangeArrowheads="1"/>
          </p:cNvSpPr>
          <p:nvPr/>
        </p:nvSpPr>
        <p:spPr bwMode="auto">
          <a:xfrm>
            <a:off x="3897313" y="3627438"/>
            <a:ext cx="1284287" cy="457200"/>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N users</a:t>
            </a:r>
            <a:endParaRPr lang="en-US" altLang="ko-KR">
              <a:ea typeface="굴림" pitchFamily="34" charset="-127"/>
            </a:endParaRPr>
          </a:p>
        </p:txBody>
      </p:sp>
      <p:sp>
        <p:nvSpPr>
          <p:cNvPr id="17423" name="Text Box 20"/>
          <p:cNvSpPr txBox="1">
            <a:spLocks noChangeArrowheads="1"/>
          </p:cNvSpPr>
          <p:nvPr/>
        </p:nvSpPr>
        <p:spPr bwMode="auto">
          <a:xfrm>
            <a:off x="7096125" y="4075113"/>
            <a:ext cx="1758950" cy="457200"/>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1 Mbps link</a:t>
            </a:r>
            <a:endParaRPr lang="en-US" altLang="ko-KR">
              <a:ea typeface="굴림" pitchFamily="34" charset="-127"/>
            </a:endParaRPr>
          </a:p>
        </p:txBody>
      </p:sp>
      <p:sp>
        <p:nvSpPr>
          <p:cNvPr id="17424" name="Line 47"/>
          <p:cNvSpPr>
            <a:spLocks noChangeShapeType="1"/>
          </p:cNvSpPr>
          <p:nvPr/>
        </p:nvSpPr>
        <p:spPr bwMode="auto">
          <a:xfrm>
            <a:off x="7077075" y="3857625"/>
            <a:ext cx="1714500" cy="0"/>
          </a:xfrm>
          <a:prstGeom prst="line">
            <a:avLst/>
          </a:prstGeom>
          <a:noFill/>
          <a:ln w="28575">
            <a:solidFill>
              <a:schemeClr val="tx1"/>
            </a:solidFill>
            <a:round/>
            <a:headEnd/>
            <a:tailEnd/>
          </a:ln>
        </p:spPr>
        <p:txBody>
          <a:bodyPr wrap="none" anchor="ctr"/>
          <a:lstStyle/>
          <a:p>
            <a:endParaRPr lang="zh-CN" altLang="en-US"/>
          </a:p>
        </p:txBody>
      </p:sp>
      <p:sp>
        <p:nvSpPr>
          <p:cNvPr id="17425" name="Text Box 48"/>
          <p:cNvSpPr txBox="1">
            <a:spLocks noChangeArrowheads="1"/>
          </p:cNvSpPr>
          <p:nvPr/>
        </p:nvSpPr>
        <p:spPr bwMode="auto">
          <a:xfrm>
            <a:off x="4468813" y="5330825"/>
            <a:ext cx="4038600" cy="396875"/>
          </a:xfrm>
          <a:prstGeom prst="rect">
            <a:avLst/>
          </a:prstGeom>
          <a:solidFill>
            <a:schemeClr val="accent1"/>
          </a:solidFill>
          <a:ln w="9525">
            <a:noFill/>
            <a:miter lim="800000"/>
            <a:headEnd/>
            <a:tailEnd/>
          </a:ln>
        </p:spPr>
        <p:txBody>
          <a:bodyPr wrap="none">
            <a:spAutoFit/>
          </a:bodyPr>
          <a:lstStyle/>
          <a:p>
            <a:r>
              <a:rPr lang="en-US" altLang="ko-KR" sz="2000" u="sng" dirty="0">
                <a:solidFill>
                  <a:srgbClr val="FF0000"/>
                </a:solidFill>
                <a:latin typeface="Comic Sans MS" pitchFamily="66" charset="0"/>
                <a:ea typeface="굴림" pitchFamily="34" charset="-127"/>
              </a:rPr>
              <a:t>Q:</a:t>
            </a:r>
            <a:r>
              <a:rPr lang="en-US" altLang="ko-KR" sz="2000" dirty="0">
                <a:solidFill>
                  <a:srgbClr val="FF0000"/>
                </a:solidFill>
                <a:latin typeface="Comic Sans MS" pitchFamily="66" charset="0"/>
                <a:ea typeface="굴림" pitchFamily="34" charset="-127"/>
              </a:rPr>
              <a:t> </a:t>
            </a:r>
            <a:r>
              <a:rPr lang="en-US" altLang="ko-KR" sz="2000" dirty="0">
                <a:latin typeface="Comic Sans MS" pitchFamily="66" charset="0"/>
                <a:ea typeface="굴림" pitchFamily="34" charset="-127"/>
              </a:rPr>
              <a:t>how did we get value 0.0004?</a:t>
            </a:r>
          </a:p>
        </p:txBody>
      </p:sp>
      <p:graphicFrame>
        <p:nvGraphicFramePr>
          <p:cNvPr id="17410" name="Object 63"/>
          <p:cNvGraphicFramePr>
            <a:graphicFrameLocks noChangeAspect="1"/>
          </p:cNvGraphicFramePr>
          <p:nvPr/>
        </p:nvGraphicFramePr>
        <p:xfrm>
          <a:off x="4379913" y="2946400"/>
          <a:ext cx="611187" cy="504825"/>
        </p:xfrm>
        <a:graphic>
          <a:graphicData uri="http://schemas.openxmlformats.org/presentationml/2006/ole">
            <p:oleObj spid="_x0000_s297988" name="Clip" r:id="rId4" imgW="1305000" imgH="1085760" progId="">
              <p:embed/>
            </p:oleObj>
          </a:graphicData>
        </a:graphic>
      </p:graphicFrame>
      <p:graphicFrame>
        <p:nvGraphicFramePr>
          <p:cNvPr id="17411" name="Object 64"/>
          <p:cNvGraphicFramePr>
            <a:graphicFrameLocks noChangeAspect="1"/>
          </p:cNvGraphicFramePr>
          <p:nvPr/>
        </p:nvGraphicFramePr>
        <p:xfrm>
          <a:off x="4465638" y="4294188"/>
          <a:ext cx="611187" cy="504825"/>
        </p:xfrm>
        <a:graphic>
          <a:graphicData uri="http://schemas.openxmlformats.org/presentationml/2006/ole">
            <p:oleObj spid="_x0000_s297989" name="Clip" r:id="rId5" imgW="1305000" imgH="108576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a:t>
            </a:r>
            <a:endParaRPr lang="zh-CN" altLang="en-US" dirty="0"/>
          </a:p>
        </p:txBody>
      </p:sp>
      <p:sp>
        <p:nvSpPr>
          <p:cNvPr id="3" name="内容占位符 2"/>
          <p:cNvSpPr>
            <a:spLocks noGrp="1"/>
          </p:cNvSpPr>
          <p:nvPr>
            <p:ph sz="half" idx="1"/>
          </p:nvPr>
        </p:nvSpPr>
        <p:spPr>
          <a:xfrm>
            <a:off x="362309" y="1281037"/>
            <a:ext cx="8402129" cy="5007619"/>
          </a:xfrm>
        </p:spPr>
        <p:txBody>
          <a:bodyPr/>
          <a:lstStyle/>
          <a:p>
            <a:pPr marL="457200" indent="-457200">
              <a:spcAft>
                <a:spcPts val="600"/>
              </a:spcAft>
              <a:buFont typeface="+mj-lt"/>
              <a:buAutoNum type="arabicPeriod"/>
            </a:pPr>
            <a:r>
              <a:rPr lang="en-US" altLang="zh-CN" sz="2400" dirty="0" smtClean="0"/>
              <a:t>List the available residential access technologies in your city. For each type of access, provide the advertised downstream rate, upstream rate, and monthly price.</a:t>
            </a:r>
          </a:p>
          <a:p>
            <a:pPr marL="457200" indent="-457200">
              <a:spcAft>
                <a:spcPts val="600"/>
              </a:spcAft>
              <a:buFont typeface="+mj-lt"/>
              <a:buAutoNum type="arabicPeriod"/>
            </a:pPr>
            <a:r>
              <a:rPr lang="en-US" altLang="zh-CN" sz="2400" dirty="0" smtClean="0"/>
              <a:t>Describe the most popular wireless Internet access technologies today. Compare and contrast them.</a:t>
            </a:r>
          </a:p>
          <a:p>
            <a:pPr marL="457200" indent="-457200">
              <a:spcAft>
                <a:spcPts val="600"/>
              </a:spcAft>
              <a:buFont typeface="+mj-lt"/>
              <a:buAutoNum type="arabicPeriod"/>
            </a:pPr>
            <a:r>
              <a:rPr lang="en-US" altLang="zh-CN" sz="2400" dirty="0" smtClean="0"/>
              <a:t>Why will two ISPs at the same level of the hierarchy often peer with each other? How does an IXP earn money?</a:t>
            </a:r>
          </a:p>
          <a:p>
            <a:pPr marL="457200" indent="-457200">
              <a:spcAft>
                <a:spcPts val="600"/>
              </a:spcAft>
              <a:buFont typeface="+mj-lt"/>
              <a:buAutoNum type="arabicPeriod"/>
            </a:pPr>
            <a:r>
              <a:rPr lang="en-US" altLang="zh-CN" sz="2400" dirty="0" smtClean="0"/>
              <a:t>Some content providers have created their own networks. Describe Google’s network. What motivates content providers to create these networks?</a:t>
            </a:r>
            <a:endParaRPr lang="zh-CN" altLang="en-US" sz="2400"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121</a:t>
            </a:fld>
            <a:endParaRPr lang="en-US" altLang="ko-K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Optional </a:t>
            </a:r>
            <a:r>
              <a:rPr lang="en-US" altLang="zh-CN" dirty="0" smtClean="0"/>
              <a:t>Homework</a:t>
            </a:r>
            <a:endParaRPr lang="zh-CN" altLang="en-US" dirty="0"/>
          </a:p>
        </p:txBody>
      </p:sp>
      <p:sp>
        <p:nvSpPr>
          <p:cNvPr id="3" name="内容占位符 2"/>
          <p:cNvSpPr>
            <a:spLocks noGrp="1"/>
          </p:cNvSpPr>
          <p:nvPr>
            <p:ph idx="1"/>
          </p:nvPr>
        </p:nvSpPr>
        <p:spPr/>
        <p:txBody>
          <a:bodyPr/>
          <a:lstStyle/>
          <a:p>
            <a:r>
              <a:rPr lang="en-US" altLang="zh-CN" dirty="0" err="1" smtClean="0"/>
              <a:t>DDos</a:t>
            </a:r>
            <a:r>
              <a:rPr lang="en-US" altLang="zh-CN" dirty="0" smtClean="0"/>
              <a:t> attacks are much harder to detect and defend against than a </a:t>
            </a:r>
            <a:r>
              <a:rPr lang="en-US" altLang="zh-CN" dirty="0" err="1" smtClean="0"/>
              <a:t>DoS</a:t>
            </a:r>
            <a:r>
              <a:rPr lang="en-US" altLang="zh-CN" dirty="0" smtClean="0"/>
              <a:t> attack from a single host. </a:t>
            </a:r>
          </a:p>
          <a:p>
            <a:pPr lvl="1"/>
            <a:r>
              <a:rPr lang="en-US" altLang="zh-CN" dirty="0" smtClean="0"/>
              <a:t>Why? Give your explanation in 5 slides.</a:t>
            </a:r>
          </a:p>
          <a:p>
            <a:endParaRPr lang="en-US" altLang="zh-CN" dirty="0" smtClean="0"/>
          </a:p>
          <a:p>
            <a:r>
              <a:rPr lang="en-US" altLang="zh-CN" dirty="0" smtClean="0"/>
              <a:t>Internet applications run on end systems. Do you think they run also in the packet switches in the network core?</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122</a:t>
            </a:fld>
            <a:endParaRPr lang="en-US" altLang="ko-K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9108" name="Picture 4" descr="Image result for FTTH deployment"/>
          <p:cNvPicPr>
            <a:picLocks noChangeAspect="1" noChangeArrowheads="1"/>
          </p:cNvPicPr>
          <p:nvPr/>
        </p:nvPicPr>
        <p:blipFill>
          <a:blip r:embed="rId2" cstate="print"/>
          <a:srcRect/>
          <a:stretch>
            <a:fillRect/>
          </a:stretch>
        </p:blipFill>
        <p:spPr bwMode="auto">
          <a:xfrm>
            <a:off x="294431" y="4080294"/>
            <a:ext cx="4517105" cy="2277374"/>
          </a:xfrm>
          <a:prstGeom prst="rect">
            <a:avLst/>
          </a:prstGeom>
          <a:noFill/>
        </p:spPr>
      </p:pic>
      <p:sp>
        <p:nvSpPr>
          <p:cNvPr id="2" name="标题 1"/>
          <p:cNvSpPr>
            <a:spLocks noGrp="1"/>
          </p:cNvSpPr>
          <p:nvPr>
            <p:ph type="title"/>
          </p:nvPr>
        </p:nvSpPr>
        <p:spPr/>
        <p:txBody>
          <a:bodyPr/>
          <a:lstStyle/>
          <a:p>
            <a:r>
              <a:rPr lang="en-US" altLang="zh-CN" dirty="0" smtClean="0"/>
              <a:t>Homework (1)</a:t>
            </a:r>
            <a:endParaRPr lang="zh-CN" altLang="en-US" dirty="0"/>
          </a:p>
        </p:txBody>
      </p:sp>
      <p:sp>
        <p:nvSpPr>
          <p:cNvPr id="3" name="内容占位符 2"/>
          <p:cNvSpPr>
            <a:spLocks noGrp="1"/>
          </p:cNvSpPr>
          <p:nvPr>
            <p:ph idx="1"/>
          </p:nvPr>
        </p:nvSpPr>
        <p:spPr>
          <a:xfrm>
            <a:off x="533400" y="1513940"/>
            <a:ext cx="8144774" cy="1004977"/>
          </a:xfrm>
        </p:spPr>
        <p:txBody>
          <a:bodyPr/>
          <a:lstStyle/>
          <a:p>
            <a:r>
              <a:rPr lang="en-US" altLang="zh-CN" dirty="0" smtClean="0"/>
              <a:t>Investigate the status quo of </a:t>
            </a:r>
            <a:r>
              <a:rPr lang="en-US" altLang="zh-CN" dirty="0" err="1" smtClean="0"/>
              <a:t>FTTx</a:t>
            </a:r>
            <a:r>
              <a:rPr lang="en-US" altLang="zh-CN" dirty="0" smtClean="0"/>
              <a:t> deployment.</a:t>
            </a:r>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123</a:t>
            </a:fld>
            <a:endParaRPr lang="en-US" altLang="ko-KR"/>
          </a:p>
        </p:txBody>
      </p:sp>
      <p:pic>
        <p:nvPicPr>
          <p:cNvPr id="559106" name="Picture 2" descr="Image result for FTTH deployment"/>
          <p:cNvPicPr>
            <a:picLocks noChangeAspect="1" noChangeArrowheads="1"/>
          </p:cNvPicPr>
          <p:nvPr/>
        </p:nvPicPr>
        <p:blipFill>
          <a:blip r:embed="rId3" cstate="print"/>
          <a:srcRect/>
          <a:stretch>
            <a:fillRect/>
          </a:stretch>
        </p:blipFill>
        <p:spPr bwMode="auto">
          <a:xfrm>
            <a:off x="4330760" y="2278182"/>
            <a:ext cx="4572000" cy="4086226"/>
          </a:xfrm>
          <a:prstGeom prst="rect">
            <a:avLst/>
          </a:prstGeom>
          <a:noFill/>
        </p:spPr>
      </p:pic>
      <p:sp>
        <p:nvSpPr>
          <p:cNvPr id="7" name="内容占位符 2"/>
          <p:cNvSpPr txBox="1">
            <a:spLocks/>
          </p:cNvSpPr>
          <p:nvPr/>
        </p:nvSpPr>
        <p:spPr bwMode="auto">
          <a:xfrm>
            <a:off x="395377" y="2531854"/>
            <a:ext cx="3719423" cy="14880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a:spcBef>
                <a:spcPct val="20000"/>
              </a:spcBef>
              <a:buClr>
                <a:schemeClr val="accent2"/>
              </a:buClr>
              <a:buSzPct val="85000"/>
              <a:buFont typeface="Wingdings" pitchFamily="2" charset="2"/>
              <a:buChar char="ü"/>
            </a:pPr>
            <a:r>
              <a:rPr kumimoji="0" lang="en-US" altLang="zh-CN" b="0" i="0" u="none" strike="noStrike" kern="0" cap="none" spc="0" normalizeH="0" baseline="0" noProof="0" dirty="0" smtClean="0">
                <a:ln>
                  <a:noFill/>
                </a:ln>
                <a:solidFill>
                  <a:schemeClr val="tx1"/>
                </a:solidFill>
                <a:effectLst/>
                <a:uLnTx/>
                <a:uFillTx/>
                <a:latin typeface="+mn-lt"/>
                <a:ea typeface="+mn-ea"/>
                <a:cs typeface="+mn-cs"/>
              </a:rPr>
              <a:t>E.g.,</a:t>
            </a:r>
            <a:r>
              <a:rPr kumimoji="0" lang="en-US" altLang="zh-CN" b="0" i="0" u="none" strike="noStrike" kern="0" cap="none" spc="0" normalizeH="0" noProof="0" dirty="0" smtClean="0">
                <a:ln>
                  <a:noFill/>
                </a:ln>
                <a:solidFill>
                  <a:schemeClr val="tx1"/>
                </a:solidFill>
                <a:effectLst/>
                <a:uLnTx/>
                <a:uFillTx/>
                <a:latin typeface="+mn-lt"/>
                <a:ea typeface="+mn-ea"/>
                <a:cs typeface="+mn-cs"/>
              </a:rPr>
              <a:t> s</a:t>
            </a:r>
            <a:r>
              <a:rPr kumimoji="0" lang="en-US" altLang="zh-CN" b="0" i="0" u="none" strike="noStrike" kern="0" cap="none" spc="0" normalizeH="0" baseline="0" noProof="0" dirty="0" smtClean="0">
                <a:ln>
                  <a:noFill/>
                </a:ln>
                <a:solidFill>
                  <a:schemeClr val="tx1"/>
                </a:solidFill>
                <a:effectLst/>
                <a:uLnTx/>
                <a:uFillTx/>
                <a:latin typeface="+mn-lt"/>
                <a:ea typeface="+mn-ea"/>
                <a:cs typeface="+mn-cs"/>
              </a:rPr>
              <a:t>tatistical data in the world or in China.</a:t>
            </a:r>
            <a:endParaRPr kumimoji="0" lang="zh-CN" altLang="en-US"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(2)</a:t>
            </a:r>
            <a:endParaRPr lang="zh-CN" altLang="en-US" dirty="0"/>
          </a:p>
        </p:txBody>
      </p:sp>
      <p:sp>
        <p:nvSpPr>
          <p:cNvPr id="3" name="内容占位符 2"/>
          <p:cNvSpPr>
            <a:spLocks noGrp="1"/>
          </p:cNvSpPr>
          <p:nvPr>
            <p:ph idx="1"/>
          </p:nvPr>
        </p:nvSpPr>
        <p:spPr/>
        <p:txBody>
          <a:bodyPr/>
          <a:lstStyle/>
          <a:p>
            <a:r>
              <a:rPr lang="en-US" altLang="zh-CN" dirty="0" smtClean="0"/>
              <a:t>Investigate the status quo of residential access network (dial-up modem, DSL, HFC, Fiber optics) in China or any other countries in the world. </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124</a:t>
            </a:fld>
            <a:endParaRPr lang="en-US" altLang="ko-K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(3)</a:t>
            </a:r>
            <a:endParaRPr lang="zh-CN" altLang="en-US" dirty="0"/>
          </a:p>
        </p:txBody>
      </p:sp>
      <p:sp>
        <p:nvSpPr>
          <p:cNvPr id="3" name="内容占位符 2"/>
          <p:cNvSpPr>
            <a:spLocks noGrp="1"/>
          </p:cNvSpPr>
          <p:nvPr>
            <p:ph idx="1"/>
          </p:nvPr>
        </p:nvSpPr>
        <p:spPr/>
        <p:txBody>
          <a:bodyPr/>
          <a:lstStyle/>
          <a:p>
            <a:r>
              <a:rPr lang="en-US" altLang="zh-CN" dirty="0" smtClean="0"/>
              <a:t>Give a brief introduction about an internet appliance which you feel interested in. </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125</a:t>
            </a:fld>
            <a:endParaRPr lang="en-US" altLang="ko-K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(5)</a:t>
            </a:r>
            <a:endParaRPr lang="zh-CN" altLang="en-US" dirty="0"/>
          </a:p>
        </p:txBody>
      </p:sp>
      <p:sp>
        <p:nvSpPr>
          <p:cNvPr id="3" name="内容占位符 2"/>
          <p:cNvSpPr>
            <a:spLocks noGrp="1"/>
          </p:cNvSpPr>
          <p:nvPr>
            <p:ph idx="1"/>
          </p:nvPr>
        </p:nvSpPr>
        <p:spPr/>
        <p:txBody>
          <a:bodyPr/>
          <a:lstStyle/>
          <a:p>
            <a:r>
              <a:rPr lang="en-US" altLang="zh-CN" dirty="0" smtClean="0"/>
              <a:t>Understand the principles </a:t>
            </a:r>
            <a:r>
              <a:rPr lang="en-US" altLang="zh-CN" smtClean="0"/>
              <a:t>of OFDM.</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126</a:t>
            </a:fld>
            <a:endParaRPr lang="en-US" altLang="ko-KR"/>
          </a:p>
        </p:txBody>
      </p:sp>
      <p:pic>
        <p:nvPicPr>
          <p:cNvPr id="47106" name="Picture 2" descr="http://g.hiphotos.baidu.com/baike/s%3D220/sign=5864facca9773912c0268263c8188675/3c6d55fbb2fb4316c345c60b20a4462309f7d36d.jpg"/>
          <p:cNvPicPr>
            <a:picLocks noChangeAspect="1" noChangeArrowheads="1"/>
          </p:cNvPicPr>
          <p:nvPr/>
        </p:nvPicPr>
        <p:blipFill>
          <a:blip r:embed="rId2" cstate="print"/>
          <a:srcRect/>
          <a:stretch>
            <a:fillRect/>
          </a:stretch>
        </p:blipFill>
        <p:spPr bwMode="auto">
          <a:xfrm>
            <a:off x="940579" y="2425224"/>
            <a:ext cx="4209391" cy="3214444"/>
          </a:xfrm>
          <a:prstGeom prst="rect">
            <a:avLst/>
          </a:prstGeom>
          <a:noFill/>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(2)</a:t>
            </a:r>
            <a:endParaRPr lang="zh-CN" altLang="en-US" dirty="0"/>
          </a:p>
        </p:txBody>
      </p:sp>
      <p:sp>
        <p:nvSpPr>
          <p:cNvPr id="3" name="内容占位符 2"/>
          <p:cNvSpPr>
            <a:spLocks noGrp="1"/>
          </p:cNvSpPr>
          <p:nvPr>
            <p:ph idx="1"/>
          </p:nvPr>
        </p:nvSpPr>
        <p:spPr/>
        <p:txBody>
          <a:bodyPr/>
          <a:lstStyle/>
          <a:p>
            <a:r>
              <a:rPr lang="en-US" altLang="zh-CN" dirty="0" smtClean="0"/>
              <a:t>Make PPT (at most 5 slides) to introduce and compare the characteristics of</a:t>
            </a:r>
          </a:p>
          <a:p>
            <a:pPr>
              <a:buNone/>
            </a:pPr>
            <a:r>
              <a:rPr lang="en-US" altLang="zh-CN" dirty="0" smtClean="0"/>
              <a:t> </a:t>
            </a:r>
          </a:p>
          <a:p>
            <a:pPr>
              <a:buNone/>
            </a:pPr>
            <a:r>
              <a:rPr lang="en-US" altLang="zh-CN" dirty="0" smtClean="0">
                <a:solidFill>
                  <a:srgbClr val="FF0000"/>
                </a:solidFill>
              </a:rPr>
              <a:t>    </a:t>
            </a:r>
            <a:r>
              <a:rPr lang="en-US" altLang="zh-CN" sz="3200" dirty="0" smtClean="0">
                <a:solidFill>
                  <a:srgbClr val="FF0000"/>
                </a:solidFill>
              </a:rPr>
              <a:t>hubs, switches, bridges and routers.</a:t>
            </a:r>
            <a:endParaRPr lang="zh-CN" altLang="en-US" sz="3200" dirty="0">
              <a:solidFill>
                <a:srgbClr val="FF0000"/>
              </a:solidFill>
            </a:endParaRPr>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127</a:t>
            </a:fld>
            <a:endParaRPr lang="en-US" altLang="ko-K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7064" name="Picture 8" descr="http://st1.bgr.in/wp-content/uploads/2015/10/internet-of-things-stock-image.jpg"/>
          <p:cNvPicPr>
            <a:picLocks noChangeAspect="1" noChangeArrowheads="1"/>
          </p:cNvPicPr>
          <p:nvPr/>
        </p:nvPicPr>
        <p:blipFill>
          <a:blip r:embed="rId2" cstate="print"/>
          <a:srcRect/>
          <a:stretch>
            <a:fillRect/>
          </a:stretch>
        </p:blipFill>
        <p:spPr bwMode="auto">
          <a:xfrm>
            <a:off x="2415696" y="1885910"/>
            <a:ext cx="4200765" cy="2609171"/>
          </a:xfrm>
          <a:prstGeom prst="rect">
            <a:avLst/>
          </a:prstGeom>
          <a:noFill/>
        </p:spPr>
      </p:pic>
      <p:sp>
        <p:nvSpPr>
          <p:cNvPr id="2" name="标题 1"/>
          <p:cNvSpPr>
            <a:spLocks noGrp="1"/>
          </p:cNvSpPr>
          <p:nvPr>
            <p:ph type="title"/>
          </p:nvPr>
        </p:nvSpPr>
        <p:spPr/>
        <p:txBody>
          <a:bodyPr/>
          <a:lstStyle/>
          <a:p>
            <a:r>
              <a:rPr lang="en-US" altLang="ko-KR" dirty="0" smtClean="0">
                <a:ea typeface="굴림" pitchFamily="34" charset="-127"/>
              </a:rPr>
              <a:t>“Cool” internet appliances</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13</a:t>
            </a:fld>
            <a:endParaRPr lang="en-US" altLang="ko-KR"/>
          </a:p>
        </p:txBody>
      </p:sp>
      <p:pic>
        <p:nvPicPr>
          <p:cNvPr id="557058" name="Picture 2" descr="http://i1-news.softpedia-static.com/images/news2/Experts-Present-Theoretical-Dangers-Behind-Internet-Enabled-Home-Appliances-2.jpg"/>
          <p:cNvPicPr>
            <a:picLocks noChangeAspect="1" noChangeArrowheads="1"/>
          </p:cNvPicPr>
          <p:nvPr/>
        </p:nvPicPr>
        <p:blipFill>
          <a:blip r:embed="rId3" cstate="print"/>
          <a:srcRect/>
          <a:stretch>
            <a:fillRect/>
          </a:stretch>
        </p:blipFill>
        <p:spPr bwMode="auto">
          <a:xfrm>
            <a:off x="-707047" y="1069924"/>
            <a:ext cx="3838455" cy="3180115"/>
          </a:xfrm>
          <a:prstGeom prst="rect">
            <a:avLst/>
          </a:prstGeom>
          <a:noFill/>
        </p:spPr>
      </p:pic>
      <p:pic>
        <p:nvPicPr>
          <p:cNvPr id="557060" name="Picture 4" descr="http://tse3.mm.bing.net/th?id=OIP.GgJlMXtYTxgG8OSpTiJIywEsDS&amp;pid=15.1"/>
          <p:cNvPicPr>
            <a:picLocks noChangeAspect="1" noChangeArrowheads="1"/>
          </p:cNvPicPr>
          <p:nvPr/>
        </p:nvPicPr>
        <p:blipFill>
          <a:blip r:embed="rId4" cstate="print"/>
          <a:srcRect/>
          <a:stretch>
            <a:fillRect/>
          </a:stretch>
        </p:blipFill>
        <p:spPr bwMode="auto">
          <a:xfrm>
            <a:off x="5952526" y="1247924"/>
            <a:ext cx="2857500" cy="2000251"/>
          </a:xfrm>
          <a:prstGeom prst="rect">
            <a:avLst/>
          </a:prstGeom>
          <a:noFill/>
        </p:spPr>
      </p:pic>
      <p:pic>
        <p:nvPicPr>
          <p:cNvPr id="8" name="图片 7" descr="IOT.jpg"/>
          <p:cNvPicPr>
            <a:picLocks noChangeAspect="1"/>
          </p:cNvPicPr>
          <p:nvPr/>
        </p:nvPicPr>
        <p:blipFill>
          <a:blip r:embed="rId5" cstate="print"/>
          <a:srcRect b="7268"/>
          <a:stretch>
            <a:fillRect/>
          </a:stretch>
        </p:blipFill>
        <p:spPr>
          <a:xfrm>
            <a:off x="5309559" y="4172097"/>
            <a:ext cx="3592902" cy="2406214"/>
          </a:xfrm>
          <a:prstGeom prst="rect">
            <a:avLst/>
          </a:prstGeom>
        </p:spPr>
      </p:pic>
      <p:pic>
        <p:nvPicPr>
          <p:cNvPr id="9" name="图片 8" descr="smart kitchen.jpg"/>
          <p:cNvPicPr>
            <a:picLocks noChangeAspect="1"/>
          </p:cNvPicPr>
          <p:nvPr/>
        </p:nvPicPr>
        <p:blipFill>
          <a:blip r:embed="rId6" cstate="print"/>
          <a:srcRect b="6798"/>
          <a:stretch>
            <a:fillRect/>
          </a:stretch>
        </p:blipFill>
        <p:spPr>
          <a:xfrm>
            <a:off x="761173" y="4073214"/>
            <a:ext cx="2327084" cy="231896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3088" name="Slide Number Placeholder 6"/>
          <p:cNvSpPr>
            <a:spLocks noGrp="1"/>
          </p:cNvSpPr>
          <p:nvPr>
            <p:ph type="sldNum" sz="quarter" idx="12"/>
          </p:nvPr>
        </p:nvSpPr>
        <p:spPr>
          <a:noFill/>
        </p:spPr>
        <p:txBody>
          <a:bodyPr/>
          <a:lstStyle/>
          <a:p>
            <a:r>
              <a:rPr lang="en-US" altLang="ko-KR" smtClean="0">
                <a:ea typeface="굴림" pitchFamily="34" charset="-127"/>
              </a:rPr>
              <a:t>1-</a:t>
            </a:r>
            <a:fld id="{D6C9B254-DC9E-45A8-AFCB-4BD6978E6B65}" type="slidenum">
              <a:rPr lang="en-US" altLang="ko-KR" smtClean="0">
                <a:ea typeface="굴림" pitchFamily="34" charset="-127"/>
              </a:rPr>
              <a:pPr/>
              <a:t>14</a:t>
            </a:fld>
            <a:endParaRPr lang="en-US" altLang="ko-KR" smtClean="0">
              <a:ea typeface="굴림" pitchFamily="34" charset="-127"/>
            </a:endParaRPr>
          </a:p>
        </p:txBody>
      </p:sp>
      <p:sp>
        <p:nvSpPr>
          <p:cNvPr id="3089"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What’s the Internet: “nuts and bolts” view</a:t>
            </a:r>
            <a:endParaRPr lang="en-US" altLang="ko-KR" smtClean="0">
              <a:ea typeface="굴림" pitchFamily="34" charset="-127"/>
            </a:endParaRPr>
          </a:p>
        </p:txBody>
      </p:sp>
      <p:sp>
        <p:nvSpPr>
          <p:cNvPr id="3090" name="Rectangle 3"/>
          <p:cNvSpPr>
            <a:spLocks noGrp="1" noChangeArrowheads="1"/>
          </p:cNvSpPr>
          <p:nvPr>
            <p:ph type="body" sz="half" idx="1"/>
          </p:nvPr>
        </p:nvSpPr>
        <p:spPr>
          <a:xfrm>
            <a:off x="304800" y="1371600"/>
            <a:ext cx="4419600" cy="5132388"/>
          </a:xfrm>
        </p:spPr>
        <p:txBody>
          <a:bodyPr/>
          <a:lstStyle/>
          <a:p>
            <a:r>
              <a:rPr lang="en-US" altLang="ko-KR" sz="2400" i="1" dirty="0" smtClean="0">
                <a:solidFill>
                  <a:srgbClr val="FF0000"/>
                </a:solidFill>
                <a:ea typeface="굴림" pitchFamily="34" charset="-127"/>
              </a:rPr>
              <a:t>protocols</a:t>
            </a:r>
            <a:r>
              <a:rPr lang="en-US" altLang="ko-KR" sz="2400" dirty="0" smtClean="0">
                <a:solidFill>
                  <a:srgbClr val="FF0000"/>
                </a:solidFill>
                <a:ea typeface="굴림" pitchFamily="34" charset="-127"/>
              </a:rPr>
              <a:t> </a:t>
            </a:r>
            <a:r>
              <a:rPr lang="en-US" altLang="ko-KR" sz="2400" dirty="0" smtClean="0">
                <a:ea typeface="굴림" pitchFamily="34" charset="-127"/>
              </a:rPr>
              <a:t>control sending, receiving of </a:t>
            </a:r>
            <a:r>
              <a:rPr lang="en-US" altLang="ko-KR" sz="2400" dirty="0" err="1" smtClean="0">
                <a:ea typeface="굴림" pitchFamily="34" charset="-127"/>
              </a:rPr>
              <a:t>msgs</a:t>
            </a:r>
            <a:endParaRPr lang="en-US" altLang="ko-KR" sz="2400" dirty="0" smtClean="0">
              <a:ea typeface="굴림" pitchFamily="34" charset="-127"/>
            </a:endParaRPr>
          </a:p>
          <a:p>
            <a:pPr lvl="1"/>
            <a:r>
              <a:rPr lang="en-US" altLang="ko-KR" sz="2000" dirty="0" smtClean="0">
                <a:ea typeface="굴림" pitchFamily="34" charset="-127"/>
              </a:rPr>
              <a:t>e.g., TCP, IP, HTTP, Skype,  Ethernet</a:t>
            </a:r>
          </a:p>
          <a:p>
            <a:r>
              <a:rPr lang="en-US" altLang="ko-KR" sz="2400" i="1" dirty="0" smtClean="0">
                <a:solidFill>
                  <a:srgbClr val="FF0000"/>
                </a:solidFill>
                <a:ea typeface="굴림" pitchFamily="34" charset="-127"/>
              </a:rPr>
              <a:t>Internet: </a:t>
            </a:r>
            <a:r>
              <a:rPr lang="en-US" altLang="ko-KR" sz="2400" dirty="0" smtClean="0">
                <a:solidFill>
                  <a:srgbClr val="FF0000"/>
                </a:solidFill>
                <a:ea typeface="굴림" pitchFamily="34" charset="-127"/>
              </a:rPr>
              <a:t>“network of networks”</a:t>
            </a:r>
          </a:p>
          <a:p>
            <a:pPr lvl="1"/>
            <a:r>
              <a:rPr lang="en-US" altLang="ko-KR" sz="2000" dirty="0" smtClean="0">
                <a:solidFill>
                  <a:srgbClr val="0070C0"/>
                </a:solidFill>
                <a:ea typeface="굴림" pitchFamily="34" charset="-127"/>
              </a:rPr>
              <a:t>loosely hierarchical</a:t>
            </a:r>
          </a:p>
          <a:p>
            <a:pPr lvl="1"/>
            <a:r>
              <a:rPr lang="en-US" altLang="ko-KR" sz="2000" dirty="0" smtClean="0">
                <a:ea typeface="굴림" pitchFamily="34" charset="-127"/>
              </a:rPr>
              <a:t>public</a:t>
            </a:r>
            <a:r>
              <a:rPr lang="en-US" altLang="ko-KR" sz="2000" dirty="0" smtClean="0">
                <a:solidFill>
                  <a:srgbClr val="0070C0"/>
                </a:solidFill>
                <a:ea typeface="굴림" pitchFamily="34" charset="-127"/>
              </a:rPr>
              <a:t> Internet</a:t>
            </a:r>
            <a:r>
              <a:rPr lang="en-US" altLang="ko-KR" sz="2000" dirty="0" smtClean="0">
                <a:ea typeface="굴림" pitchFamily="34" charset="-127"/>
              </a:rPr>
              <a:t> versus private </a:t>
            </a:r>
            <a:r>
              <a:rPr lang="en-US" altLang="ko-KR" sz="2000" dirty="0" smtClean="0">
                <a:solidFill>
                  <a:srgbClr val="0070C0"/>
                </a:solidFill>
                <a:ea typeface="굴림" pitchFamily="34" charset="-127"/>
              </a:rPr>
              <a:t>intranet</a:t>
            </a:r>
          </a:p>
          <a:p>
            <a:r>
              <a:rPr lang="en-US" altLang="ko-KR" sz="2400" dirty="0" smtClean="0">
                <a:ea typeface="굴림" pitchFamily="34" charset="-127"/>
              </a:rPr>
              <a:t>Internet standards</a:t>
            </a:r>
          </a:p>
          <a:p>
            <a:pPr lvl="1"/>
            <a:r>
              <a:rPr lang="en-US" altLang="ko-KR" sz="2000" dirty="0" smtClean="0">
                <a:ea typeface="굴림" pitchFamily="34" charset="-127"/>
              </a:rPr>
              <a:t>RFC: Request for comments</a:t>
            </a:r>
          </a:p>
          <a:p>
            <a:pPr lvl="1"/>
            <a:r>
              <a:rPr lang="en-US" altLang="ko-KR" sz="2000" dirty="0" smtClean="0">
                <a:ea typeface="굴림" pitchFamily="34" charset="-127"/>
              </a:rPr>
              <a:t>IETF: Internet Engineering Task Force</a:t>
            </a:r>
          </a:p>
        </p:txBody>
      </p:sp>
      <p:grpSp>
        <p:nvGrpSpPr>
          <p:cNvPr id="3091" name="Group 260"/>
          <p:cNvGrpSpPr>
            <a:grpSpLocks/>
          </p:cNvGrpSpPr>
          <p:nvPr/>
        </p:nvGrpSpPr>
        <p:grpSpPr bwMode="auto">
          <a:xfrm>
            <a:off x="4989513" y="1319213"/>
            <a:ext cx="3470275" cy="4489450"/>
            <a:chOff x="3177" y="1065"/>
            <a:chExt cx="2186" cy="2828"/>
          </a:xfrm>
        </p:grpSpPr>
        <p:sp>
          <p:nvSpPr>
            <p:cNvPr id="3092" name="Freeform 261"/>
            <p:cNvSpPr>
              <a:spLocks/>
            </p:cNvSpPr>
            <p:nvPr/>
          </p:nvSpPr>
          <p:spPr bwMode="auto">
            <a:xfrm>
              <a:off x="4261" y="2412"/>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3093" name="Freeform 262"/>
            <p:cNvSpPr>
              <a:spLocks/>
            </p:cNvSpPr>
            <p:nvPr/>
          </p:nvSpPr>
          <p:spPr bwMode="auto">
            <a:xfrm>
              <a:off x="4273" y="1451"/>
              <a:ext cx="1090" cy="658"/>
            </a:xfrm>
            <a:custGeom>
              <a:avLst/>
              <a:gdLst>
                <a:gd name="T0" fmla="*/ 3549 w 765"/>
                <a:gd name="T1" fmla="*/ 86 h 459"/>
                <a:gd name="T2" fmla="*/ 2405 w 765"/>
                <a:gd name="T3" fmla="*/ 604 h 459"/>
                <a:gd name="T4" fmla="*/ 804 w 765"/>
                <a:gd name="T5" fmla="*/ 866 h 459"/>
                <a:gd name="T6" fmla="*/ 115 w 765"/>
                <a:gd name="T7" fmla="*/ 2920 h 459"/>
                <a:gd name="T8" fmla="*/ 1505 w 765"/>
                <a:gd name="T9" fmla="*/ 3851 h 459"/>
                <a:gd name="T10" fmla="*/ 2892 w 765"/>
                <a:gd name="T11" fmla="*/ 3701 h 459"/>
                <a:gd name="T12" fmla="*/ 4883 w 765"/>
                <a:gd name="T13" fmla="*/ 3851 h 459"/>
                <a:gd name="T14" fmla="*/ 5843 w 765"/>
                <a:gd name="T15" fmla="*/ 3769 h 459"/>
                <a:gd name="T16" fmla="*/ 6289 w 765"/>
                <a:gd name="T17" fmla="*/ 3227 h 459"/>
                <a:gd name="T18" fmla="*/ 6278 w 765"/>
                <a:gd name="T19" fmla="*/ 1373 h 459"/>
                <a:gd name="T20" fmla="*/ 5540 w 765"/>
                <a:gd name="T21" fmla="*/ 294 h 459"/>
                <a:gd name="T22" fmla="*/ 3549 w 765"/>
                <a:gd name="T23" fmla="*/ 8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3094" name="Freeform 263"/>
            <p:cNvSpPr>
              <a:spLocks/>
            </p:cNvSpPr>
            <p:nvPr/>
          </p:nvSpPr>
          <p:spPr bwMode="auto">
            <a:xfrm>
              <a:off x="3177" y="1267"/>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3095" name="Group 264"/>
            <p:cNvGrpSpPr>
              <a:grpSpLocks/>
            </p:cNvGrpSpPr>
            <p:nvPr/>
          </p:nvGrpSpPr>
          <p:grpSpPr bwMode="auto">
            <a:xfrm>
              <a:off x="3232" y="2108"/>
              <a:ext cx="919" cy="588"/>
              <a:chOff x="2889" y="1631"/>
              <a:chExt cx="980" cy="743"/>
            </a:xfrm>
          </p:grpSpPr>
          <p:sp>
            <p:nvSpPr>
              <p:cNvPr id="3397" name="Rectangle 265"/>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ko-KR" altLang="ko-KR">
                  <a:ea typeface="굴림" pitchFamily="34" charset="-127"/>
                </a:endParaRPr>
              </a:p>
            </p:txBody>
          </p:sp>
          <p:sp>
            <p:nvSpPr>
              <p:cNvPr id="3398" name="AutoShape 266"/>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3096" name="Group 267"/>
            <p:cNvGrpSpPr>
              <a:grpSpLocks/>
            </p:cNvGrpSpPr>
            <p:nvPr/>
          </p:nvGrpSpPr>
          <p:grpSpPr bwMode="auto">
            <a:xfrm>
              <a:off x="3674" y="1388"/>
              <a:ext cx="212" cy="335"/>
              <a:chOff x="3796" y="1043"/>
              <a:chExt cx="865" cy="1237"/>
            </a:xfrm>
          </p:grpSpPr>
          <p:sp>
            <p:nvSpPr>
              <p:cNvPr id="3367" name="Line 268"/>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3368" name="Line 269"/>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3369" name="Line 270"/>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3370" name="Line 271"/>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3371" name="Line 272"/>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3372" name="Line 273"/>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3373" name="Line 274"/>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3374" name="Line 275"/>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3375" name="Line 276"/>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3376" name="Line 277"/>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3377" name="Line 278"/>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3378" name="Line 279"/>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3379" name="Line 280"/>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3380" name="Line 281"/>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3381" name="Line 282"/>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3382" name="Group 283"/>
              <p:cNvGrpSpPr>
                <a:grpSpLocks/>
              </p:cNvGrpSpPr>
              <p:nvPr/>
            </p:nvGrpSpPr>
            <p:grpSpPr bwMode="auto">
              <a:xfrm>
                <a:off x="4269" y="1415"/>
                <a:ext cx="392" cy="137"/>
                <a:chOff x="4227" y="1360"/>
                <a:chExt cx="863" cy="270"/>
              </a:xfrm>
            </p:grpSpPr>
            <p:sp>
              <p:nvSpPr>
                <p:cNvPr id="3393" name="Line 28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3394" name="Line 28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3395" name="Line 28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3396" name="Line 28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3383" name="Group 288"/>
              <p:cNvGrpSpPr>
                <a:grpSpLocks/>
              </p:cNvGrpSpPr>
              <p:nvPr/>
            </p:nvGrpSpPr>
            <p:grpSpPr bwMode="auto">
              <a:xfrm rot="5700496">
                <a:off x="4053" y="1170"/>
                <a:ext cx="392" cy="137"/>
                <a:chOff x="4227" y="1360"/>
                <a:chExt cx="863" cy="270"/>
              </a:xfrm>
            </p:grpSpPr>
            <p:sp>
              <p:nvSpPr>
                <p:cNvPr id="3389" name="Line 28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3390" name="Line 29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3391" name="Line 29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3392" name="Line 29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3384" name="Group 293"/>
              <p:cNvGrpSpPr>
                <a:grpSpLocks/>
              </p:cNvGrpSpPr>
              <p:nvPr/>
            </p:nvGrpSpPr>
            <p:grpSpPr bwMode="auto">
              <a:xfrm rot="10800000">
                <a:off x="3796" y="1402"/>
                <a:ext cx="392" cy="137"/>
                <a:chOff x="4227" y="1360"/>
                <a:chExt cx="863" cy="270"/>
              </a:xfrm>
            </p:grpSpPr>
            <p:sp>
              <p:nvSpPr>
                <p:cNvPr id="3385" name="Line 29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3386" name="Line 29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3387" name="Line 29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3388" name="Line 29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3097" name="Group 298"/>
            <p:cNvGrpSpPr>
              <a:grpSpLocks/>
            </p:cNvGrpSpPr>
            <p:nvPr/>
          </p:nvGrpSpPr>
          <p:grpSpPr bwMode="auto">
            <a:xfrm>
              <a:off x="3223" y="1598"/>
              <a:ext cx="436" cy="114"/>
              <a:chOff x="3072" y="739"/>
              <a:chExt cx="652" cy="146"/>
            </a:xfrm>
          </p:grpSpPr>
          <p:pic>
            <p:nvPicPr>
              <p:cNvPr id="3364" name="Picture 299"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3365" name="Line 300"/>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3366" name="Line 301"/>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3098" name="Picture 302" descr="imgyjavg[1]"/>
            <p:cNvPicPr>
              <a:picLocks noChangeAspect="1" noChangeArrowheads="1"/>
            </p:cNvPicPr>
            <p:nvPr/>
          </p:nvPicPr>
          <p:blipFill>
            <a:blip r:embed="rId5" cstate="print"/>
            <a:srcRect/>
            <a:stretch>
              <a:fillRect/>
            </a:stretch>
          </p:blipFill>
          <p:spPr bwMode="auto">
            <a:xfrm>
              <a:off x="3399" y="1417"/>
              <a:ext cx="232" cy="168"/>
            </a:xfrm>
            <a:prstGeom prst="rect">
              <a:avLst/>
            </a:prstGeom>
            <a:noFill/>
            <a:ln w="9525">
              <a:noFill/>
              <a:miter lim="800000"/>
              <a:headEnd/>
              <a:tailEnd/>
            </a:ln>
          </p:spPr>
        </p:pic>
        <p:grpSp>
          <p:nvGrpSpPr>
            <p:cNvPr id="3099" name="Group 303"/>
            <p:cNvGrpSpPr>
              <a:grpSpLocks/>
            </p:cNvGrpSpPr>
            <p:nvPr/>
          </p:nvGrpSpPr>
          <p:grpSpPr bwMode="auto">
            <a:xfrm>
              <a:off x="3880" y="1303"/>
              <a:ext cx="256" cy="269"/>
              <a:chOff x="2870" y="1518"/>
              <a:chExt cx="292" cy="320"/>
            </a:xfrm>
          </p:grpSpPr>
          <p:graphicFrame>
            <p:nvGraphicFramePr>
              <p:cNvPr id="3085" name="Object 304"/>
              <p:cNvGraphicFramePr>
                <a:graphicFrameLocks noChangeAspect="1"/>
              </p:cNvGraphicFramePr>
              <p:nvPr/>
            </p:nvGraphicFramePr>
            <p:xfrm>
              <a:off x="2870" y="1518"/>
              <a:ext cx="272" cy="282"/>
            </p:xfrm>
            <a:graphic>
              <a:graphicData uri="http://schemas.openxmlformats.org/presentationml/2006/ole">
                <p:oleObj spid="_x0000_s3087" name="Clip" r:id="rId6" imgW="819000" imgH="847800" progId="">
                  <p:embed/>
                </p:oleObj>
              </a:graphicData>
            </a:graphic>
          </p:graphicFrame>
          <p:graphicFrame>
            <p:nvGraphicFramePr>
              <p:cNvPr id="3086" name="Object 305"/>
              <p:cNvGraphicFramePr>
                <a:graphicFrameLocks noChangeAspect="1"/>
              </p:cNvGraphicFramePr>
              <p:nvPr/>
            </p:nvGraphicFramePr>
            <p:xfrm>
              <a:off x="2913" y="1602"/>
              <a:ext cx="249" cy="236"/>
            </p:xfrm>
            <a:graphic>
              <a:graphicData uri="http://schemas.openxmlformats.org/presentationml/2006/ole">
                <p:oleObj spid="_x0000_s3088" name="Clip" r:id="rId7" imgW="1266840" imgH="1200240" progId="">
                  <p:embed/>
                </p:oleObj>
              </a:graphicData>
            </a:graphic>
          </p:graphicFrame>
        </p:grpSp>
        <p:grpSp>
          <p:nvGrpSpPr>
            <p:cNvPr id="3100" name="Group 306"/>
            <p:cNvGrpSpPr>
              <a:grpSpLocks/>
            </p:cNvGrpSpPr>
            <p:nvPr/>
          </p:nvGrpSpPr>
          <p:grpSpPr bwMode="auto">
            <a:xfrm>
              <a:off x="4338" y="2487"/>
              <a:ext cx="228" cy="108"/>
              <a:chOff x="3600" y="219"/>
              <a:chExt cx="360" cy="175"/>
            </a:xfrm>
          </p:grpSpPr>
          <p:sp>
            <p:nvSpPr>
              <p:cNvPr id="3351" name="Oval 3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352" name="Line 30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353" name="Line 30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354" name="Rectangle 31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355" name="Oval 3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356" name="Group 312"/>
              <p:cNvGrpSpPr>
                <a:grpSpLocks/>
              </p:cNvGrpSpPr>
              <p:nvPr/>
            </p:nvGrpSpPr>
            <p:grpSpPr bwMode="auto">
              <a:xfrm>
                <a:off x="3686" y="244"/>
                <a:ext cx="177" cy="66"/>
                <a:chOff x="2848" y="848"/>
                <a:chExt cx="140" cy="98"/>
              </a:xfrm>
            </p:grpSpPr>
            <p:sp>
              <p:nvSpPr>
                <p:cNvPr id="3361" name="Line 31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62" name="Line 31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63" name="Line 31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357" name="Group 316"/>
              <p:cNvGrpSpPr>
                <a:grpSpLocks/>
              </p:cNvGrpSpPr>
              <p:nvPr/>
            </p:nvGrpSpPr>
            <p:grpSpPr bwMode="auto">
              <a:xfrm flipV="1">
                <a:off x="3686" y="243"/>
                <a:ext cx="177" cy="66"/>
                <a:chOff x="2848" y="848"/>
                <a:chExt cx="140" cy="98"/>
              </a:xfrm>
            </p:grpSpPr>
            <p:sp>
              <p:nvSpPr>
                <p:cNvPr id="3358" name="Line 3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59" name="Line 3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60" name="Line 3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1" name="Group 320"/>
            <p:cNvGrpSpPr>
              <a:grpSpLocks/>
            </p:cNvGrpSpPr>
            <p:nvPr/>
          </p:nvGrpSpPr>
          <p:grpSpPr bwMode="auto">
            <a:xfrm>
              <a:off x="4562" y="2663"/>
              <a:ext cx="228" cy="108"/>
              <a:chOff x="3600" y="219"/>
              <a:chExt cx="360" cy="175"/>
            </a:xfrm>
          </p:grpSpPr>
          <p:sp>
            <p:nvSpPr>
              <p:cNvPr id="3338" name="Oval 3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339" name="Line 32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340" name="Line 32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341" name="Rectangle 32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342" name="Oval 3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343" name="Group 326"/>
              <p:cNvGrpSpPr>
                <a:grpSpLocks/>
              </p:cNvGrpSpPr>
              <p:nvPr/>
            </p:nvGrpSpPr>
            <p:grpSpPr bwMode="auto">
              <a:xfrm>
                <a:off x="3686" y="244"/>
                <a:ext cx="177" cy="66"/>
                <a:chOff x="2848" y="848"/>
                <a:chExt cx="140" cy="98"/>
              </a:xfrm>
            </p:grpSpPr>
            <p:sp>
              <p:nvSpPr>
                <p:cNvPr id="3348" name="Line 3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49" name="Line 3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50" name="Line 3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344" name="Group 330"/>
              <p:cNvGrpSpPr>
                <a:grpSpLocks/>
              </p:cNvGrpSpPr>
              <p:nvPr/>
            </p:nvGrpSpPr>
            <p:grpSpPr bwMode="auto">
              <a:xfrm flipV="1">
                <a:off x="3686" y="243"/>
                <a:ext cx="177" cy="66"/>
                <a:chOff x="2848" y="848"/>
                <a:chExt cx="140" cy="98"/>
              </a:xfrm>
            </p:grpSpPr>
            <p:sp>
              <p:nvSpPr>
                <p:cNvPr id="3345" name="Line 3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46" name="Line 3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47" name="Line 3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2" name="Group 334"/>
            <p:cNvGrpSpPr>
              <a:grpSpLocks/>
            </p:cNvGrpSpPr>
            <p:nvPr/>
          </p:nvGrpSpPr>
          <p:grpSpPr bwMode="auto">
            <a:xfrm>
              <a:off x="4738" y="2495"/>
              <a:ext cx="228" cy="108"/>
              <a:chOff x="3600" y="219"/>
              <a:chExt cx="360" cy="175"/>
            </a:xfrm>
          </p:grpSpPr>
          <p:sp>
            <p:nvSpPr>
              <p:cNvPr id="3325" name="Oval 3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326" name="Line 33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327" name="Line 33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328" name="Rectangle 33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329" name="Oval 3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330" name="Group 340"/>
              <p:cNvGrpSpPr>
                <a:grpSpLocks/>
              </p:cNvGrpSpPr>
              <p:nvPr/>
            </p:nvGrpSpPr>
            <p:grpSpPr bwMode="auto">
              <a:xfrm>
                <a:off x="3686" y="244"/>
                <a:ext cx="177" cy="66"/>
                <a:chOff x="2848" y="848"/>
                <a:chExt cx="140" cy="98"/>
              </a:xfrm>
            </p:grpSpPr>
            <p:sp>
              <p:nvSpPr>
                <p:cNvPr id="3335" name="Line 34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36" name="Line 34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37" name="Line 34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331" name="Group 344"/>
              <p:cNvGrpSpPr>
                <a:grpSpLocks/>
              </p:cNvGrpSpPr>
              <p:nvPr/>
            </p:nvGrpSpPr>
            <p:grpSpPr bwMode="auto">
              <a:xfrm flipV="1">
                <a:off x="3686" y="243"/>
                <a:ext cx="177" cy="66"/>
                <a:chOff x="2848" y="848"/>
                <a:chExt cx="140" cy="98"/>
              </a:xfrm>
            </p:grpSpPr>
            <p:sp>
              <p:nvSpPr>
                <p:cNvPr id="3332" name="Line 34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33" name="Line 34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34" name="Line 34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3" name="Group 348"/>
            <p:cNvGrpSpPr>
              <a:grpSpLocks/>
            </p:cNvGrpSpPr>
            <p:nvPr/>
          </p:nvGrpSpPr>
          <p:grpSpPr bwMode="auto">
            <a:xfrm>
              <a:off x="4401" y="1766"/>
              <a:ext cx="221" cy="101"/>
              <a:chOff x="3600" y="219"/>
              <a:chExt cx="360" cy="175"/>
            </a:xfrm>
          </p:grpSpPr>
          <p:sp>
            <p:nvSpPr>
              <p:cNvPr id="3312" name="Oval 3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313" name="Line 35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314" name="Line 35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315" name="Rectangle 35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316" name="Oval 3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317" name="Group 354"/>
              <p:cNvGrpSpPr>
                <a:grpSpLocks/>
              </p:cNvGrpSpPr>
              <p:nvPr/>
            </p:nvGrpSpPr>
            <p:grpSpPr bwMode="auto">
              <a:xfrm>
                <a:off x="3686" y="244"/>
                <a:ext cx="177" cy="66"/>
                <a:chOff x="2848" y="848"/>
                <a:chExt cx="140" cy="98"/>
              </a:xfrm>
            </p:grpSpPr>
            <p:sp>
              <p:nvSpPr>
                <p:cNvPr id="3322" name="Line 35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23" name="Line 35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24" name="Line 35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318" name="Group 358"/>
              <p:cNvGrpSpPr>
                <a:grpSpLocks/>
              </p:cNvGrpSpPr>
              <p:nvPr/>
            </p:nvGrpSpPr>
            <p:grpSpPr bwMode="auto">
              <a:xfrm flipV="1">
                <a:off x="3686" y="243"/>
                <a:ext cx="177" cy="66"/>
                <a:chOff x="2848" y="848"/>
                <a:chExt cx="140" cy="98"/>
              </a:xfrm>
            </p:grpSpPr>
            <p:sp>
              <p:nvSpPr>
                <p:cNvPr id="3319" name="Line 3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20" name="Line 3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21" name="Line 3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4" name="Group 362"/>
            <p:cNvGrpSpPr>
              <a:grpSpLocks/>
            </p:cNvGrpSpPr>
            <p:nvPr/>
          </p:nvGrpSpPr>
          <p:grpSpPr bwMode="auto">
            <a:xfrm>
              <a:off x="4400" y="1927"/>
              <a:ext cx="228" cy="108"/>
              <a:chOff x="3600" y="219"/>
              <a:chExt cx="360" cy="175"/>
            </a:xfrm>
          </p:grpSpPr>
          <p:sp>
            <p:nvSpPr>
              <p:cNvPr id="3299" name="Oval 3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300" name="Line 36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301" name="Line 36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302" name="Rectangle 36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303" name="Oval 3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304" name="Group 368"/>
              <p:cNvGrpSpPr>
                <a:grpSpLocks/>
              </p:cNvGrpSpPr>
              <p:nvPr/>
            </p:nvGrpSpPr>
            <p:grpSpPr bwMode="auto">
              <a:xfrm>
                <a:off x="3686" y="244"/>
                <a:ext cx="177" cy="66"/>
                <a:chOff x="2848" y="848"/>
                <a:chExt cx="140" cy="98"/>
              </a:xfrm>
            </p:grpSpPr>
            <p:sp>
              <p:nvSpPr>
                <p:cNvPr id="3309" name="Line 3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10" name="Line 37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11" name="Line 3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305" name="Group 372"/>
              <p:cNvGrpSpPr>
                <a:grpSpLocks/>
              </p:cNvGrpSpPr>
              <p:nvPr/>
            </p:nvGrpSpPr>
            <p:grpSpPr bwMode="auto">
              <a:xfrm flipV="1">
                <a:off x="3686" y="243"/>
                <a:ext cx="177" cy="66"/>
                <a:chOff x="2848" y="848"/>
                <a:chExt cx="140" cy="98"/>
              </a:xfrm>
            </p:grpSpPr>
            <p:sp>
              <p:nvSpPr>
                <p:cNvPr id="3306" name="Line 37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07" name="Line 37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08" name="Line 37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5" name="Group 376"/>
            <p:cNvGrpSpPr>
              <a:grpSpLocks/>
            </p:cNvGrpSpPr>
            <p:nvPr/>
          </p:nvGrpSpPr>
          <p:grpSpPr bwMode="auto">
            <a:xfrm>
              <a:off x="4700" y="1706"/>
              <a:ext cx="210" cy="97"/>
              <a:chOff x="3600" y="219"/>
              <a:chExt cx="360" cy="175"/>
            </a:xfrm>
          </p:grpSpPr>
          <p:sp>
            <p:nvSpPr>
              <p:cNvPr id="3286" name="Oval 3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87" name="Line 37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88" name="Line 37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89" name="Rectangle 38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90" name="Oval 3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91" name="Group 382"/>
              <p:cNvGrpSpPr>
                <a:grpSpLocks/>
              </p:cNvGrpSpPr>
              <p:nvPr/>
            </p:nvGrpSpPr>
            <p:grpSpPr bwMode="auto">
              <a:xfrm>
                <a:off x="3686" y="244"/>
                <a:ext cx="177" cy="66"/>
                <a:chOff x="2848" y="848"/>
                <a:chExt cx="140" cy="98"/>
              </a:xfrm>
            </p:grpSpPr>
            <p:sp>
              <p:nvSpPr>
                <p:cNvPr id="3296" name="Line 38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97" name="Line 38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98" name="Line 38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92" name="Group 386"/>
              <p:cNvGrpSpPr>
                <a:grpSpLocks/>
              </p:cNvGrpSpPr>
              <p:nvPr/>
            </p:nvGrpSpPr>
            <p:grpSpPr bwMode="auto">
              <a:xfrm flipV="1">
                <a:off x="3686" y="243"/>
                <a:ext cx="177" cy="66"/>
                <a:chOff x="2848" y="848"/>
                <a:chExt cx="140" cy="98"/>
              </a:xfrm>
            </p:grpSpPr>
            <p:sp>
              <p:nvSpPr>
                <p:cNvPr id="3293" name="Line 38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94" name="Line 38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95" name="Line 38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6" name="Group 390"/>
            <p:cNvGrpSpPr>
              <a:grpSpLocks/>
            </p:cNvGrpSpPr>
            <p:nvPr/>
          </p:nvGrpSpPr>
          <p:grpSpPr bwMode="auto">
            <a:xfrm>
              <a:off x="4754" y="1927"/>
              <a:ext cx="228" cy="108"/>
              <a:chOff x="3600" y="219"/>
              <a:chExt cx="360" cy="175"/>
            </a:xfrm>
          </p:grpSpPr>
          <p:sp>
            <p:nvSpPr>
              <p:cNvPr id="3273" name="Oval 3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74" name="Line 39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75" name="Line 39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76" name="Rectangle 39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77" name="Oval 3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78" name="Group 396"/>
              <p:cNvGrpSpPr>
                <a:grpSpLocks/>
              </p:cNvGrpSpPr>
              <p:nvPr/>
            </p:nvGrpSpPr>
            <p:grpSpPr bwMode="auto">
              <a:xfrm>
                <a:off x="3686" y="244"/>
                <a:ext cx="177" cy="66"/>
                <a:chOff x="2848" y="848"/>
                <a:chExt cx="140" cy="98"/>
              </a:xfrm>
            </p:grpSpPr>
            <p:sp>
              <p:nvSpPr>
                <p:cNvPr id="3283" name="Line 39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84" name="Line 39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85" name="Line 39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79" name="Group 400"/>
              <p:cNvGrpSpPr>
                <a:grpSpLocks/>
              </p:cNvGrpSpPr>
              <p:nvPr/>
            </p:nvGrpSpPr>
            <p:grpSpPr bwMode="auto">
              <a:xfrm flipV="1">
                <a:off x="3686" y="243"/>
                <a:ext cx="177" cy="66"/>
                <a:chOff x="2848" y="848"/>
                <a:chExt cx="140" cy="98"/>
              </a:xfrm>
            </p:grpSpPr>
            <p:sp>
              <p:nvSpPr>
                <p:cNvPr id="3280" name="Line 40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81" name="Line 40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82" name="Line 40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7" name="Group 404"/>
            <p:cNvGrpSpPr>
              <a:grpSpLocks/>
            </p:cNvGrpSpPr>
            <p:nvPr/>
          </p:nvGrpSpPr>
          <p:grpSpPr bwMode="auto">
            <a:xfrm>
              <a:off x="3866" y="1763"/>
              <a:ext cx="220" cy="100"/>
              <a:chOff x="3600" y="219"/>
              <a:chExt cx="360" cy="175"/>
            </a:xfrm>
          </p:grpSpPr>
          <p:sp>
            <p:nvSpPr>
              <p:cNvPr id="3260" name="Oval 4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61" name="Line 40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62" name="Line 40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63" name="Rectangle 40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64" name="Oval 4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65" name="Group 410"/>
              <p:cNvGrpSpPr>
                <a:grpSpLocks/>
              </p:cNvGrpSpPr>
              <p:nvPr/>
            </p:nvGrpSpPr>
            <p:grpSpPr bwMode="auto">
              <a:xfrm>
                <a:off x="3686" y="244"/>
                <a:ext cx="177" cy="66"/>
                <a:chOff x="2848" y="848"/>
                <a:chExt cx="140" cy="98"/>
              </a:xfrm>
            </p:grpSpPr>
            <p:sp>
              <p:nvSpPr>
                <p:cNvPr id="3270" name="Line 4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71" name="Line 4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72" name="Line 4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66" name="Group 414"/>
              <p:cNvGrpSpPr>
                <a:grpSpLocks/>
              </p:cNvGrpSpPr>
              <p:nvPr/>
            </p:nvGrpSpPr>
            <p:grpSpPr bwMode="auto">
              <a:xfrm flipV="1">
                <a:off x="3686" y="243"/>
                <a:ext cx="177" cy="66"/>
                <a:chOff x="2848" y="848"/>
                <a:chExt cx="140" cy="98"/>
              </a:xfrm>
            </p:grpSpPr>
            <p:sp>
              <p:nvSpPr>
                <p:cNvPr id="3267" name="Line 4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68" name="Line 4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69" name="Line 4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8" name="Group 418"/>
            <p:cNvGrpSpPr>
              <a:grpSpLocks/>
            </p:cNvGrpSpPr>
            <p:nvPr/>
          </p:nvGrpSpPr>
          <p:grpSpPr bwMode="auto">
            <a:xfrm>
              <a:off x="3673" y="2487"/>
              <a:ext cx="220" cy="100"/>
              <a:chOff x="3600" y="219"/>
              <a:chExt cx="360" cy="175"/>
            </a:xfrm>
          </p:grpSpPr>
          <p:sp>
            <p:nvSpPr>
              <p:cNvPr id="3247" name="Oval 41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48" name="Line 42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49" name="Line 42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50" name="Rectangle 42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51" name="Oval 42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52" name="Group 424"/>
              <p:cNvGrpSpPr>
                <a:grpSpLocks/>
              </p:cNvGrpSpPr>
              <p:nvPr/>
            </p:nvGrpSpPr>
            <p:grpSpPr bwMode="auto">
              <a:xfrm>
                <a:off x="3686" y="244"/>
                <a:ext cx="177" cy="66"/>
                <a:chOff x="2848" y="848"/>
                <a:chExt cx="140" cy="98"/>
              </a:xfrm>
            </p:grpSpPr>
            <p:sp>
              <p:nvSpPr>
                <p:cNvPr id="3257" name="Line 42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58" name="Line 42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59" name="Line 42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53" name="Group 428"/>
              <p:cNvGrpSpPr>
                <a:grpSpLocks/>
              </p:cNvGrpSpPr>
              <p:nvPr/>
            </p:nvGrpSpPr>
            <p:grpSpPr bwMode="auto">
              <a:xfrm flipV="1">
                <a:off x="3686" y="243"/>
                <a:ext cx="177" cy="66"/>
                <a:chOff x="2848" y="848"/>
                <a:chExt cx="140" cy="98"/>
              </a:xfrm>
            </p:grpSpPr>
            <p:sp>
              <p:nvSpPr>
                <p:cNvPr id="3254" name="Line 4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55" name="Line 4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56" name="Line 4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3109" name="Line 432"/>
            <p:cNvSpPr>
              <a:spLocks noChangeShapeType="1"/>
            </p:cNvSpPr>
            <p:nvPr/>
          </p:nvSpPr>
          <p:spPr bwMode="auto">
            <a:xfrm flipV="1">
              <a:off x="4430" y="2757"/>
              <a:ext cx="143" cy="275"/>
            </a:xfrm>
            <a:prstGeom prst="line">
              <a:avLst/>
            </a:prstGeom>
            <a:noFill/>
            <a:ln w="9525">
              <a:solidFill>
                <a:schemeClr val="tx1"/>
              </a:solidFill>
              <a:round/>
              <a:headEnd/>
              <a:tailEnd/>
            </a:ln>
          </p:spPr>
          <p:txBody>
            <a:bodyPr/>
            <a:lstStyle/>
            <a:p>
              <a:endParaRPr lang="zh-CN" altLang="en-US"/>
            </a:p>
          </p:txBody>
        </p:sp>
        <p:sp>
          <p:nvSpPr>
            <p:cNvPr id="3110" name="Line 433"/>
            <p:cNvSpPr>
              <a:spLocks noChangeShapeType="1"/>
            </p:cNvSpPr>
            <p:nvPr/>
          </p:nvSpPr>
          <p:spPr bwMode="auto">
            <a:xfrm>
              <a:off x="4508" y="2592"/>
              <a:ext cx="103" cy="76"/>
            </a:xfrm>
            <a:prstGeom prst="line">
              <a:avLst/>
            </a:prstGeom>
            <a:noFill/>
            <a:ln w="9525">
              <a:solidFill>
                <a:schemeClr val="tx1"/>
              </a:solidFill>
              <a:round/>
              <a:headEnd/>
              <a:tailEnd/>
            </a:ln>
          </p:spPr>
          <p:txBody>
            <a:bodyPr/>
            <a:lstStyle/>
            <a:p>
              <a:endParaRPr lang="zh-CN" altLang="en-US"/>
            </a:p>
          </p:txBody>
        </p:sp>
        <p:sp>
          <p:nvSpPr>
            <p:cNvPr id="3111" name="Line 434"/>
            <p:cNvSpPr>
              <a:spLocks noChangeShapeType="1"/>
            </p:cNvSpPr>
            <p:nvPr/>
          </p:nvSpPr>
          <p:spPr bwMode="auto">
            <a:xfrm>
              <a:off x="4569" y="2542"/>
              <a:ext cx="176" cy="0"/>
            </a:xfrm>
            <a:prstGeom prst="line">
              <a:avLst/>
            </a:prstGeom>
            <a:noFill/>
            <a:ln w="9525">
              <a:solidFill>
                <a:schemeClr val="tx1"/>
              </a:solidFill>
              <a:round/>
              <a:headEnd/>
              <a:tailEnd/>
            </a:ln>
          </p:spPr>
          <p:txBody>
            <a:bodyPr/>
            <a:lstStyle/>
            <a:p>
              <a:endParaRPr lang="zh-CN" altLang="en-US"/>
            </a:p>
          </p:txBody>
        </p:sp>
        <p:sp>
          <p:nvSpPr>
            <p:cNvPr id="3112" name="Line 435"/>
            <p:cNvSpPr>
              <a:spLocks noChangeShapeType="1"/>
            </p:cNvSpPr>
            <p:nvPr/>
          </p:nvSpPr>
          <p:spPr bwMode="auto">
            <a:xfrm flipV="1">
              <a:off x="4718" y="2596"/>
              <a:ext cx="85" cy="66"/>
            </a:xfrm>
            <a:prstGeom prst="line">
              <a:avLst/>
            </a:prstGeom>
            <a:noFill/>
            <a:ln w="9525">
              <a:solidFill>
                <a:schemeClr val="tx1"/>
              </a:solidFill>
              <a:round/>
              <a:headEnd/>
              <a:tailEnd/>
            </a:ln>
          </p:spPr>
          <p:txBody>
            <a:bodyPr/>
            <a:lstStyle/>
            <a:p>
              <a:endParaRPr lang="zh-CN" altLang="en-US"/>
            </a:p>
          </p:txBody>
        </p:sp>
        <p:sp>
          <p:nvSpPr>
            <p:cNvPr id="3113" name="Line 436"/>
            <p:cNvSpPr>
              <a:spLocks noChangeShapeType="1"/>
            </p:cNvSpPr>
            <p:nvPr/>
          </p:nvSpPr>
          <p:spPr bwMode="auto">
            <a:xfrm>
              <a:off x="3898" y="2546"/>
              <a:ext cx="428" cy="0"/>
            </a:xfrm>
            <a:prstGeom prst="line">
              <a:avLst/>
            </a:prstGeom>
            <a:noFill/>
            <a:ln w="9525">
              <a:solidFill>
                <a:schemeClr val="tx1"/>
              </a:solidFill>
              <a:round/>
              <a:headEnd/>
              <a:tailEnd/>
            </a:ln>
          </p:spPr>
          <p:txBody>
            <a:bodyPr/>
            <a:lstStyle/>
            <a:p>
              <a:endParaRPr lang="zh-CN" altLang="en-US"/>
            </a:p>
          </p:txBody>
        </p:sp>
        <p:grpSp>
          <p:nvGrpSpPr>
            <p:cNvPr id="3114" name="Group 437"/>
            <p:cNvGrpSpPr>
              <a:grpSpLocks/>
            </p:cNvGrpSpPr>
            <p:nvPr/>
          </p:nvGrpSpPr>
          <p:grpSpPr bwMode="auto">
            <a:xfrm>
              <a:off x="3424" y="2213"/>
              <a:ext cx="209" cy="224"/>
              <a:chOff x="2870" y="1518"/>
              <a:chExt cx="292" cy="320"/>
            </a:xfrm>
          </p:grpSpPr>
          <p:graphicFrame>
            <p:nvGraphicFramePr>
              <p:cNvPr id="3083" name="Object 438"/>
              <p:cNvGraphicFramePr>
                <a:graphicFrameLocks noChangeAspect="1"/>
              </p:cNvGraphicFramePr>
              <p:nvPr/>
            </p:nvGraphicFramePr>
            <p:xfrm>
              <a:off x="2870" y="1518"/>
              <a:ext cx="272" cy="282"/>
            </p:xfrm>
            <a:graphic>
              <a:graphicData uri="http://schemas.openxmlformats.org/presentationml/2006/ole">
                <p:oleObj spid="_x0000_s3089" name="Clip" r:id="rId8" imgW="819000" imgH="847800" progId="">
                  <p:embed/>
                </p:oleObj>
              </a:graphicData>
            </a:graphic>
          </p:graphicFrame>
          <p:graphicFrame>
            <p:nvGraphicFramePr>
              <p:cNvPr id="3084" name="Object 439"/>
              <p:cNvGraphicFramePr>
                <a:graphicFrameLocks noChangeAspect="1"/>
              </p:cNvGraphicFramePr>
              <p:nvPr/>
            </p:nvGraphicFramePr>
            <p:xfrm>
              <a:off x="2913" y="1602"/>
              <a:ext cx="249" cy="236"/>
            </p:xfrm>
            <a:graphic>
              <a:graphicData uri="http://schemas.openxmlformats.org/presentationml/2006/ole">
                <p:oleObj spid="_x0000_s3090" name="Clip" r:id="rId9" imgW="1266840" imgH="1200240" progId="">
                  <p:embed/>
                </p:oleObj>
              </a:graphicData>
            </a:graphic>
          </p:graphicFrame>
        </p:grpSp>
        <p:grpSp>
          <p:nvGrpSpPr>
            <p:cNvPr id="3115" name="Group 440"/>
            <p:cNvGrpSpPr>
              <a:grpSpLocks/>
            </p:cNvGrpSpPr>
            <p:nvPr/>
          </p:nvGrpSpPr>
          <p:grpSpPr bwMode="auto">
            <a:xfrm>
              <a:off x="3452" y="2445"/>
              <a:ext cx="139" cy="194"/>
              <a:chOff x="2556" y="2689"/>
              <a:chExt cx="183" cy="255"/>
            </a:xfrm>
          </p:grpSpPr>
          <p:pic>
            <p:nvPicPr>
              <p:cNvPr id="3230" name="Picture 441"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3231" name="Freeform 442"/>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3232" name="Freeform 443"/>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3233" name="Freeform 444"/>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3234" name="Freeform 445"/>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3235" name="Freeform 446"/>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3236" name="Freeform 447"/>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3237" name="Freeform 448"/>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3238" name="Freeform 449"/>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3239" name="Freeform 450"/>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3240" name="Freeform 451"/>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3241" name="Freeform 452"/>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3242" name="Freeform 453"/>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3243" name="Freeform 454"/>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3244" name="Freeform 455"/>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3245" name="Freeform 456"/>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3246" name="Freeform 457"/>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graphicFrame>
          <p:nvGraphicFramePr>
            <p:cNvPr id="3074" name="Object 458"/>
            <p:cNvGraphicFramePr>
              <a:graphicFrameLocks noChangeAspect="1"/>
            </p:cNvGraphicFramePr>
            <p:nvPr/>
          </p:nvGraphicFramePr>
          <p:xfrm>
            <a:off x="3694" y="2240"/>
            <a:ext cx="207" cy="173"/>
          </p:xfrm>
          <a:graphic>
            <a:graphicData uri="http://schemas.openxmlformats.org/presentationml/2006/ole">
              <p:oleObj spid="_x0000_s3091" name="Clip" r:id="rId11" imgW="1305000" imgH="1085760" progId="">
                <p:embed/>
              </p:oleObj>
            </a:graphicData>
          </a:graphic>
        </p:graphicFrame>
        <p:sp>
          <p:nvSpPr>
            <p:cNvPr id="3116" name="Line 459"/>
            <p:cNvSpPr>
              <a:spLocks noChangeShapeType="1"/>
            </p:cNvSpPr>
            <p:nvPr/>
          </p:nvSpPr>
          <p:spPr bwMode="auto">
            <a:xfrm>
              <a:off x="4084" y="1820"/>
              <a:ext cx="321" cy="2"/>
            </a:xfrm>
            <a:prstGeom prst="line">
              <a:avLst/>
            </a:prstGeom>
            <a:noFill/>
            <a:ln w="9525">
              <a:solidFill>
                <a:schemeClr val="tx1"/>
              </a:solidFill>
              <a:round/>
              <a:headEnd/>
              <a:tailEnd/>
            </a:ln>
          </p:spPr>
          <p:txBody>
            <a:bodyPr/>
            <a:lstStyle/>
            <a:p>
              <a:endParaRPr lang="zh-CN" altLang="en-US"/>
            </a:p>
          </p:txBody>
        </p:sp>
        <p:sp>
          <p:nvSpPr>
            <p:cNvPr id="3117" name="Line 460"/>
            <p:cNvSpPr>
              <a:spLocks noChangeShapeType="1"/>
            </p:cNvSpPr>
            <p:nvPr/>
          </p:nvSpPr>
          <p:spPr bwMode="auto">
            <a:xfrm>
              <a:off x="3811" y="1712"/>
              <a:ext cx="96" cy="52"/>
            </a:xfrm>
            <a:prstGeom prst="line">
              <a:avLst/>
            </a:prstGeom>
            <a:noFill/>
            <a:ln w="9525">
              <a:solidFill>
                <a:schemeClr val="tx1"/>
              </a:solidFill>
              <a:round/>
              <a:headEnd/>
              <a:tailEnd/>
            </a:ln>
          </p:spPr>
          <p:txBody>
            <a:bodyPr/>
            <a:lstStyle/>
            <a:p>
              <a:endParaRPr lang="zh-CN" altLang="en-US"/>
            </a:p>
          </p:txBody>
        </p:sp>
        <p:sp>
          <p:nvSpPr>
            <p:cNvPr id="3118" name="Freeform 461"/>
            <p:cNvSpPr>
              <a:spLocks/>
            </p:cNvSpPr>
            <p:nvPr/>
          </p:nvSpPr>
          <p:spPr bwMode="auto">
            <a:xfrm>
              <a:off x="3382" y="2976"/>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3119" name="Line 462"/>
            <p:cNvSpPr>
              <a:spLocks noChangeShapeType="1"/>
            </p:cNvSpPr>
            <p:nvPr/>
          </p:nvSpPr>
          <p:spPr bwMode="auto">
            <a:xfrm rot="-5400000">
              <a:off x="4791" y="3440"/>
              <a:ext cx="330" cy="88"/>
            </a:xfrm>
            <a:prstGeom prst="line">
              <a:avLst/>
            </a:prstGeom>
            <a:noFill/>
            <a:ln w="12700">
              <a:solidFill>
                <a:schemeClr val="tx1"/>
              </a:solidFill>
              <a:round/>
              <a:headEnd/>
              <a:tailEnd/>
            </a:ln>
          </p:spPr>
          <p:txBody>
            <a:bodyPr wrap="none" anchor="ctr"/>
            <a:lstStyle/>
            <a:p>
              <a:endParaRPr lang="zh-CN" altLang="en-US"/>
            </a:p>
          </p:txBody>
        </p:sp>
        <p:grpSp>
          <p:nvGrpSpPr>
            <p:cNvPr id="3120" name="Group 463"/>
            <p:cNvGrpSpPr>
              <a:grpSpLocks/>
            </p:cNvGrpSpPr>
            <p:nvPr/>
          </p:nvGrpSpPr>
          <p:grpSpPr bwMode="auto">
            <a:xfrm>
              <a:off x="4736" y="3526"/>
              <a:ext cx="125" cy="230"/>
              <a:chOff x="4180" y="783"/>
              <a:chExt cx="150" cy="307"/>
            </a:xfrm>
          </p:grpSpPr>
          <p:sp>
            <p:nvSpPr>
              <p:cNvPr id="3222" name="AutoShape 46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223" name="Rectangle 465"/>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224" name="Rectangle 46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25" name="AutoShape 46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26" name="Line 468"/>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227" name="Line 469"/>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228" name="Rectangle 47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29" name="Rectangle 471"/>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3121" name="Line 472"/>
            <p:cNvSpPr>
              <a:spLocks noChangeShapeType="1"/>
            </p:cNvSpPr>
            <p:nvPr/>
          </p:nvSpPr>
          <p:spPr bwMode="auto">
            <a:xfrm rot="5400000" flipV="1">
              <a:off x="4883" y="3617"/>
              <a:ext cx="2" cy="54"/>
            </a:xfrm>
            <a:prstGeom prst="line">
              <a:avLst/>
            </a:prstGeom>
            <a:noFill/>
            <a:ln w="12700">
              <a:solidFill>
                <a:schemeClr val="tx1"/>
              </a:solidFill>
              <a:round/>
              <a:headEnd/>
              <a:tailEnd/>
            </a:ln>
          </p:spPr>
          <p:txBody>
            <a:bodyPr wrap="none" anchor="ctr"/>
            <a:lstStyle/>
            <a:p>
              <a:endParaRPr lang="zh-CN" altLang="en-US"/>
            </a:p>
          </p:txBody>
        </p:sp>
        <p:sp>
          <p:nvSpPr>
            <p:cNvPr id="3122" name="Line 473"/>
            <p:cNvSpPr>
              <a:spLocks noChangeShapeType="1"/>
            </p:cNvSpPr>
            <p:nvPr/>
          </p:nvSpPr>
          <p:spPr bwMode="auto">
            <a:xfrm rot="-5400000">
              <a:off x="5000" y="3413"/>
              <a:ext cx="0" cy="72"/>
            </a:xfrm>
            <a:prstGeom prst="line">
              <a:avLst/>
            </a:prstGeom>
            <a:noFill/>
            <a:ln w="12700">
              <a:solidFill>
                <a:schemeClr val="tx1"/>
              </a:solidFill>
              <a:round/>
              <a:headEnd/>
              <a:tailEnd/>
            </a:ln>
          </p:spPr>
          <p:txBody>
            <a:bodyPr wrap="none" anchor="ctr"/>
            <a:lstStyle/>
            <a:p>
              <a:endParaRPr lang="zh-CN" altLang="en-US"/>
            </a:p>
          </p:txBody>
        </p:sp>
        <p:grpSp>
          <p:nvGrpSpPr>
            <p:cNvPr id="3123" name="Group 474"/>
            <p:cNvGrpSpPr>
              <a:grpSpLocks/>
            </p:cNvGrpSpPr>
            <p:nvPr/>
          </p:nvGrpSpPr>
          <p:grpSpPr bwMode="auto">
            <a:xfrm>
              <a:off x="4735" y="3230"/>
              <a:ext cx="316" cy="148"/>
              <a:chOff x="3600" y="219"/>
              <a:chExt cx="360" cy="175"/>
            </a:xfrm>
          </p:grpSpPr>
          <p:sp>
            <p:nvSpPr>
              <p:cNvPr id="3209" name="Oval 47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10" name="Line 47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11" name="Line 47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12" name="Rectangle 47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13" name="Oval 47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14" name="Group 480"/>
              <p:cNvGrpSpPr>
                <a:grpSpLocks/>
              </p:cNvGrpSpPr>
              <p:nvPr/>
            </p:nvGrpSpPr>
            <p:grpSpPr bwMode="auto">
              <a:xfrm>
                <a:off x="3686" y="244"/>
                <a:ext cx="177" cy="66"/>
                <a:chOff x="2848" y="848"/>
                <a:chExt cx="140" cy="98"/>
              </a:xfrm>
            </p:grpSpPr>
            <p:sp>
              <p:nvSpPr>
                <p:cNvPr id="3219" name="Line 48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20" name="Line 48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21" name="Line 48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15" name="Group 484"/>
              <p:cNvGrpSpPr>
                <a:grpSpLocks/>
              </p:cNvGrpSpPr>
              <p:nvPr/>
            </p:nvGrpSpPr>
            <p:grpSpPr bwMode="auto">
              <a:xfrm flipV="1">
                <a:off x="3686" y="243"/>
                <a:ext cx="177" cy="66"/>
                <a:chOff x="2848" y="848"/>
                <a:chExt cx="140" cy="98"/>
              </a:xfrm>
            </p:grpSpPr>
            <p:sp>
              <p:nvSpPr>
                <p:cNvPr id="3216" name="Line 48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17" name="Line 48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18" name="Line 48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24" name="Group 488"/>
            <p:cNvGrpSpPr>
              <a:grpSpLocks/>
            </p:cNvGrpSpPr>
            <p:nvPr/>
          </p:nvGrpSpPr>
          <p:grpSpPr bwMode="auto">
            <a:xfrm>
              <a:off x="4221" y="3056"/>
              <a:ext cx="316" cy="148"/>
              <a:chOff x="3600" y="219"/>
              <a:chExt cx="360" cy="175"/>
            </a:xfrm>
          </p:grpSpPr>
          <p:sp>
            <p:nvSpPr>
              <p:cNvPr id="3196" name="Oval 48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197" name="Line 49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198" name="Line 49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199" name="Rectangle 49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00" name="Oval 49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01" name="Group 494"/>
              <p:cNvGrpSpPr>
                <a:grpSpLocks/>
              </p:cNvGrpSpPr>
              <p:nvPr/>
            </p:nvGrpSpPr>
            <p:grpSpPr bwMode="auto">
              <a:xfrm>
                <a:off x="3686" y="244"/>
                <a:ext cx="177" cy="66"/>
                <a:chOff x="2848" y="848"/>
                <a:chExt cx="140" cy="98"/>
              </a:xfrm>
            </p:grpSpPr>
            <p:sp>
              <p:nvSpPr>
                <p:cNvPr id="3206" name="Line 49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07" name="Line 49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08" name="Line 49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02" name="Group 498"/>
              <p:cNvGrpSpPr>
                <a:grpSpLocks/>
              </p:cNvGrpSpPr>
              <p:nvPr/>
            </p:nvGrpSpPr>
            <p:grpSpPr bwMode="auto">
              <a:xfrm flipV="1">
                <a:off x="3686" y="243"/>
                <a:ext cx="177" cy="66"/>
                <a:chOff x="2848" y="848"/>
                <a:chExt cx="140" cy="98"/>
              </a:xfrm>
            </p:grpSpPr>
            <p:sp>
              <p:nvSpPr>
                <p:cNvPr id="3203" name="Line 49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04" name="Line 50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05" name="Line 50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25" name="Group 502"/>
            <p:cNvGrpSpPr>
              <a:grpSpLocks/>
            </p:cNvGrpSpPr>
            <p:nvPr/>
          </p:nvGrpSpPr>
          <p:grpSpPr bwMode="auto">
            <a:xfrm>
              <a:off x="3802" y="3248"/>
              <a:ext cx="316" cy="148"/>
              <a:chOff x="3600" y="219"/>
              <a:chExt cx="360" cy="175"/>
            </a:xfrm>
          </p:grpSpPr>
          <p:sp>
            <p:nvSpPr>
              <p:cNvPr id="3183" name="Oval 50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184" name="Line 50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185" name="Line 50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186" name="Rectangle 50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187" name="Oval 50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188" name="Group 508"/>
              <p:cNvGrpSpPr>
                <a:grpSpLocks/>
              </p:cNvGrpSpPr>
              <p:nvPr/>
            </p:nvGrpSpPr>
            <p:grpSpPr bwMode="auto">
              <a:xfrm>
                <a:off x="3686" y="244"/>
                <a:ext cx="177" cy="66"/>
                <a:chOff x="2848" y="848"/>
                <a:chExt cx="140" cy="98"/>
              </a:xfrm>
            </p:grpSpPr>
            <p:sp>
              <p:nvSpPr>
                <p:cNvPr id="3193" name="Line 50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194" name="Line 51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195" name="Line 51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189" name="Group 512"/>
              <p:cNvGrpSpPr>
                <a:grpSpLocks/>
              </p:cNvGrpSpPr>
              <p:nvPr/>
            </p:nvGrpSpPr>
            <p:grpSpPr bwMode="auto">
              <a:xfrm flipV="1">
                <a:off x="3686" y="243"/>
                <a:ext cx="177" cy="66"/>
                <a:chOff x="2848" y="848"/>
                <a:chExt cx="140" cy="98"/>
              </a:xfrm>
            </p:grpSpPr>
            <p:sp>
              <p:nvSpPr>
                <p:cNvPr id="3190" name="Line 51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191" name="Line 51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192" name="Line 51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3126" name="Line 516"/>
            <p:cNvSpPr>
              <a:spLocks noChangeShapeType="1"/>
            </p:cNvSpPr>
            <p:nvPr/>
          </p:nvSpPr>
          <p:spPr bwMode="auto">
            <a:xfrm>
              <a:off x="4504" y="3189"/>
              <a:ext cx="226" cy="76"/>
            </a:xfrm>
            <a:prstGeom prst="line">
              <a:avLst/>
            </a:prstGeom>
            <a:noFill/>
            <a:ln w="9525">
              <a:solidFill>
                <a:schemeClr val="tx1"/>
              </a:solidFill>
              <a:round/>
              <a:headEnd/>
              <a:tailEnd/>
            </a:ln>
          </p:spPr>
          <p:txBody>
            <a:bodyPr/>
            <a:lstStyle/>
            <a:p>
              <a:endParaRPr lang="zh-CN" altLang="en-US"/>
            </a:p>
          </p:txBody>
        </p:sp>
        <p:sp>
          <p:nvSpPr>
            <p:cNvPr id="3127" name="Line 517"/>
            <p:cNvSpPr>
              <a:spLocks noChangeShapeType="1"/>
            </p:cNvSpPr>
            <p:nvPr/>
          </p:nvSpPr>
          <p:spPr bwMode="auto">
            <a:xfrm flipV="1">
              <a:off x="4093" y="3197"/>
              <a:ext cx="175" cy="69"/>
            </a:xfrm>
            <a:prstGeom prst="line">
              <a:avLst/>
            </a:prstGeom>
            <a:noFill/>
            <a:ln w="9525">
              <a:solidFill>
                <a:schemeClr val="tx1"/>
              </a:solidFill>
              <a:round/>
              <a:headEnd/>
              <a:tailEnd/>
            </a:ln>
          </p:spPr>
          <p:txBody>
            <a:bodyPr/>
            <a:lstStyle/>
            <a:p>
              <a:endParaRPr lang="zh-CN" altLang="en-US"/>
            </a:p>
          </p:txBody>
        </p:sp>
        <p:sp>
          <p:nvSpPr>
            <p:cNvPr id="3128" name="Line 518"/>
            <p:cNvSpPr>
              <a:spLocks noChangeShapeType="1"/>
            </p:cNvSpPr>
            <p:nvPr/>
          </p:nvSpPr>
          <p:spPr bwMode="auto">
            <a:xfrm flipV="1">
              <a:off x="4120" y="3325"/>
              <a:ext cx="612" cy="0"/>
            </a:xfrm>
            <a:prstGeom prst="line">
              <a:avLst/>
            </a:prstGeom>
            <a:noFill/>
            <a:ln w="9525">
              <a:solidFill>
                <a:schemeClr val="tx1"/>
              </a:solidFill>
              <a:round/>
              <a:headEnd/>
              <a:tailEnd/>
            </a:ln>
          </p:spPr>
          <p:txBody>
            <a:bodyPr/>
            <a:lstStyle/>
            <a:p>
              <a:endParaRPr lang="zh-CN" altLang="en-US"/>
            </a:p>
          </p:txBody>
        </p:sp>
        <p:sp>
          <p:nvSpPr>
            <p:cNvPr id="3129" name="Line 519"/>
            <p:cNvSpPr>
              <a:spLocks noChangeShapeType="1"/>
            </p:cNvSpPr>
            <p:nvPr/>
          </p:nvSpPr>
          <p:spPr bwMode="auto">
            <a:xfrm flipH="1">
              <a:off x="3676" y="3165"/>
              <a:ext cx="160" cy="296"/>
            </a:xfrm>
            <a:prstGeom prst="line">
              <a:avLst/>
            </a:prstGeom>
            <a:noFill/>
            <a:ln w="9525">
              <a:solidFill>
                <a:schemeClr val="tx1"/>
              </a:solidFill>
              <a:round/>
              <a:headEnd/>
              <a:tailEnd/>
            </a:ln>
          </p:spPr>
          <p:txBody>
            <a:bodyPr/>
            <a:lstStyle/>
            <a:p>
              <a:endParaRPr lang="zh-CN" altLang="en-US"/>
            </a:p>
          </p:txBody>
        </p:sp>
        <p:sp>
          <p:nvSpPr>
            <p:cNvPr id="3130" name="Line 520"/>
            <p:cNvSpPr>
              <a:spLocks noChangeShapeType="1"/>
            </p:cNvSpPr>
            <p:nvPr/>
          </p:nvSpPr>
          <p:spPr bwMode="auto">
            <a:xfrm>
              <a:off x="3692" y="3197"/>
              <a:ext cx="124" cy="0"/>
            </a:xfrm>
            <a:prstGeom prst="line">
              <a:avLst/>
            </a:prstGeom>
            <a:noFill/>
            <a:ln w="9525">
              <a:solidFill>
                <a:schemeClr val="tx1"/>
              </a:solidFill>
              <a:round/>
              <a:headEnd/>
              <a:tailEnd/>
            </a:ln>
          </p:spPr>
          <p:txBody>
            <a:bodyPr/>
            <a:lstStyle/>
            <a:p>
              <a:endParaRPr lang="zh-CN" altLang="en-US"/>
            </a:p>
          </p:txBody>
        </p:sp>
        <p:sp>
          <p:nvSpPr>
            <p:cNvPr id="3131" name="Line 521"/>
            <p:cNvSpPr>
              <a:spLocks noChangeShapeType="1"/>
            </p:cNvSpPr>
            <p:nvPr/>
          </p:nvSpPr>
          <p:spPr bwMode="auto">
            <a:xfrm>
              <a:off x="3604" y="3409"/>
              <a:ext cx="97" cy="0"/>
            </a:xfrm>
            <a:prstGeom prst="line">
              <a:avLst/>
            </a:prstGeom>
            <a:noFill/>
            <a:ln w="9525">
              <a:solidFill>
                <a:schemeClr val="tx1"/>
              </a:solidFill>
              <a:round/>
              <a:headEnd/>
              <a:tailEnd/>
            </a:ln>
          </p:spPr>
          <p:txBody>
            <a:bodyPr/>
            <a:lstStyle/>
            <a:p>
              <a:endParaRPr lang="zh-CN" altLang="en-US"/>
            </a:p>
          </p:txBody>
        </p:sp>
        <p:sp>
          <p:nvSpPr>
            <p:cNvPr id="3132" name="Line 522"/>
            <p:cNvSpPr>
              <a:spLocks noChangeShapeType="1"/>
            </p:cNvSpPr>
            <p:nvPr/>
          </p:nvSpPr>
          <p:spPr bwMode="auto">
            <a:xfrm>
              <a:off x="3763" y="3459"/>
              <a:ext cx="309" cy="0"/>
            </a:xfrm>
            <a:prstGeom prst="line">
              <a:avLst/>
            </a:prstGeom>
            <a:noFill/>
            <a:ln w="9525">
              <a:solidFill>
                <a:schemeClr val="tx1"/>
              </a:solidFill>
              <a:round/>
              <a:headEnd/>
              <a:tailEnd/>
            </a:ln>
          </p:spPr>
          <p:txBody>
            <a:bodyPr/>
            <a:lstStyle/>
            <a:p>
              <a:endParaRPr lang="zh-CN" altLang="en-US"/>
            </a:p>
          </p:txBody>
        </p:sp>
        <p:sp>
          <p:nvSpPr>
            <p:cNvPr id="3133" name="Line 523"/>
            <p:cNvSpPr>
              <a:spLocks noChangeShapeType="1"/>
            </p:cNvSpPr>
            <p:nvPr/>
          </p:nvSpPr>
          <p:spPr bwMode="auto">
            <a:xfrm flipH="1">
              <a:off x="3914" y="3401"/>
              <a:ext cx="34" cy="54"/>
            </a:xfrm>
            <a:prstGeom prst="line">
              <a:avLst/>
            </a:prstGeom>
            <a:noFill/>
            <a:ln w="9525">
              <a:solidFill>
                <a:schemeClr val="tx1"/>
              </a:solidFill>
              <a:round/>
              <a:headEnd/>
              <a:tailEnd/>
            </a:ln>
          </p:spPr>
          <p:txBody>
            <a:bodyPr/>
            <a:lstStyle/>
            <a:p>
              <a:endParaRPr lang="zh-CN" altLang="en-US"/>
            </a:p>
          </p:txBody>
        </p:sp>
        <p:sp>
          <p:nvSpPr>
            <p:cNvPr id="3134" name="Line 524"/>
            <p:cNvSpPr>
              <a:spLocks noChangeShapeType="1"/>
            </p:cNvSpPr>
            <p:nvPr/>
          </p:nvSpPr>
          <p:spPr bwMode="auto">
            <a:xfrm>
              <a:off x="3796" y="3457"/>
              <a:ext cx="1" cy="52"/>
            </a:xfrm>
            <a:prstGeom prst="line">
              <a:avLst/>
            </a:prstGeom>
            <a:noFill/>
            <a:ln w="9525">
              <a:solidFill>
                <a:schemeClr val="tx1"/>
              </a:solidFill>
              <a:round/>
              <a:headEnd/>
              <a:tailEnd/>
            </a:ln>
          </p:spPr>
          <p:txBody>
            <a:bodyPr/>
            <a:lstStyle/>
            <a:p>
              <a:endParaRPr lang="zh-CN" altLang="en-US"/>
            </a:p>
          </p:txBody>
        </p:sp>
        <p:sp>
          <p:nvSpPr>
            <p:cNvPr id="3135" name="Line 525"/>
            <p:cNvSpPr>
              <a:spLocks noChangeShapeType="1"/>
            </p:cNvSpPr>
            <p:nvPr/>
          </p:nvSpPr>
          <p:spPr bwMode="auto">
            <a:xfrm flipH="1" flipV="1">
              <a:off x="4046" y="3462"/>
              <a:ext cx="0" cy="48"/>
            </a:xfrm>
            <a:prstGeom prst="line">
              <a:avLst/>
            </a:prstGeom>
            <a:noFill/>
            <a:ln w="9525">
              <a:solidFill>
                <a:schemeClr val="tx1"/>
              </a:solidFill>
              <a:round/>
              <a:headEnd/>
              <a:tailEnd/>
            </a:ln>
          </p:spPr>
          <p:txBody>
            <a:bodyPr/>
            <a:lstStyle/>
            <a:p>
              <a:endParaRPr lang="zh-CN" altLang="en-US"/>
            </a:p>
          </p:txBody>
        </p:sp>
        <p:graphicFrame>
          <p:nvGraphicFramePr>
            <p:cNvPr id="3075" name="Object 526"/>
            <p:cNvGraphicFramePr>
              <a:graphicFrameLocks noChangeAspect="1"/>
            </p:cNvGraphicFramePr>
            <p:nvPr/>
          </p:nvGraphicFramePr>
          <p:xfrm>
            <a:off x="3451" y="3335"/>
            <a:ext cx="216" cy="180"/>
          </p:xfrm>
          <a:graphic>
            <a:graphicData uri="http://schemas.openxmlformats.org/presentationml/2006/ole">
              <p:oleObj spid="_x0000_s3092" name="Clip" r:id="rId12" imgW="1305000" imgH="1085760" progId="">
                <p:embed/>
              </p:oleObj>
            </a:graphicData>
          </a:graphic>
        </p:graphicFrame>
        <p:graphicFrame>
          <p:nvGraphicFramePr>
            <p:cNvPr id="3076" name="Object 527"/>
            <p:cNvGraphicFramePr>
              <a:graphicFrameLocks noChangeAspect="1"/>
            </p:cNvGraphicFramePr>
            <p:nvPr/>
          </p:nvGraphicFramePr>
          <p:xfrm>
            <a:off x="3555" y="3135"/>
            <a:ext cx="216" cy="180"/>
          </p:xfrm>
          <a:graphic>
            <a:graphicData uri="http://schemas.openxmlformats.org/presentationml/2006/ole">
              <p:oleObj spid="_x0000_s3093" name="Clip" r:id="rId13" imgW="1305000" imgH="1085760" progId="">
                <p:embed/>
              </p:oleObj>
            </a:graphicData>
          </a:graphic>
        </p:graphicFrame>
        <p:graphicFrame>
          <p:nvGraphicFramePr>
            <p:cNvPr id="3077" name="Object 528"/>
            <p:cNvGraphicFramePr>
              <a:graphicFrameLocks noChangeAspect="1"/>
            </p:cNvGraphicFramePr>
            <p:nvPr/>
          </p:nvGraphicFramePr>
          <p:xfrm>
            <a:off x="3723" y="3495"/>
            <a:ext cx="216" cy="180"/>
          </p:xfrm>
          <a:graphic>
            <a:graphicData uri="http://schemas.openxmlformats.org/presentationml/2006/ole">
              <p:oleObj spid="_x0000_s3094" name="Clip" r:id="rId14" imgW="1305000" imgH="1085760" progId="">
                <p:embed/>
              </p:oleObj>
            </a:graphicData>
          </a:graphic>
        </p:graphicFrame>
        <p:graphicFrame>
          <p:nvGraphicFramePr>
            <p:cNvPr id="3078" name="Object 529"/>
            <p:cNvGraphicFramePr>
              <a:graphicFrameLocks noChangeAspect="1"/>
            </p:cNvGraphicFramePr>
            <p:nvPr/>
          </p:nvGraphicFramePr>
          <p:xfrm>
            <a:off x="3937" y="3497"/>
            <a:ext cx="216" cy="180"/>
          </p:xfrm>
          <a:graphic>
            <a:graphicData uri="http://schemas.openxmlformats.org/presentationml/2006/ole">
              <p:oleObj spid="_x0000_s3095" name="Clip" r:id="rId15" imgW="1305000" imgH="1085760" progId="">
                <p:embed/>
              </p:oleObj>
            </a:graphicData>
          </a:graphic>
        </p:graphicFrame>
        <p:grpSp>
          <p:nvGrpSpPr>
            <p:cNvPr id="3136" name="Group 530"/>
            <p:cNvGrpSpPr>
              <a:grpSpLocks/>
            </p:cNvGrpSpPr>
            <p:nvPr/>
          </p:nvGrpSpPr>
          <p:grpSpPr bwMode="auto">
            <a:xfrm>
              <a:off x="4509" y="3576"/>
              <a:ext cx="172" cy="215"/>
              <a:chOff x="2870" y="1518"/>
              <a:chExt cx="292" cy="320"/>
            </a:xfrm>
          </p:grpSpPr>
          <p:graphicFrame>
            <p:nvGraphicFramePr>
              <p:cNvPr id="3081" name="Object 531"/>
              <p:cNvGraphicFramePr>
                <a:graphicFrameLocks noChangeAspect="1"/>
              </p:cNvGraphicFramePr>
              <p:nvPr/>
            </p:nvGraphicFramePr>
            <p:xfrm>
              <a:off x="2870" y="1518"/>
              <a:ext cx="272" cy="282"/>
            </p:xfrm>
            <a:graphic>
              <a:graphicData uri="http://schemas.openxmlformats.org/presentationml/2006/ole">
                <p:oleObj spid="_x0000_s3096" name="Clip" r:id="rId16" imgW="819000" imgH="847800" progId="">
                  <p:embed/>
                </p:oleObj>
              </a:graphicData>
            </a:graphic>
          </p:graphicFrame>
          <p:graphicFrame>
            <p:nvGraphicFramePr>
              <p:cNvPr id="3082" name="Object 532"/>
              <p:cNvGraphicFramePr>
                <a:graphicFrameLocks noChangeAspect="1"/>
              </p:cNvGraphicFramePr>
              <p:nvPr/>
            </p:nvGraphicFramePr>
            <p:xfrm>
              <a:off x="2913" y="1602"/>
              <a:ext cx="249" cy="236"/>
            </p:xfrm>
            <a:graphic>
              <a:graphicData uri="http://schemas.openxmlformats.org/presentationml/2006/ole">
                <p:oleObj spid="_x0000_s3097" name="Clip" r:id="rId17" imgW="1266840" imgH="1200240" progId="">
                  <p:embed/>
                </p:oleObj>
              </a:graphicData>
            </a:graphic>
          </p:graphicFrame>
        </p:grpSp>
        <p:grpSp>
          <p:nvGrpSpPr>
            <p:cNvPr id="3137" name="Group 533"/>
            <p:cNvGrpSpPr>
              <a:grpSpLocks/>
            </p:cNvGrpSpPr>
            <p:nvPr/>
          </p:nvGrpSpPr>
          <p:grpSpPr bwMode="auto">
            <a:xfrm>
              <a:off x="4225" y="3608"/>
              <a:ext cx="220" cy="203"/>
              <a:chOff x="2870" y="1518"/>
              <a:chExt cx="292" cy="320"/>
            </a:xfrm>
          </p:grpSpPr>
          <p:graphicFrame>
            <p:nvGraphicFramePr>
              <p:cNvPr id="3079" name="Object 534"/>
              <p:cNvGraphicFramePr>
                <a:graphicFrameLocks noChangeAspect="1"/>
              </p:cNvGraphicFramePr>
              <p:nvPr/>
            </p:nvGraphicFramePr>
            <p:xfrm>
              <a:off x="2870" y="1518"/>
              <a:ext cx="272" cy="282"/>
            </p:xfrm>
            <a:graphic>
              <a:graphicData uri="http://schemas.openxmlformats.org/presentationml/2006/ole">
                <p:oleObj spid="_x0000_s3098" name="Clip" r:id="rId18" imgW="819000" imgH="847800" progId="">
                  <p:embed/>
                </p:oleObj>
              </a:graphicData>
            </a:graphic>
          </p:graphicFrame>
          <p:graphicFrame>
            <p:nvGraphicFramePr>
              <p:cNvPr id="3080" name="Object 535"/>
              <p:cNvGraphicFramePr>
                <a:graphicFrameLocks noChangeAspect="1"/>
              </p:cNvGraphicFramePr>
              <p:nvPr/>
            </p:nvGraphicFramePr>
            <p:xfrm>
              <a:off x="2913" y="1602"/>
              <a:ext cx="249" cy="236"/>
            </p:xfrm>
            <a:graphic>
              <a:graphicData uri="http://schemas.openxmlformats.org/presentationml/2006/ole">
                <p:oleObj spid="_x0000_s3099" name="Clip" r:id="rId19" imgW="1266840" imgH="1200240" progId="">
                  <p:embed/>
                </p:oleObj>
              </a:graphicData>
            </a:graphic>
          </p:graphicFrame>
        </p:grpSp>
        <p:grpSp>
          <p:nvGrpSpPr>
            <p:cNvPr id="3138" name="Group 536"/>
            <p:cNvGrpSpPr>
              <a:grpSpLocks/>
            </p:cNvGrpSpPr>
            <p:nvPr/>
          </p:nvGrpSpPr>
          <p:grpSpPr bwMode="auto">
            <a:xfrm>
              <a:off x="4324" y="3364"/>
              <a:ext cx="183" cy="255"/>
              <a:chOff x="2556" y="2689"/>
              <a:chExt cx="183" cy="255"/>
            </a:xfrm>
          </p:grpSpPr>
          <p:pic>
            <p:nvPicPr>
              <p:cNvPr id="3166" name="Picture 537"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3167" name="Freeform 538"/>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3168" name="Freeform 539"/>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3169" name="Freeform 540"/>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3170" name="Freeform 541"/>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3171" name="Freeform 542"/>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3172" name="Freeform 543"/>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3173" name="Freeform 544"/>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3174" name="Freeform 545"/>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3175" name="Freeform 546"/>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3176" name="Freeform 547"/>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3177" name="Freeform 548"/>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3178" name="Freeform 549"/>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3179" name="Freeform 550"/>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3180" name="Freeform 551"/>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3181" name="Freeform 552"/>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3182" name="Freeform 553"/>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3139" name="Line 554"/>
            <p:cNvSpPr>
              <a:spLocks noChangeShapeType="1"/>
            </p:cNvSpPr>
            <p:nvPr/>
          </p:nvSpPr>
          <p:spPr bwMode="auto">
            <a:xfrm>
              <a:off x="4097" y="3373"/>
              <a:ext cx="317" cy="170"/>
            </a:xfrm>
            <a:prstGeom prst="line">
              <a:avLst/>
            </a:prstGeom>
            <a:noFill/>
            <a:ln w="9525">
              <a:solidFill>
                <a:schemeClr val="tx1"/>
              </a:solidFill>
              <a:round/>
              <a:headEnd/>
              <a:tailEnd/>
            </a:ln>
          </p:spPr>
          <p:txBody>
            <a:bodyPr/>
            <a:lstStyle/>
            <a:p>
              <a:endParaRPr lang="zh-CN" altLang="en-US"/>
            </a:p>
          </p:txBody>
        </p:sp>
        <p:sp>
          <p:nvSpPr>
            <p:cNvPr id="3140" name="Line 555"/>
            <p:cNvSpPr>
              <a:spLocks noChangeShapeType="1"/>
            </p:cNvSpPr>
            <p:nvPr/>
          </p:nvSpPr>
          <p:spPr bwMode="auto">
            <a:xfrm>
              <a:off x="3750" y="3332"/>
              <a:ext cx="51" cy="0"/>
            </a:xfrm>
            <a:prstGeom prst="line">
              <a:avLst/>
            </a:prstGeom>
            <a:noFill/>
            <a:ln w="9525">
              <a:solidFill>
                <a:schemeClr val="tx1"/>
              </a:solidFill>
              <a:round/>
              <a:headEnd/>
              <a:tailEnd/>
            </a:ln>
          </p:spPr>
          <p:txBody>
            <a:bodyPr/>
            <a:lstStyle/>
            <a:p>
              <a:endParaRPr lang="zh-CN" altLang="en-US"/>
            </a:p>
          </p:txBody>
        </p:sp>
        <p:grpSp>
          <p:nvGrpSpPr>
            <p:cNvPr id="3141" name="Group 556"/>
            <p:cNvGrpSpPr>
              <a:grpSpLocks/>
            </p:cNvGrpSpPr>
            <p:nvPr/>
          </p:nvGrpSpPr>
          <p:grpSpPr bwMode="auto">
            <a:xfrm>
              <a:off x="4995" y="3370"/>
              <a:ext cx="131" cy="258"/>
              <a:chOff x="4180" y="783"/>
              <a:chExt cx="150" cy="307"/>
            </a:xfrm>
          </p:grpSpPr>
          <p:sp>
            <p:nvSpPr>
              <p:cNvPr id="3158" name="AutoShape 55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159" name="Rectangle 55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160" name="Rectangle 55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61" name="AutoShape 56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62" name="Line 56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163" name="Line 56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164" name="Rectangle 56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65" name="Rectangle 56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3142" name="Line 565"/>
            <p:cNvSpPr>
              <a:spLocks noChangeShapeType="1"/>
            </p:cNvSpPr>
            <p:nvPr/>
          </p:nvSpPr>
          <p:spPr bwMode="auto">
            <a:xfrm flipH="1">
              <a:off x="3806" y="2401"/>
              <a:ext cx="2" cy="91"/>
            </a:xfrm>
            <a:prstGeom prst="line">
              <a:avLst/>
            </a:prstGeom>
            <a:noFill/>
            <a:ln w="9525">
              <a:solidFill>
                <a:schemeClr val="tx1"/>
              </a:solidFill>
              <a:round/>
              <a:headEnd/>
              <a:tailEnd/>
            </a:ln>
          </p:spPr>
          <p:txBody>
            <a:bodyPr/>
            <a:lstStyle/>
            <a:p>
              <a:endParaRPr lang="zh-CN" altLang="en-US"/>
            </a:p>
          </p:txBody>
        </p:sp>
        <p:sp>
          <p:nvSpPr>
            <p:cNvPr id="3143" name="Line 566"/>
            <p:cNvSpPr>
              <a:spLocks noChangeShapeType="1"/>
            </p:cNvSpPr>
            <p:nvPr/>
          </p:nvSpPr>
          <p:spPr bwMode="auto">
            <a:xfrm flipV="1">
              <a:off x="4623" y="1760"/>
              <a:ext cx="78" cy="55"/>
            </a:xfrm>
            <a:prstGeom prst="line">
              <a:avLst/>
            </a:prstGeom>
            <a:noFill/>
            <a:ln w="9525">
              <a:solidFill>
                <a:schemeClr val="tx1"/>
              </a:solidFill>
              <a:round/>
              <a:headEnd/>
              <a:tailEnd/>
            </a:ln>
          </p:spPr>
          <p:txBody>
            <a:bodyPr/>
            <a:lstStyle/>
            <a:p>
              <a:endParaRPr lang="zh-CN" altLang="en-US"/>
            </a:p>
          </p:txBody>
        </p:sp>
        <p:sp>
          <p:nvSpPr>
            <p:cNvPr id="3144" name="Line 567"/>
            <p:cNvSpPr>
              <a:spLocks noChangeShapeType="1"/>
            </p:cNvSpPr>
            <p:nvPr/>
          </p:nvSpPr>
          <p:spPr bwMode="auto">
            <a:xfrm>
              <a:off x="4514" y="1869"/>
              <a:ext cx="0" cy="52"/>
            </a:xfrm>
            <a:prstGeom prst="line">
              <a:avLst/>
            </a:prstGeom>
            <a:noFill/>
            <a:ln w="9525">
              <a:solidFill>
                <a:schemeClr val="tx1"/>
              </a:solidFill>
              <a:round/>
              <a:headEnd/>
              <a:tailEnd/>
            </a:ln>
          </p:spPr>
          <p:txBody>
            <a:bodyPr/>
            <a:lstStyle/>
            <a:p>
              <a:endParaRPr lang="zh-CN" altLang="en-US"/>
            </a:p>
          </p:txBody>
        </p:sp>
        <p:sp>
          <p:nvSpPr>
            <p:cNvPr id="3145" name="Line 568"/>
            <p:cNvSpPr>
              <a:spLocks noChangeShapeType="1"/>
            </p:cNvSpPr>
            <p:nvPr/>
          </p:nvSpPr>
          <p:spPr bwMode="auto">
            <a:xfrm flipV="1">
              <a:off x="4630" y="1804"/>
              <a:ext cx="166" cy="182"/>
            </a:xfrm>
            <a:prstGeom prst="line">
              <a:avLst/>
            </a:prstGeom>
            <a:noFill/>
            <a:ln w="9525">
              <a:solidFill>
                <a:schemeClr val="tx1"/>
              </a:solidFill>
              <a:round/>
              <a:headEnd/>
              <a:tailEnd/>
            </a:ln>
          </p:spPr>
          <p:txBody>
            <a:bodyPr/>
            <a:lstStyle/>
            <a:p>
              <a:endParaRPr lang="zh-CN" altLang="en-US"/>
            </a:p>
          </p:txBody>
        </p:sp>
        <p:sp>
          <p:nvSpPr>
            <p:cNvPr id="3146" name="Line 569"/>
            <p:cNvSpPr>
              <a:spLocks noChangeShapeType="1"/>
            </p:cNvSpPr>
            <p:nvPr/>
          </p:nvSpPr>
          <p:spPr bwMode="auto">
            <a:xfrm>
              <a:off x="4852" y="1803"/>
              <a:ext cx="0" cy="124"/>
            </a:xfrm>
            <a:prstGeom prst="line">
              <a:avLst/>
            </a:prstGeom>
            <a:noFill/>
            <a:ln w="9525">
              <a:solidFill>
                <a:schemeClr val="tx1"/>
              </a:solidFill>
              <a:round/>
              <a:headEnd/>
              <a:tailEnd/>
            </a:ln>
          </p:spPr>
          <p:txBody>
            <a:bodyPr/>
            <a:lstStyle/>
            <a:p>
              <a:endParaRPr lang="zh-CN" altLang="en-US"/>
            </a:p>
          </p:txBody>
        </p:sp>
        <p:sp>
          <p:nvSpPr>
            <p:cNvPr id="3147" name="Line 570"/>
            <p:cNvSpPr>
              <a:spLocks noChangeShapeType="1"/>
            </p:cNvSpPr>
            <p:nvPr/>
          </p:nvSpPr>
          <p:spPr bwMode="auto">
            <a:xfrm>
              <a:off x="4634" y="1996"/>
              <a:ext cx="119" cy="0"/>
            </a:xfrm>
            <a:prstGeom prst="line">
              <a:avLst/>
            </a:prstGeom>
            <a:noFill/>
            <a:ln w="9525">
              <a:solidFill>
                <a:schemeClr val="tx1"/>
              </a:solidFill>
              <a:round/>
              <a:headEnd/>
              <a:tailEnd/>
            </a:ln>
          </p:spPr>
          <p:txBody>
            <a:bodyPr/>
            <a:lstStyle/>
            <a:p>
              <a:endParaRPr lang="zh-CN" altLang="en-US"/>
            </a:p>
          </p:txBody>
        </p:sp>
        <p:sp>
          <p:nvSpPr>
            <p:cNvPr id="3148" name="Line 571"/>
            <p:cNvSpPr>
              <a:spLocks noChangeShapeType="1"/>
            </p:cNvSpPr>
            <p:nvPr/>
          </p:nvSpPr>
          <p:spPr bwMode="auto">
            <a:xfrm flipV="1">
              <a:off x="3560" y="2542"/>
              <a:ext cx="106" cy="2"/>
            </a:xfrm>
            <a:prstGeom prst="line">
              <a:avLst/>
            </a:prstGeom>
            <a:noFill/>
            <a:ln w="9525">
              <a:solidFill>
                <a:schemeClr val="tx1"/>
              </a:solidFill>
              <a:round/>
              <a:headEnd/>
              <a:tailEnd/>
            </a:ln>
          </p:spPr>
          <p:txBody>
            <a:bodyPr/>
            <a:lstStyle/>
            <a:p>
              <a:endParaRPr lang="zh-CN" altLang="en-US"/>
            </a:p>
          </p:txBody>
        </p:sp>
        <p:sp>
          <p:nvSpPr>
            <p:cNvPr id="3149" name="Line 572"/>
            <p:cNvSpPr>
              <a:spLocks noChangeShapeType="1"/>
            </p:cNvSpPr>
            <p:nvPr/>
          </p:nvSpPr>
          <p:spPr bwMode="auto">
            <a:xfrm flipV="1">
              <a:off x="4895" y="1614"/>
              <a:ext cx="150" cy="106"/>
            </a:xfrm>
            <a:prstGeom prst="line">
              <a:avLst/>
            </a:prstGeom>
            <a:noFill/>
            <a:ln w="9525">
              <a:solidFill>
                <a:schemeClr val="tx1"/>
              </a:solidFill>
              <a:round/>
              <a:headEnd/>
              <a:tailEnd/>
            </a:ln>
          </p:spPr>
          <p:txBody>
            <a:bodyPr/>
            <a:lstStyle/>
            <a:p>
              <a:endParaRPr lang="zh-CN" altLang="en-US"/>
            </a:p>
          </p:txBody>
        </p:sp>
        <p:sp>
          <p:nvSpPr>
            <p:cNvPr id="3150" name="Line 573"/>
            <p:cNvSpPr>
              <a:spLocks noChangeShapeType="1"/>
            </p:cNvSpPr>
            <p:nvPr/>
          </p:nvSpPr>
          <p:spPr bwMode="auto">
            <a:xfrm>
              <a:off x="4983" y="1990"/>
              <a:ext cx="112" cy="0"/>
            </a:xfrm>
            <a:prstGeom prst="line">
              <a:avLst/>
            </a:prstGeom>
            <a:noFill/>
            <a:ln w="9525">
              <a:solidFill>
                <a:schemeClr val="tx1"/>
              </a:solidFill>
              <a:round/>
              <a:headEnd/>
              <a:tailEnd/>
            </a:ln>
          </p:spPr>
          <p:txBody>
            <a:bodyPr/>
            <a:lstStyle/>
            <a:p>
              <a:endParaRPr lang="zh-CN" altLang="en-US"/>
            </a:p>
          </p:txBody>
        </p:sp>
        <p:sp>
          <p:nvSpPr>
            <p:cNvPr id="3151" name="Line 574"/>
            <p:cNvSpPr>
              <a:spLocks noChangeShapeType="1"/>
            </p:cNvSpPr>
            <p:nvPr/>
          </p:nvSpPr>
          <p:spPr bwMode="auto">
            <a:xfrm flipH="1">
              <a:off x="4445" y="2038"/>
              <a:ext cx="62" cy="444"/>
            </a:xfrm>
            <a:prstGeom prst="line">
              <a:avLst/>
            </a:prstGeom>
            <a:noFill/>
            <a:ln w="9525">
              <a:solidFill>
                <a:schemeClr val="tx1"/>
              </a:solidFill>
              <a:round/>
              <a:headEnd/>
              <a:tailEnd/>
            </a:ln>
          </p:spPr>
          <p:txBody>
            <a:bodyPr/>
            <a:lstStyle/>
            <a:p>
              <a:endParaRPr lang="zh-CN" altLang="en-US"/>
            </a:p>
          </p:txBody>
        </p:sp>
        <p:sp>
          <p:nvSpPr>
            <p:cNvPr id="3152" name="Line 575"/>
            <p:cNvSpPr>
              <a:spLocks noChangeShapeType="1"/>
            </p:cNvSpPr>
            <p:nvPr/>
          </p:nvSpPr>
          <p:spPr bwMode="auto">
            <a:xfrm flipH="1">
              <a:off x="4817" y="2038"/>
              <a:ext cx="70" cy="458"/>
            </a:xfrm>
            <a:prstGeom prst="line">
              <a:avLst/>
            </a:prstGeom>
            <a:noFill/>
            <a:ln w="9525">
              <a:solidFill>
                <a:schemeClr val="tx1"/>
              </a:solidFill>
              <a:round/>
              <a:headEnd/>
              <a:tailEnd/>
            </a:ln>
          </p:spPr>
          <p:txBody>
            <a:bodyPr/>
            <a:lstStyle/>
            <a:p>
              <a:endParaRPr lang="zh-CN" altLang="en-US"/>
            </a:p>
          </p:txBody>
        </p:sp>
        <p:sp>
          <p:nvSpPr>
            <p:cNvPr id="3153" name="Text Box 576"/>
            <p:cNvSpPr txBox="1">
              <a:spLocks noChangeArrowheads="1"/>
            </p:cNvSpPr>
            <p:nvPr/>
          </p:nvSpPr>
          <p:spPr bwMode="auto">
            <a:xfrm>
              <a:off x="3229" y="2006"/>
              <a:ext cx="1081"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Home network</a:t>
              </a:r>
            </a:p>
          </p:txBody>
        </p:sp>
        <p:sp>
          <p:nvSpPr>
            <p:cNvPr id="3154" name="Text Box 577"/>
            <p:cNvSpPr txBox="1">
              <a:spLocks noChangeArrowheads="1"/>
            </p:cNvSpPr>
            <p:nvPr/>
          </p:nvSpPr>
          <p:spPr bwMode="auto">
            <a:xfrm>
              <a:off x="3515" y="2852"/>
              <a:ext cx="1432" cy="233"/>
            </a:xfrm>
            <a:prstGeom prst="rect">
              <a:avLst/>
            </a:prstGeom>
            <a:noFill/>
            <a:ln w="9525">
              <a:noFill/>
              <a:miter lim="800000"/>
              <a:headEnd/>
              <a:tailEnd/>
            </a:ln>
          </p:spPr>
          <p:txBody>
            <a:bodyPr wrap="none">
              <a:spAutoFit/>
            </a:bodyPr>
            <a:lstStyle/>
            <a:p>
              <a:r>
                <a:rPr lang="en-US" altLang="ko-KR" sz="1800" dirty="0" smtClean="0">
                  <a:latin typeface="Comic Sans MS" pitchFamily="66" charset="0"/>
                  <a:ea typeface="굴림" pitchFamily="34" charset="-127"/>
                </a:rPr>
                <a:t>Enterprise network</a:t>
              </a:r>
              <a:endParaRPr lang="en-US" altLang="ko-KR" sz="1800" dirty="0">
                <a:latin typeface="Comic Sans MS" pitchFamily="66" charset="0"/>
                <a:ea typeface="굴림" pitchFamily="34" charset="-127"/>
              </a:endParaRPr>
            </a:p>
          </p:txBody>
        </p:sp>
        <p:sp>
          <p:nvSpPr>
            <p:cNvPr id="3155" name="Text Box 578"/>
            <p:cNvSpPr txBox="1">
              <a:spLocks noChangeArrowheads="1"/>
            </p:cNvSpPr>
            <p:nvPr/>
          </p:nvSpPr>
          <p:spPr bwMode="auto">
            <a:xfrm>
              <a:off x="3234" y="1065"/>
              <a:ext cx="1149"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Mobile network</a:t>
              </a:r>
            </a:p>
          </p:txBody>
        </p:sp>
        <p:sp>
          <p:nvSpPr>
            <p:cNvPr id="3156" name="Text Box 579"/>
            <p:cNvSpPr txBox="1">
              <a:spLocks noChangeArrowheads="1"/>
            </p:cNvSpPr>
            <p:nvPr/>
          </p:nvSpPr>
          <p:spPr bwMode="auto">
            <a:xfrm>
              <a:off x="4369" y="1368"/>
              <a:ext cx="824"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Global ISP</a:t>
              </a:r>
            </a:p>
          </p:txBody>
        </p:sp>
        <p:sp>
          <p:nvSpPr>
            <p:cNvPr id="3157" name="Text Box 580"/>
            <p:cNvSpPr txBox="1">
              <a:spLocks noChangeArrowheads="1"/>
            </p:cNvSpPr>
            <p:nvPr/>
          </p:nvSpPr>
          <p:spPr bwMode="auto">
            <a:xfrm>
              <a:off x="4240" y="2240"/>
              <a:ext cx="962"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Regional ISP</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4112" name="Slide Number Placeholder 6"/>
          <p:cNvSpPr>
            <a:spLocks noGrp="1"/>
          </p:cNvSpPr>
          <p:nvPr>
            <p:ph type="sldNum" sz="quarter" idx="12"/>
          </p:nvPr>
        </p:nvSpPr>
        <p:spPr>
          <a:noFill/>
        </p:spPr>
        <p:txBody>
          <a:bodyPr/>
          <a:lstStyle/>
          <a:p>
            <a:r>
              <a:rPr lang="en-US" altLang="ko-KR" smtClean="0">
                <a:ea typeface="굴림" pitchFamily="34" charset="-127"/>
              </a:rPr>
              <a:t>1-</a:t>
            </a:r>
            <a:fld id="{DAF52588-04BC-4239-A663-B7F09909D80F}" type="slidenum">
              <a:rPr lang="en-US" altLang="ko-KR" smtClean="0">
                <a:ea typeface="굴림" pitchFamily="34" charset="-127"/>
              </a:rPr>
              <a:pPr/>
              <a:t>15</a:t>
            </a:fld>
            <a:endParaRPr lang="en-US" altLang="ko-KR" smtClean="0">
              <a:ea typeface="굴림" pitchFamily="34" charset="-127"/>
            </a:endParaRPr>
          </a:p>
        </p:txBody>
      </p:sp>
      <p:sp>
        <p:nvSpPr>
          <p:cNvPr id="4113"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What’s the Internet: a service view</a:t>
            </a:r>
            <a:endParaRPr lang="en-US" altLang="ko-KR" smtClean="0">
              <a:ea typeface="굴림" pitchFamily="34" charset="-127"/>
            </a:endParaRPr>
          </a:p>
        </p:txBody>
      </p:sp>
      <p:sp>
        <p:nvSpPr>
          <p:cNvPr id="4114" name="Rectangle 3"/>
          <p:cNvSpPr>
            <a:spLocks noGrp="1" noChangeArrowheads="1"/>
          </p:cNvSpPr>
          <p:nvPr>
            <p:ph type="body" sz="half" idx="1"/>
          </p:nvPr>
        </p:nvSpPr>
        <p:spPr>
          <a:xfrm>
            <a:off x="283414" y="1233488"/>
            <a:ext cx="4840678" cy="5145087"/>
          </a:xfrm>
        </p:spPr>
        <p:txBody>
          <a:bodyPr/>
          <a:lstStyle/>
          <a:p>
            <a:r>
              <a:rPr lang="en-US" altLang="ko-KR" sz="2400" dirty="0" smtClean="0">
                <a:solidFill>
                  <a:srgbClr val="FF0000"/>
                </a:solidFill>
                <a:ea typeface="굴림" pitchFamily="34" charset="-127"/>
              </a:rPr>
              <a:t>communication </a:t>
            </a:r>
            <a:r>
              <a:rPr lang="en-US" altLang="ko-KR" sz="2400" i="1" dirty="0" smtClean="0">
                <a:solidFill>
                  <a:srgbClr val="FF0000"/>
                </a:solidFill>
                <a:ea typeface="굴림" pitchFamily="34" charset="-127"/>
              </a:rPr>
              <a:t>infrastructure </a:t>
            </a:r>
            <a:r>
              <a:rPr lang="en-US" altLang="ko-KR" sz="2400" dirty="0" smtClean="0">
                <a:ea typeface="굴림" pitchFamily="34" charset="-127"/>
              </a:rPr>
              <a:t>enables distributed applications:</a:t>
            </a:r>
          </a:p>
          <a:p>
            <a:pPr lvl="1"/>
            <a:r>
              <a:rPr lang="en-US" altLang="ko-KR" dirty="0" smtClean="0">
                <a:ea typeface="굴림" pitchFamily="34" charset="-127"/>
              </a:rPr>
              <a:t>Web, VoIP, email, games, e-commerce, file sharing</a:t>
            </a:r>
          </a:p>
          <a:p>
            <a:r>
              <a:rPr lang="en-US" altLang="ko-KR" sz="2400" dirty="0" smtClean="0">
                <a:solidFill>
                  <a:srgbClr val="FF0000"/>
                </a:solidFill>
                <a:ea typeface="굴림" pitchFamily="34" charset="-127"/>
              </a:rPr>
              <a:t>communication services provided to apps:</a:t>
            </a:r>
            <a:endParaRPr lang="en-US" altLang="ko-KR" sz="2400" dirty="0" smtClean="0">
              <a:ea typeface="굴림" pitchFamily="34" charset="-127"/>
            </a:endParaRPr>
          </a:p>
          <a:p>
            <a:pPr lvl="1"/>
            <a:r>
              <a:rPr lang="en-US" altLang="ko-KR" dirty="0" smtClean="0">
                <a:ea typeface="굴림" pitchFamily="34" charset="-127"/>
              </a:rPr>
              <a:t>reliable data delivery from source to destination</a:t>
            </a:r>
          </a:p>
          <a:p>
            <a:pPr lvl="1"/>
            <a:r>
              <a:rPr lang="en-US" altLang="ko-KR" dirty="0" smtClean="0">
                <a:ea typeface="굴림" pitchFamily="34" charset="-127"/>
              </a:rPr>
              <a:t>“</a:t>
            </a:r>
            <a:r>
              <a:rPr lang="en-US" altLang="ko-KR" dirty="0" smtClean="0">
                <a:solidFill>
                  <a:srgbClr val="0000FF"/>
                </a:solidFill>
                <a:ea typeface="굴림" pitchFamily="34" charset="-127"/>
              </a:rPr>
              <a:t>best effort</a:t>
            </a:r>
            <a:r>
              <a:rPr lang="en-US" altLang="ko-KR" dirty="0" smtClean="0">
                <a:ea typeface="굴림" pitchFamily="34" charset="-127"/>
              </a:rPr>
              <a:t>” (unreliable) data delivery (best effort service is a euphemism for no service at all)</a:t>
            </a:r>
          </a:p>
        </p:txBody>
      </p:sp>
      <p:grpSp>
        <p:nvGrpSpPr>
          <p:cNvPr id="4115" name="Group 583"/>
          <p:cNvGrpSpPr>
            <a:grpSpLocks/>
          </p:cNvGrpSpPr>
          <p:nvPr/>
        </p:nvGrpSpPr>
        <p:grpSpPr bwMode="auto">
          <a:xfrm>
            <a:off x="4989513" y="1639888"/>
            <a:ext cx="3470275" cy="4168775"/>
            <a:chOff x="3143" y="1033"/>
            <a:chExt cx="2186" cy="2626"/>
          </a:xfrm>
        </p:grpSpPr>
        <p:sp>
          <p:nvSpPr>
            <p:cNvPr id="4116" name="Freeform 263"/>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4117" name="Freeform 264"/>
            <p:cNvSpPr>
              <a:spLocks/>
            </p:cNvSpPr>
            <p:nvPr/>
          </p:nvSpPr>
          <p:spPr bwMode="auto">
            <a:xfrm>
              <a:off x="4239" y="1217"/>
              <a:ext cx="1090" cy="658"/>
            </a:xfrm>
            <a:custGeom>
              <a:avLst/>
              <a:gdLst>
                <a:gd name="T0" fmla="*/ 3549 w 765"/>
                <a:gd name="T1" fmla="*/ 86 h 459"/>
                <a:gd name="T2" fmla="*/ 2405 w 765"/>
                <a:gd name="T3" fmla="*/ 604 h 459"/>
                <a:gd name="T4" fmla="*/ 804 w 765"/>
                <a:gd name="T5" fmla="*/ 866 h 459"/>
                <a:gd name="T6" fmla="*/ 115 w 765"/>
                <a:gd name="T7" fmla="*/ 2920 h 459"/>
                <a:gd name="T8" fmla="*/ 1505 w 765"/>
                <a:gd name="T9" fmla="*/ 3851 h 459"/>
                <a:gd name="T10" fmla="*/ 2892 w 765"/>
                <a:gd name="T11" fmla="*/ 3701 h 459"/>
                <a:gd name="T12" fmla="*/ 4883 w 765"/>
                <a:gd name="T13" fmla="*/ 3851 h 459"/>
                <a:gd name="T14" fmla="*/ 5843 w 765"/>
                <a:gd name="T15" fmla="*/ 3769 h 459"/>
                <a:gd name="T16" fmla="*/ 6289 w 765"/>
                <a:gd name="T17" fmla="*/ 3227 h 459"/>
                <a:gd name="T18" fmla="*/ 6278 w 765"/>
                <a:gd name="T19" fmla="*/ 1373 h 459"/>
                <a:gd name="T20" fmla="*/ 5540 w 765"/>
                <a:gd name="T21" fmla="*/ 294 h 459"/>
                <a:gd name="T22" fmla="*/ 3549 w 765"/>
                <a:gd name="T23" fmla="*/ 8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4118" name="Freeform 265"/>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4119" name="Group 266"/>
            <p:cNvGrpSpPr>
              <a:grpSpLocks/>
            </p:cNvGrpSpPr>
            <p:nvPr/>
          </p:nvGrpSpPr>
          <p:grpSpPr bwMode="auto">
            <a:xfrm>
              <a:off x="3198" y="1874"/>
              <a:ext cx="919" cy="588"/>
              <a:chOff x="2889" y="1631"/>
              <a:chExt cx="980" cy="743"/>
            </a:xfrm>
          </p:grpSpPr>
          <p:sp>
            <p:nvSpPr>
              <p:cNvPr id="4416" name="Rectangle 2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ko-KR" altLang="ko-KR">
                  <a:ea typeface="굴림" pitchFamily="34" charset="-127"/>
                </a:endParaRPr>
              </a:p>
            </p:txBody>
          </p:sp>
          <p:sp>
            <p:nvSpPr>
              <p:cNvPr id="4417" name="AutoShape 2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4120" name="Group 269"/>
            <p:cNvGrpSpPr>
              <a:grpSpLocks/>
            </p:cNvGrpSpPr>
            <p:nvPr/>
          </p:nvGrpSpPr>
          <p:grpSpPr bwMode="auto">
            <a:xfrm>
              <a:off x="3640" y="1154"/>
              <a:ext cx="212" cy="335"/>
              <a:chOff x="3796" y="1043"/>
              <a:chExt cx="865" cy="1237"/>
            </a:xfrm>
          </p:grpSpPr>
          <p:sp>
            <p:nvSpPr>
              <p:cNvPr id="4386" name="Line 27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4387" name="Line 27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4388" name="Line 27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4389" name="Line 27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4390" name="Line 27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4391" name="Line 27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4392" name="Line 27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4393" name="Line 27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4394" name="Line 27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4395" name="Line 27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4396" name="Line 28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4397" name="Line 28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4398" name="Line 28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4399" name="Line 28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4400" name="Line 28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4401" name="Group 285"/>
              <p:cNvGrpSpPr>
                <a:grpSpLocks/>
              </p:cNvGrpSpPr>
              <p:nvPr/>
            </p:nvGrpSpPr>
            <p:grpSpPr bwMode="auto">
              <a:xfrm>
                <a:off x="4269" y="1415"/>
                <a:ext cx="392" cy="137"/>
                <a:chOff x="4227" y="1360"/>
                <a:chExt cx="863" cy="270"/>
              </a:xfrm>
            </p:grpSpPr>
            <p:sp>
              <p:nvSpPr>
                <p:cNvPr id="4412" name="Line 28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4413" name="Line 28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4414" name="Line 28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4415" name="Line 28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4402" name="Group 290"/>
              <p:cNvGrpSpPr>
                <a:grpSpLocks/>
              </p:cNvGrpSpPr>
              <p:nvPr/>
            </p:nvGrpSpPr>
            <p:grpSpPr bwMode="auto">
              <a:xfrm rot="5700496">
                <a:off x="4053" y="1170"/>
                <a:ext cx="392" cy="137"/>
                <a:chOff x="4227" y="1360"/>
                <a:chExt cx="863" cy="270"/>
              </a:xfrm>
            </p:grpSpPr>
            <p:sp>
              <p:nvSpPr>
                <p:cNvPr id="4408" name="Line 29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4409" name="Line 29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4410" name="Line 29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4411" name="Line 29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4403" name="Group 295"/>
              <p:cNvGrpSpPr>
                <a:grpSpLocks/>
              </p:cNvGrpSpPr>
              <p:nvPr/>
            </p:nvGrpSpPr>
            <p:grpSpPr bwMode="auto">
              <a:xfrm rot="10800000">
                <a:off x="3796" y="1402"/>
                <a:ext cx="392" cy="137"/>
                <a:chOff x="4227" y="1360"/>
                <a:chExt cx="863" cy="270"/>
              </a:xfrm>
            </p:grpSpPr>
            <p:sp>
              <p:nvSpPr>
                <p:cNvPr id="4404" name="Line 29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4405" name="Line 29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4406" name="Line 29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4407" name="Line 29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4121" name="Group 300"/>
            <p:cNvGrpSpPr>
              <a:grpSpLocks/>
            </p:cNvGrpSpPr>
            <p:nvPr/>
          </p:nvGrpSpPr>
          <p:grpSpPr bwMode="auto">
            <a:xfrm>
              <a:off x="3189" y="1364"/>
              <a:ext cx="436" cy="114"/>
              <a:chOff x="3072" y="739"/>
              <a:chExt cx="652" cy="146"/>
            </a:xfrm>
          </p:grpSpPr>
          <p:pic>
            <p:nvPicPr>
              <p:cNvPr id="4383" name="Picture 301"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4384" name="Line 302"/>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4385" name="Line 303"/>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4122" name="Picture 304" descr="imgyjavg[1]"/>
            <p:cNvPicPr>
              <a:picLocks noChangeAspect="1" noChangeArrowheads="1"/>
            </p:cNvPicPr>
            <p:nvPr/>
          </p:nvPicPr>
          <p:blipFill>
            <a:blip r:embed="rId5" cstate="print"/>
            <a:srcRect/>
            <a:stretch>
              <a:fillRect/>
            </a:stretch>
          </p:blipFill>
          <p:spPr bwMode="auto">
            <a:xfrm>
              <a:off x="3365" y="1183"/>
              <a:ext cx="232" cy="168"/>
            </a:xfrm>
            <a:prstGeom prst="rect">
              <a:avLst/>
            </a:prstGeom>
            <a:noFill/>
            <a:ln w="9525">
              <a:noFill/>
              <a:miter lim="800000"/>
              <a:headEnd/>
              <a:tailEnd/>
            </a:ln>
          </p:spPr>
        </p:pic>
        <p:grpSp>
          <p:nvGrpSpPr>
            <p:cNvPr id="4123" name="Group 305"/>
            <p:cNvGrpSpPr>
              <a:grpSpLocks/>
            </p:cNvGrpSpPr>
            <p:nvPr/>
          </p:nvGrpSpPr>
          <p:grpSpPr bwMode="auto">
            <a:xfrm>
              <a:off x="3846" y="1069"/>
              <a:ext cx="256" cy="269"/>
              <a:chOff x="2870" y="1518"/>
              <a:chExt cx="292" cy="320"/>
            </a:xfrm>
          </p:grpSpPr>
          <p:graphicFrame>
            <p:nvGraphicFramePr>
              <p:cNvPr id="4109" name="Object 306"/>
              <p:cNvGraphicFramePr>
                <a:graphicFrameLocks noChangeAspect="1"/>
              </p:cNvGraphicFramePr>
              <p:nvPr/>
            </p:nvGraphicFramePr>
            <p:xfrm>
              <a:off x="2870" y="1518"/>
              <a:ext cx="272" cy="282"/>
            </p:xfrm>
            <a:graphic>
              <a:graphicData uri="http://schemas.openxmlformats.org/presentationml/2006/ole">
                <p:oleObj spid="_x0000_s4111" name="Clip" r:id="rId6" imgW="819000" imgH="847800" progId="">
                  <p:embed/>
                </p:oleObj>
              </a:graphicData>
            </a:graphic>
          </p:graphicFrame>
          <p:graphicFrame>
            <p:nvGraphicFramePr>
              <p:cNvPr id="4110" name="Object 307"/>
              <p:cNvGraphicFramePr>
                <a:graphicFrameLocks noChangeAspect="1"/>
              </p:cNvGraphicFramePr>
              <p:nvPr/>
            </p:nvGraphicFramePr>
            <p:xfrm>
              <a:off x="2913" y="1602"/>
              <a:ext cx="249" cy="236"/>
            </p:xfrm>
            <a:graphic>
              <a:graphicData uri="http://schemas.openxmlformats.org/presentationml/2006/ole">
                <p:oleObj spid="_x0000_s4112" name="Clip" r:id="rId7" imgW="1266840" imgH="1200240" progId="">
                  <p:embed/>
                </p:oleObj>
              </a:graphicData>
            </a:graphic>
          </p:graphicFrame>
        </p:grpSp>
        <p:grpSp>
          <p:nvGrpSpPr>
            <p:cNvPr id="4124" name="Group 308"/>
            <p:cNvGrpSpPr>
              <a:grpSpLocks/>
            </p:cNvGrpSpPr>
            <p:nvPr/>
          </p:nvGrpSpPr>
          <p:grpSpPr bwMode="auto">
            <a:xfrm>
              <a:off x="4304" y="2253"/>
              <a:ext cx="228" cy="108"/>
              <a:chOff x="3600" y="219"/>
              <a:chExt cx="360" cy="175"/>
            </a:xfrm>
          </p:grpSpPr>
          <p:sp>
            <p:nvSpPr>
              <p:cNvPr id="4370" name="Oval 30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71" name="Line 31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72" name="Line 31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73" name="Rectangle 31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74" name="Oval 3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75" name="Group 314"/>
              <p:cNvGrpSpPr>
                <a:grpSpLocks/>
              </p:cNvGrpSpPr>
              <p:nvPr/>
            </p:nvGrpSpPr>
            <p:grpSpPr bwMode="auto">
              <a:xfrm>
                <a:off x="3686" y="244"/>
                <a:ext cx="177" cy="66"/>
                <a:chOff x="2848" y="848"/>
                <a:chExt cx="140" cy="98"/>
              </a:xfrm>
            </p:grpSpPr>
            <p:sp>
              <p:nvSpPr>
                <p:cNvPr id="4380" name="Line 3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81" name="Line 3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82" name="Line 3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76" name="Group 318"/>
              <p:cNvGrpSpPr>
                <a:grpSpLocks/>
              </p:cNvGrpSpPr>
              <p:nvPr/>
            </p:nvGrpSpPr>
            <p:grpSpPr bwMode="auto">
              <a:xfrm flipV="1">
                <a:off x="3686" y="243"/>
                <a:ext cx="177" cy="66"/>
                <a:chOff x="2848" y="848"/>
                <a:chExt cx="140" cy="98"/>
              </a:xfrm>
            </p:grpSpPr>
            <p:sp>
              <p:nvSpPr>
                <p:cNvPr id="4377" name="Line 3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78" name="Line 3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79" name="Line 3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25" name="Group 322"/>
            <p:cNvGrpSpPr>
              <a:grpSpLocks/>
            </p:cNvGrpSpPr>
            <p:nvPr/>
          </p:nvGrpSpPr>
          <p:grpSpPr bwMode="auto">
            <a:xfrm>
              <a:off x="4528" y="2429"/>
              <a:ext cx="228" cy="108"/>
              <a:chOff x="3600" y="219"/>
              <a:chExt cx="360" cy="175"/>
            </a:xfrm>
          </p:grpSpPr>
          <p:sp>
            <p:nvSpPr>
              <p:cNvPr id="4357" name="Oval 32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58" name="Line 32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59" name="Line 32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60" name="Rectangle 32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61" name="Oval 32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62" name="Group 328"/>
              <p:cNvGrpSpPr>
                <a:grpSpLocks/>
              </p:cNvGrpSpPr>
              <p:nvPr/>
            </p:nvGrpSpPr>
            <p:grpSpPr bwMode="auto">
              <a:xfrm>
                <a:off x="3686" y="244"/>
                <a:ext cx="177" cy="66"/>
                <a:chOff x="2848" y="848"/>
                <a:chExt cx="140" cy="98"/>
              </a:xfrm>
            </p:grpSpPr>
            <p:sp>
              <p:nvSpPr>
                <p:cNvPr id="4367" name="Line 3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68" name="Line 3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69" name="Line 3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63" name="Group 332"/>
              <p:cNvGrpSpPr>
                <a:grpSpLocks/>
              </p:cNvGrpSpPr>
              <p:nvPr/>
            </p:nvGrpSpPr>
            <p:grpSpPr bwMode="auto">
              <a:xfrm flipV="1">
                <a:off x="3686" y="243"/>
                <a:ext cx="177" cy="66"/>
                <a:chOff x="2848" y="848"/>
                <a:chExt cx="140" cy="98"/>
              </a:xfrm>
            </p:grpSpPr>
            <p:sp>
              <p:nvSpPr>
                <p:cNvPr id="4364" name="Line 3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65" name="Line 3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66" name="Line 3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26" name="Group 336"/>
            <p:cNvGrpSpPr>
              <a:grpSpLocks/>
            </p:cNvGrpSpPr>
            <p:nvPr/>
          </p:nvGrpSpPr>
          <p:grpSpPr bwMode="auto">
            <a:xfrm>
              <a:off x="4704" y="2261"/>
              <a:ext cx="228" cy="108"/>
              <a:chOff x="3600" y="219"/>
              <a:chExt cx="360" cy="175"/>
            </a:xfrm>
          </p:grpSpPr>
          <p:sp>
            <p:nvSpPr>
              <p:cNvPr id="4344" name="Oval 3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45" name="Line 33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46" name="Line 33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47" name="Rectangle 34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48" name="Oval 3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49" name="Group 342"/>
              <p:cNvGrpSpPr>
                <a:grpSpLocks/>
              </p:cNvGrpSpPr>
              <p:nvPr/>
            </p:nvGrpSpPr>
            <p:grpSpPr bwMode="auto">
              <a:xfrm>
                <a:off x="3686" y="244"/>
                <a:ext cx="177" cy="66"/>
                <a:chOff x="2848" y="848"/>
                <a:chExt cx="140" cy="98"/>
              </a:xfrm>
            </p:grpSpPr>
            <p:sp>
              <p:nvSpPr>
                <p:cNvPr id="4354" name="Line 3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55" name="Line 3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56" name="Line 3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50" name="Group 346"/>
              <p:cNvGrpSpPr>
                <a:grpSpLocks/>
              </p:cNvGrpSpPr>
              <p:nvPr/>
            </p:nvGrpSpPr>
            <p:grpSpPr bwMode="auto">
              <a:xfrm flipV="1">
                <a:off x="3686" y="243"/>
                <a:ext cx="177" cy="66"/>
                <a:chOff x="2848" y="848"/>
                <a:chExt cx="140" cy="98"/>
              </a:xfrm>
            </p:grpSpPr>
            <p:sp>
              <p:nvSpPr>
                <p:cNvPr id="4351" name="Line 3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52" name="Line 3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53" name="Line 3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27" name="Group 350"/>
            <p:cNvGrpSpPr>
              <a:grpSpLocks/>
            </p:cNvGrpSpPr>
            <p:nvPr/>
          </p:nvGrpSpPr>
          <p:grpSpPr bwMode="auto">
            <a:xfrm>
              <a:off x="4367" y="1532"/>
              <a:ext cx="221" cy="101"/>
              <a:chOff x="3600" y="219"/>
              <a:chExt cx="360" cy="175"/>
            </a:xfrm>
          </p:grpSpPr>
          <p:sp>
            <p:nvSpPr>
              <p:cNvPr id="4331" name="Oval 3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32" name="Line 35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33" name="Line 35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34" name="Rectangle 35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35" name="Oval 3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36" name="Group 356"/>
              <p:cNvGrpSpPr>
                <a:grpSpLocks/>
              </p:cNvGrpSpPr>
              <p:nvPr/>
            </p:nvGrpSpPr>
            <p:grpSpPr bwMode="auto">
              <a:xfrm>
                <a:off x="3686" y="244"/>
                <a:ext cx="177" cy="66"/>
                <a:chOff x="2848" y="848"/>
                <a:chExt cx="140" cy="98"/>
              </a:xfrm>
            </p:grpSpPr>
            <p:sp>
              <p:nvSpPr>
                <p:cNvPr id="4341" name="Line 35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42" name="Line 35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43" name="Line 35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37" name="Group 360"/>
              <p:cNvGrpSpPr>
                <a:grpSpLocks/>
              </p:cNvGrpSpPr>
              <p:nvPr/>
            </p:nvGrpSpPr>
            <p:grpSpPr bwMode="auto">
              <a:xfrm flipV="1">
                <a:off x="3686" y="243"/>
                <a:ext cx="177" cy="66"/>
                <a:chOff x="2848" y="848"/>
                <a:chExt cx="140" cy="98"/>
              </a:xfrm>
            </p:grpSpPr>
            <p:sp>
              <p:nvSpPr>
                <p:cNvPr id="4338" name="Line 36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39" name="Line 36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40" name="Line 36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28" name="Group 364"/>
            <p:cNvGrpSpPr>
              <a:grpSpLocks/>
            </p:cNvGrpSpPr>
            <p:nvPr/>
          </p:nvGrpSpPr>
          <p:grpSpPr bwMode="auto">
            <a:xfrm>
              <a:off x="4366" y="1693"/>
              <a:ext cx="228" cy="108"/>
              <a:chOff x="3600" y="219"/>
              <a:chExt cx="360" cy="175"/>
            </a:xfrm>
          </p:grpSpPr>
          <p:sp>
            <p:nvSpPr>
              <p:cNvPr id="4318" name="Oval 3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19" name="Line 36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20" name="Line 36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21" name="Rectangle 36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22" name="Oval 3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23" name="Group 370"/>
              <p:cNvGrpSpPr>
                <a:grpSpLocks/>
              </p:cNvGrpSpPr>
              <p:nvPr/>
            </p:nvGrpSpPr>
            <p:grpSpPr bwMode="auto">
              <a:xfrm>
                <a:off x="3686" y="244"/>
                <a:ext cx="177" cy="66"/>
                <a:chOff x="2848" y="848"/>
                <a:chExt cx="140" cy="98"/>
              </a:xfrm>
            </p:grpSpPr>
            <p:sp>
              <p:nvSpPr>
                <p:cNvPr id="4328" name="Line 37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29" name="Line 37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30" name="Line 37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24" name="Group 374"/>
              <p:cNvGrpSpPr>
                <a:grpSpLocks/>
              </p:cNvGrpSpPr>
              <p:nvPr/>
            </p:nvGrpSpPr>
            <p:grpSpPr bwMode="auto">
              <a:xfrm flipV="1">
                <a:off x="3686" y="243"/>
                <a:ext cx="177" cy="66"/>
                <a:chOff x="2848" y="848"/>
                <a:chExt cx="140" cy="98"/>
              </a:xfrm>
            </p:grpSpPr>
            <p:sp>
              <p:nvSpPr>
                <p:cNvPr id="4325" name="Line 3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26" name="Line 3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27" name="Line 3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29" name="Group 378"/>
            <p:cNvGrpSpPr>
              <a:grpSpLocks/>
            </p:cNvGrpSpPr>
            <p:nvPr/>
          </p:nvGrpSpPr>
          <p:grpSpPr bwMode="auto">
            <a:xfrm>
              <a:off x="4666" y="1472"/>
              <a:ext cx="210" cy="97"/>
              <a:chOff x="3600" y="219"/>
              <a:chExt cx="360" cy="175"/>
            </a:xfrm>
          </p:grpSpPr>
          <p:sp>
            <p:nvSpPr>
              <p:cNvPr id="4305" name="Oval 3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06" name="Line 38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07" name="Line 38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08" name="Rectangle 38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09" name="Oval 3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10" name="Group 384"/>
              <p:cNvGrpSpPr>
                <a:grpSpLocks/>
              </p:cNvGrpSpPr>
              <p:nvPr/>
            </p:nvGrpSpPr>
            <p:grpSpPr bwMode="auto">
              <a:xfrm>
                <a:off x="3686" y="244"/>
                <a:ext cx="177" cy="66"/>
                <a:chOff x="2848" y="848"/>
                <a:chExt cx="140" cy="98"/>
              </a:xfrm>
            </p:grpSpPr>
            <p:sp>
              <p:nvSpPr>
                <p:cNvPr id="4315" name="Line 38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16" name="Line 38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17" name="Line 38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11" name="Group 388"/>
              <p:cNvGrpSpPr>
                <a:grpSpLocks/>
              </p:cNvGrpSpPr>
              <p:nvPr/>
            </p:nvGrpSpPr>
            <p:grpSpPr bwMode="auto">
              <a:xfrm flipV="1">
                <a:off x="3686" y="243"/>
                <a:ext cx="177" cy="66"/>
                <a:chOff x="2848" y="848"/>
                <a:chExt cx="140" cy="98"/>
              </a:xfrm>
            </p:grpSpPr>
            <p:sp>
              <p:nvSpPr>
                <p:cNvPr id="4312" name="Line 38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13" name="Line 39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14" name="Line 39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30" name="Group 392"/>
            <p:cNvGrpSpPr>
              <a:grpSpLocks/>
            </p:cNvGrpSpPr>
            <p:nvPr/>
          </p:nvGrpSpPr>
          <p:grpSpPr bwMode="auto">
            <a:xfrm>
              <a:off x="4720" y="1693"/>
              <a:ext cx="228" cy="108"/>
              <a:chOff x="3600" y="219"/>
              <a:chExt cx="360" cy="175"/>
            </a:xfrm>
          </p:grpSpPr>
          <p:sp>
            <p:nvSpPr>
              <p:cNvPr id="4292" name="Oval 39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93" name="Line 39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94" name="Line 39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95" name="Rectangle 39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96" name="Oval 39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97" name="Group 398"/>
              <p:cNvGrpSpPr>
                <a:grpSpLocks/>
              </p:cNvGrpSpPr>
              <p:nvPr/>
            </p:nvGrpSpPr>
            <p:grpSpPr bwMode="auto">
              <a:xfrm>
                <a:off x="3686" y="244"/>
                <a:ext cx="177" cy="66"/>
                <a:chOff x="2848" y="848"/>
                <a:chExt cx="140" cy="98"/>
              </a:xfrm>
            </p:grpSpPr>
            <p:sp>
              <p:nvSpPr>
                <p:cNvPr id="4302" name="Line 39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03" name="Line 40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04" name="Line 40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98" name="Group 402"/>
              <p:cNvGrpSpPr>
                <a:grpSpLocks/>
              </p:cNvGrpSpPr>
              <p:nvPr/>
            </p:nvGrpSpPr>
            <p:grpSpPr bwMode="auto">
              <a:xfrm flipV="1">
                <a:off x="3686" y="243"/>
                <a:ext cx="177" cy="66"/>
                <a:chOff x="2848" y="848"/>
                <a:chExt cx="140" cy="98"/>
              </a:xfrm>
            </p:grpSpPr>
            <p:sp>
              <p:nvSpPr>
                <p:cNvPr id="4299" name="Line 40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00" name="Line 40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01" name="Line 40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31" name="Group 406"/>
            <p:cNvGrpSpPr>
              <a:grpSpLocks/>
            </p:cNvGrpSpPr>
            <p:nvPr/>
          </p:nvGrpSpPr>
          <p:grpSpPr bwMode="auto">
            <a:xfrm>
              <a:off x="3832" y="1529"/>
              <a:ext cx="220" cy="100"/>
              <a:chOff x="3600" y="219"/>
              <a:chExt cx="360" cy="175"/>
            </a:xfrm>
          </p:grpSpPr>
          <p:sp>
            <p:nvSpPr>
              <p:cNvPr id="4279" name="Oval 4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80" name="Line 40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81" name="Line 40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82" name="Rectangle 41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83" name="Oval 4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84" name="Group 412"/>
              <p:cNvGrpSpPr>
                <a:grpSpLocks/>
              </p:cNvGrpSpPr>
              <p:nvPr/>
            </p:nvGrpSpPr>
            <p:grpSpPr bwMode="auto">
              <a:xfrm>
                <a:off x="3686" y="244"/>
                <a:ext cx="177" cy="66"/>
                <a:chOff x="2848" y="848"/>
                <a:chExt cx="140" cy="98"/>
              </a:xfrm>
            </p:grpSpPr>
            <p:sp>
              <p:nvSpPr>
                <p:cNvPr id="4289" name="Line 41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90" name="Line 41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91" name="Line 41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85" name="Group 416"/>
              <p:cNvGrpSpPr>
                <a:grpSpLocks/>
              </p:cNvGrpSpPr>
              <p:nvPr/>
            </p:nvGrpSpPr>
            <p:grpSpPr bwMode="auto">
              <a:xfrm flipV="1">
                <a:off x="3686" y="243"/>
                <a:ext cx="177" cy="66"/>
                <a:chOff x="2848" y="848"/>
                <a:chExt cx="140" cy="98"/>
              </a:xfrm>
            </p:grpSpPr>
            <p:sp>
              <p:nvSpPr>
                <p:cNvPr id="4286" name="Line 4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87" name="Line 4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88" name="Line 4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32" name="Group 420"/>
            <p:cNvGrpSpPr>
              <a:grpSpLocks/>
            </p:cNvGrpSpPr>
            <p:nvPr/>
          </p:nvGrpSpPr>
          <p:grpSpPr bwMode="auto">
            <a:xfrm>
              <a:off x="3639" y="2253"/>
              <a:ext cx="220" cy="100"/>
              <a:chOff x="3600" y="219"/>
              <a:chExt cx="360" cy="175"/>
            </a:xfrm>
          </p:grpSpPr>
          <p:sp>
            <p:nvSpPr>
              <p:cNvPr id="4266" name="Oval 4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67" name="Line 42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68" name="Line 42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69" name="Rectangle 42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70" name="Oval 4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71" name="Group 426"/>
              <p:cNvGrpSpPr>
                <a:grpSpLocks/>
              </p:cNvGrpSpPr>
              <p:nvPr/>
            </p:nvGrpSpPr>
            <p:grpSpPr bwMode="auto">
              <a:xfrm>
                <a:off x="3686" y="244"/>
                <a:ext cx="177" cy="66"/>
                <a:chOff x="2848" y="848"/>
                <a:chExt cx="140" cy="98"/>
              </a:xfrm>
            </p:grpSpPr>
            <p:sp>
              <p:nvSpPr>
                <p:cNvPr id="4276" name="Line 4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77" name="Line 4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78" name="Line 4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72" name="Group 430"/>
              <p:cNvGrpSpPr>
                <a:grpSpLocks/>
              </p:cNvGrpSpPr>
              <p:nvPr/>
            </p:nvGrpSpPr>
            <p:grpSpPr bwMode="auto">
              <a:xfrm flipV="1">
                <a:off x="3686" y="243"/>
                <a:ext cx="177" cy="66"/>
                <a:chOff x="2848" y="848"/>
                <a:chExt cx="140" cy="98"/>
              </a:xfrm>
            </p:grpSpPr>
            <p:sp>
              <p:nvSpPr>
                <p:cNvPr id="4273" name="Line 4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74" name="Line 4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75" name="Line 4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4133" name="Line 434"/>
            <p:cNvSpPr>
              <a:spLocks noChangeShapeType="1"/>
            </p:cNvSpPr>
            <p:nvPr/>
          </p:nvSpPr>
          <p:spPr bwMode="auto">
            <a:xfrm flipV="1">
              <a:off x="4396" y="2523"/>
              <a:ext cx="143" cy="275"/>
            </a:xfrm>
            <a:prstGeom prst="line">
              <a:avLst/>
            </a:prstGeom>
            <a:noFill/>
            <a:ln w="9525">
              <a:solidFill>
                <a:schemeClr val="tx1"/>
              </a:solidFill>
              <a:round/>
              <a:headEnd/>
              <a:tailEnd/>
            </a:ln>
          </p:spPr>
          <p:txBody>
            <a:bodyPr/>
            <a:lstStyle/>
            <a:p>
              <a:endParaRPr lang="zh-CN" altLang="en-US"/>
            </a:p>
          </p:txBody>
        </p:sp>
        <p:sp>
          <p:nvSpPr>
            <p:cNvPr id="4134" name="Line 435"/>
            <p:cNvSpPr>
              <a:spLocks noChangeShapeType="1"/>
            </p:cNvSpPr>
            <p:nvPr/>
          </p:nvSpPr>
          <p:spPr bwMode="auto">
            <a:xfrm>
              <a:off x="4474" y="2358"/>
              <a:ext cx="103" cy="76"/>
            </a:xfrm>
            <a:prstGeom prst="line">
              <a:avLst/>
            </a:prstGeom>
            <a:noFill/>
            <a:ln w="9525">
              <a:solidFill>
                <a:schemeClr val="tx1"/>
              </a:solidFill>
              <a:round/>
              <a:headEnd/>
              <a:tailEnd/>
            </a:ln>
          </p:spPr>
          <p:txBody>
            <a:bodyPr/>
            <a:lstStyle/>
            <a:p>
              <a:endParaRPr lang="zh-CN" altLang="en-US"/>
            </a:p>
          </p:txBody>
        </p:sp>
        <p:sp>
          <p:nvSpPr>
            <p:cNvPr id="4135" name="Line 436"/>
            <p:cNvSpPr>
              <a:spLocks noChangeShapeType="1"/>
            </p:cNvSpPr>
            <p:nvPr/>
          </p:nvSpPr>
          <p:spPr bwMode="auto">
            <a:xfrm>
              <a:off x="4535" y="2308"/>
              <a:ext cx="176" cy="0"/>
            </a:xfrm>
            <a:prstGeom prst="line">
              <a:avLst/>
            </a:prstGeom>
            <a:noFill/>
            <a:ln w="9525">
              <a:solidFill>
                <a:schemeClr val="tx1"/>
              </a:solidFill>
              <a:round/>
              <a:headEnd/>
              <a:tailEnd/>
            </a:ln>
          </p:spPr>
          <p:txBody>
            <a:bodyPr/>
            <a:lstStyle/>
            <a:p>
              <a:endParaRPr lang="zh-CN" altLang="en-US"/>
            </a:p>
          </p:txBody>
        </p:sp>
        <p:sp>
          <p:nvSpPr>
            <p:cNvPr id="4136" name="Line 437"/>
            <p:cNvSpPr>
              <a:spLocks noChangeShapeType="1"/>
            </p:cNvSpPr>
            <p:nvPr/>
          </p:nvSpPr>
          <p:spPr bwMode="auto">
            <a:xfrm flipV="1">
              <a:off x="4684" y="2362"/>
              <a:ext cx="85" cy="66"/>
            </a:xfrm>
            <a:prstGeom prst="line">
              <a:avLst/>
            </a:prstGeom>
            <a:noFill/>
            <a:ln w="9525">
              <a:solidFill>
                <a:schemeClr val="tx1"/>
              </a:solidFill>
              <a:round/>
              <a:headEnd/>
              <a:tailEnd/>
            </a:ln>
          </p:spPr>
          <p:txBody>
            <a:bodyPr/>
            <a:lstStyle/>
            <a:p>
              <a:endParaRPr lang="zh-CN" altLang="en-US"/>
            </a:p>
          </p:txBody>
        </p:sp>
        <p:sp>
          <p:nvSpPr>
            <p:cNvPr id="4137" name="Line 438"/>
            <p:cNvSpPr>
              <a:spLocks noChangeShapeType="1"/>
            </p:cNvSpPr>
            <p:nvPr/>
          </p:nvSpPr>
          <p:spPr bwMode="auto">
            <a:xfrm>
              <a:off x="3864" y="2312"/>
              <a:ext cx="428" cy="0"/>
            </a:xfrm>
            <a:prstGeom prst="line">
              <a:avLst/>
            </a:prstGeom>
            <a:noFill/>
            <a:ln w="9525">
              <a:solidFill>
                <a:schemeClr val="tx1"/>
              </a:solidFill>
              <a:round/>
              <a:headEnd/>
              <a:tailEnd/>
            </a:ln>
          </p:spPr>
          <p:txBody>
            <a:bodyPr/>
            <a:lstStyle/>
            <a:p>
              <a:endParaRPr lang="zh-CN" altLang="en-US"/>
            </a:p>
          </p:txBody>
        </p:sp>
        <p:grpSp>
          <p:nvGrpSpPr>
            <p:cNvPr id="4138" name="Group 439"/>
            <p:cNvGrpSpPr>
              <a:grpSpLocks/>
            </p:cNvGrpSpPr>
            <p:nvPr/>
          </p:nvGrpSpPr>
          <p:grpSpPr bwMode="auto">
            <a:xfrm>
              <a:off x="3390" y="1979"/>
              <a:ext cx="209" cy="224"/>
              <a:chOff x="2870" y="1518"/>
              <a:chExt cx="292" cy="320"/>
            </a:xfrm>
          </p:grpSpPr>
          <p:graphicFrame>
            <p:nvGraphicFramePr>
              <p:cNvPr id="4107" name="Object 440"/>
              <p:cNvGraphicFramePr>
                <a:graphicFrameLocks noChangeAspect="1"/>
              </p:cNvGraphicFramePr>
              <p:nvPr/>
            </p:nvGraphicFramePr>
            <p:xfrm>
              <a:off x="2870" y="1518"/>
              <a:ext cx="272" cy="282"/>
            </p:xfrm>
            <a:graphic>
              <a:graphicData uri="http://schemas.openxmlformats.org/presentationml/2006/ole">
                <p:oleObj spid="_x0000_s4113" name="Clip" r:id="rId8" imgW="819000" imgH="847800" progId="">
                  <p:embed/>
                </p:oleObj>
              </a:graphicData>
            </a:graphic>
          </p:graphicFrame>
          <p:graphicFrame>
            <p:nvGraphicFramePr>
              <p:cNvPr id="4108" name="Object 441"/>
              <p:cNvGraphicFramePr>
                <a:graphicFrameLocks noChangeAspect="1"/>
              </p:cNvGraphicFramePr>
              <p:nvPr/>
            </p:nvGraphicFramePr>
            <p:xfrm>
              <a:off x="2913" y="1602"/>
              <a:ext cx="249" cy="236"/>
            </p:xfrm>
            <a:graphic>
              <a:graphicData uri="http://schemas.openxmlformats.org/presentationml/2006/ole">
                <p:oleObj spid="_x0000_s4114" name="Clip" r:id="rId9" imgW="1266840" imgH="1200240" progId="">
                  <p:embed/>
                </p:oleObj>
              </a:graphicData>
            </a:graphic>
          </p:graphicFrame>
        </p:grpSp>
        <p:grpSp>
          <p:nvGrpSpPr>
            <p:cNvPr id="4139" name="Group 442"/>
            <p:cNvGrpSpPr>
              <a:grpSpLocks/>
            </p:cNvGrpSpPr>
            <p:nvPr/>
          </p:nvGrpSpPr>
          <p:grpSpPr bwMode="auto">
            <a:xfrm>
              <a:off x="3418" y="2211"/>
              <a:ext cx="139" cy="194"/>
              <a:chOff x="2556" y="2689"/>
              <a:chExt cx="183" cy="255"/>
            </a:xfrm>
          </p:grpSpPr>
          <p:pic>
            <p:nvPicPr>
              <p:cNvPr id="4249" name="Picture 443"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4250" name="Freeform 44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4251" name="Freeform 44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4252" name="Freeform 44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4253" name="Freeform 44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4254" name="Freeform 44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4255" name="Freeform 44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4256" name="Freeform 45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4257" name="Freeform 45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4258" name="Freeform 45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4259" name="Freeform 45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4260" name="Freeform 45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4261" name="Freeform 45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4262" name="Freeform 45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4263" name="Freeform 45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4264" name="Freeform 45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4265" name="Freeform 45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graphicFrame>
          <p:nvGraphicFramePr>
            <p:cNvPr id="4098" name="Object 460"/>
            <p:cNvGraphicFramePr>
              <a:graphicFrameLocks noChangeAspect="1"/>
            </p:cNvGraphicFramePr>
            <p:nvPr/>
          </p:nvGraphicFramePr>
          <p:xfrm>
            <a:off x="3660" y="2006"/>
            <a:ext cx="207" cy="173"/>
          </p:xfrm>
          <a:graphic>
            <a:graphicData uri="http://schemas.openxmlformats.org/presentationml/2006/ole">
              <p:oleObj spid="_x0000_s4115" name="Clip" r:id="rId11" imgW="1305000" imgH="1085760" progId="">
                <p:embed/>
              </p:oleObj>
            </a:graphicData>
          </a:graphic>
        </p:graphicFrame>
        <p:sp>
          <p:nvSpPr>
            <p:cNvPr id="4140" name="Line 461"/>
            <p:cNvSpPr>
              <a:spLocks noChangeShapeType="1"/>
            </p:cNvSpPr>
            <p:nvPr/>
          </p:nvSpPr>
          <p:spPr bwMode="auto">
            <a:xfrm>
              <a:off x="4050" y="1586"/>
              <a:ext cx="321" cy="2"/>
            </a:xfrm>
            <a:prstGeom prst="line">
              <a:avLst/>
            </a:prstGeom>
            <a:noFill/>
            <a:ln w="9525">
              <a:solidFill>
                <a:schemeClr val="tx1"/>
              </a:solidFill>
              <a:round/>
              <a:headEnd/>
              <a:tailEnd/>
            </a:ln>
          </p:spPr>
          <p:txBody>
            <a:bodyPr/>
            <a:lstStyle/>
            <a:p>
              <a:endParaRPr lang="zh-CN" altLang="en-US"/>
            </a:p>
          </p:txBody>
        </p:sp>
        <p:sp>
          <p:nvSpPr>
            <p:cNvPr id="4141" name="Line 462"/>
            <p:cNvSpPr>
              <a:spLocks noChangeShapeType="1"/>
            </p:cNvSpPr>
            <p:nvPr/>
          </p:nvSpPr>
          <p:spPr bwMode="auto">
            <a:xfrm>
              <a:off x="3777" y="1478"/>
              <a:ext cx="96" cy="52"/>
            </a:xfrm>
            <a:prstGeom prst="line">
              <a:avLst/>
            </a:prstGeom>
            <a:noFill/>
            <a:ln w="9525">
              <a:solidFill>
                <a:schemeClr val="tx1"/>
              </a:solidFill>
              <a:round/>
              <a:headEnd/>
              <a:tailEnd/>
            </a:ln>
          </p:spPr>
          <p:txBody>
            <a:bodyPr/>
            <a:lstStyle/>
            <a:p>
              <a:endParaRPr lang="zh-CN" altLang="en-US"/>
            </a:p>
          </p:txBody>
        </p:sp>
        <p:sp>
          <p:nvSpPr>
            <p:cNvPr id="4142" name="Freeform 463"/>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4143" name="Line 464"/>
            <p:cNvSpPr>
              <a:spLocks noChangeShapeType="1"/>
            </p:cNvSpPr>
            <p:nvPr/>
          </p:nvSpPr>
          <p:spPr bwMode="auto">
            <a:xfrm rot="-5400000">
              <a:off x="4757" y="3206"/>
              <a:ext cx="330" cy="88"/>
            </a:xfrm>
            <a:prstGeom prst="line">
              <a:avLst/>
            </a:prstGeom>
            <a:noFill/>
            <a:ln w="12700">
              <a:solidFill>
                <a:schemeClr val="tx1"/>
              </a:solidFill>
              <a:round/>
              <a:headEnd/>
              <a:tailEnd/>
            </a:ln>
          </p:spPr>
          <p:txBody>
            <a:bodyPr wrap="none" anchor="ctr"/>
            <a:lstStyle/>
            <a:p>
              <a:endParaRPr lang="zh-CN" altLang="en-US"/>
            </a:p>
          </p:txBody>
        </p:sp>
        <p:grpSp>
          <p:nvGrpSpPr>
            <p:cNvPr id="4144" name="Group 465"/>
            <p:cNvGrpSpPr>
              <a:grpSpLocks/>
            </p:cNvGrpSpPr>
            <p:nvPr/>
          </p:nvGrpSpPr>
          <p:grpSpPr bwMode="auto">
            <a:xfrm>
              <a:off x="4702" y="3292"/>
              <a:ext cx="125" cy="230"/>
              <a:chOff x="4180" y="783"/>
              <a:chExt cx="150" cy="307"/>
            </a:xfrm>
          </p:grpSpPr>
          <p:sp>
            <p:nvSpPr>
              <p:cNvPr id="4241" name="AutoShape 46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4242" name="Rectangle 46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4243" name="Rectangle 46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244" name="AutoShape 46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245" name="Line 47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4246" name="Line 47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4247" name="Rectangle 47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248" name="Rectangle 47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4145" name="Line 474"/>
            <p:cNvSpPr>
              <a:spLocks noChangeShapeType="1"/>
            </p:cNvSpPr>
            <p:nvPr/>
          </p:nvSpPr>
          <p:spPr bwMode="auto">
            <a:xfrm rot="5400000" flipV="1">
              <a:off x="4849" y="3383"/>
              <a:ext cx="2" cy="54"/>
            </a:xfrm>
            <a:prstGeom prst="line">
              <a:avLst/>
            </a:prstGeom>
            <a:noFill/>
            <a:ln w="12700">
              <a:solidFill>
                <a:schemeClr val="tx1"/>
              </a:solidFill>
              <a:round/>
              <a:headEnd/>
              <a:tailEnd/>
            </a:ln>
          </p:spPr>
          <p:txBody>
            <a:bodyPr wrap="none" anchor="ctr"/>
            <a:lstStyle/>
            <a:p>
              <a:endParaRPr lang="zh-CN" altLang="en-US"/>
            </a:p>
          </p:txBody>
        </p:sp>
        <p:sp>
          <p:nvSpPr>
            <p:cNvPr id="4146" name="Line 475"/>
            <p:cNvSpPr>
              <a:spLocks noChangeShapeType="1"/>
            </p:cNvSpPr>
            <p:nvPr/>
          </p:nvSpPr>
          <p:spPr bwMode="auto">
            <a:xfrm rot="-5400000">
              <a:off x="4966" y="3179"/>
              <a:ext cx="0" cy="72"/>
            </a:xfrm>
            <a:prstGeom prst="line">
              <a:avLst/>
            </a:prstGeom>
            <a:noFill/>
            <a:ln w="12700">
              <a:solidFill>
                <a:schemeClr val="tx1"/>
              </a:solidFill>
              <a:round/>
              <a:headEnd/>
              <a:tailEnd/>
            </a:ln>
          </p:spPr>
          <p:txBody>
            <a:bodyPr wrap="none" anchor="ctr"/>
            <a:lstStyle/>
            <a:p>
              <a:endParaRPr lang="zh-CN" altLang="en-US"/>
            </a:p>
          </p:txBody>
        </p:sp>
        <p:grpSp>
          <p:nvGrpSpPr>
            <p:cNvPr id="4147" name="Group 476"/>
            <p:cNvGrpSpPr>
              <a:grpSpLocks/>
            </p:cNvGrpSpPr>
            <p:nvPr/>
          </p:nvGrpSpPr>
          <p:grpSpPr bwMode="auto">
            <a:xfrm>
              <a:off x="4701" y="2996"/>
              <a:ext cx="316" cy="148"/>
              <a:chOff x="3600" y="219"/>
              <a:chExt cx="360" cy="175"/>
            </a:xfrm>
          </p:grpSpPr>
          <p:sp>
            <p:nvSpPr>
              <p:cNvPr id="4228" name="Oval 4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29" name="Line 47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30" name="Line 47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31" name="Rectangle 48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32" name="Oval 4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33" name="Group 482"/>
              <p:cNvGrpSpPr>
                <a:grpSpLocks/>
              </p:cNvGrpSpPr>
              <p:nvPr/>
            </p:nvGrpSpPr>
            <p:grpSpPr bwMode="auto">
              <a:xfrm>
                <a:off x="3686" y="244"/>
                <a:ext cx="177" cy="66"/>
                <a:chOff x="2848" y="848"/>
                <a:chExt cx="140" cy="98"/>
              </a:xfrm>
            </p:grpSpPr>
            <p:sp>
              <p:nvSpPr>
                <p:cNvPr id="4238" name="Line 48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39" name="Line 48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40" name="Line 48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34" name="Group 486"/>
              <p:cNvGrpSpPr>
                <a:grpSpLocks/>
              </p:cNvGrpSpPr>
              <p:nvPr/>
            </p:nvGrpSpPr>
            <p:grpSpPr bwMode="auto">
              <a:xfrm flipV="1">
                <a:off x="3686" y="243"/>
                <a:ext cx="177" cy="66"/>
                <a:chOff x="2848" y="848"/>
                <a:chExt cx="140" cy="98"/>
              </a:xfrm>
            </p:grpSpPr>
            <p:sp>
              <p:nvSpPr>
                <p:cNvPr id="4235" name="Line 48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36" name="Line 48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37" name="Line 48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48" name="Group 490"/>
            <p:cNvGrpSpPr>
              <a:grpSpLocks/>
            </p:cNvGrpSpPr>
            <p:nvPr/>
          </p:nvGrpSpPr>
          <p:grpSpPr bwMode="auto">
            <a:xfrm>
              <a:off x="4187" y="2822"/>
              <a:ext cx="316" cy="148"/>
              <a:chOff x="3600" y="219"/>
              <a:chExt cx="360" cy="175"/>
            </a:xfrm>
          </p:grpSpPr>
          <p:sp>
            <p:nvSpPr>
              <p:cNvPr id="4215" name="Oval 4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16" name="Line 49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17" name="Line 49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18" name="Rectangle 49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19" name="Oval 4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20" name="Group 496"/>
              <p:cNvGrpSpPr>
                <a:grpSpLocks/>
              </p:cNvGrpSpPr>
              <p:nvPr/>
            </p:nvGrpSpPr>
            <p:grpSpPr bwMode="auto">
              <a:xfrm>
                <a:off x="3686" y="244"/>
                <a:ext cx="177" cy="66"/>
                <a:chOff x="2848" y="848"/>
                <a:chExt cx="140" cy="98"/>
              </a:xfrm>
            </p:grpSpPr>
            <p:sp>
              <p:nvSpPr>
                <p:cNvPr id="4225" name="Line 49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26" name="Line 49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27" name="Line 49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21" name="Group 500"/>
              <p:cNvGrpSpPr>
                <a:grpSpLocks/>
              </p:cNvGrpSpPr>
              <p:nvPr/>
            </p:nvGrpSpPr>
            <p:grpSpPr bwMode="auto">
              <a:xfrm flipV="1">
                <a:off x="3686" y="243"/>
                <a:ext cx="177" cy="66"/>
                <a:chOff x="2848" y="848"/>
                <a:chExt cx="140" cy="98"/>
              </a:xfrm>
            </p:grpSpPr>
            <p:sp>
              <p:nvSpPr>
                <p:cNvPr id="4222" name="Line 50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23" name="Line 50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24" name="Line 50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49" name="Group 504"/>
            <p:cNvGrpSpPr>
              <a:grpSpLocks/>
            </p:cNvGrpSpPr>
            <p:nvPr/>
          </p:nvGrpSpPr>
          <p:grpSpPr bwMode="auto">
            <a:xfrm>
              <a:off x="3768" y="3014"/>
              <a:ext cx="316" cy="148"/>
              <a:chOff x="3600" y="219"/>
              <a:chExt cx="360" cy="175"/>
            </a:xfrm>
          </p:grpSpPr>
          <p:sp>
            <p:nvSpPr>
              <p:cNvPr id="4202" name="Oval 5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03" name="Line 50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04" name="Line 50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05" name="Rectangle 50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06" name="Oval 5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07" name="Group 510"/>
              <p:cNvGrpSpPr>
                <a:grpSpLocks/>
              </p:cNvGrpSpPr>
              <p:nvPr/>
            </p:nvGrpSpPr>
            <p:grpSpPr bwMode="auto">
              <a:xfrm>
                <a:off x="3686" y="244"/>
                <a:ext cx="177" cy="66"/>
                <a:chOff x="2848" y="848"/>
                <a:chExt cx="140" cy="98"/>
              </a:xfrm>
            </p:grpSpPr>
            <p:sp>
              <p:nvSpPr>
                <p:cNvPr id="4212" name="Line 5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13" name="Line 5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14" name="Line 5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08" name="Group 514"/>
              <p:cNvGrpSpPr>
                <a:grpSpLocks/>
              </p:cNvGrpSpPr>
              <p:nvPr/>
            </p:nvGrpSpPr>
            <p:grpSpPr bwMode="auto">
              <a:xfrm flipV="1">
                <a:off x="3686" y="243"/>
                <a:ext cx="177" cy="66"/>
                <a:chOff x="2848" y="848"/>
                <a:chExt cx="140" cy="98"/>
              </a:xfrm>
            </p:grpSpPr>
            <p:sp>
              <p:nvSpPr>
                <p:cNvPr id="4209" name="Line 5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10" name="Line 5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11" name="Line 5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4150" name="Line 518"/>
            <p:cNvSpPr>
              <a:spLocks noChangeShapeType="1"/>
            </p:cNvSpPr>
            <p:nvPr/>
          </p:nvSpPr>
          <p:spPr bwMode="auto">
            <a:xfrm>
              <a:off x="4470" y="2955"/>
              <a:ext cx="226" cy="76"/>
            </a:xfrm>
            <a:prstGeom prst="line">
              <a:avLst/>
            </a:prstGeom>
            <a:noFill/>
            <a:ln w="9525">
              <a:solidFill>
                <a:schemeClr val="tx1"/>
              </a:solidFill>
              <a:round/>
              <a:headEnd/>
              <a:tailEnd/>
            </a:ln>
          </p:spPr>
          <p:txBody>
            <a:bodyPr/>
            <a:lstStyle/>
            <a:p>
              <a:endParaRPr lang="zh-CN" altLang="en-US"/>
            </a:p>
          </p:txBody>
        </p:sp>
        <p:sp>
          <p:nvSpPr>
            <p:cNvPr id="4151" name="Line 519"/>
            <p:cNvSpPr>
              <a:spLocks noChangeShapeType="1"/>
            </p:cNvSpPr>
            <p:nvPr/>
          </p:nvSpPr>
          <p:spPr bwMode="auto">
            <a:xfrm flipV="1">
              <a:off x="4059" y="2963"/>
              <a:ext cx="175" cy="69"/>
            </a:xfrm>
            <a:prstGeom prst="line">
              <a:avLst/>
            </a:prstGeom>
            <a:noFill/>
            <a:ln w="9525">
              <a:solidFill>
                <a:schemeClr val="tx1"/>
              </a:solidFill>
              <a:round/>
              <a:headEnd/>
              <a:tailEnd/>
            </a:ln>
          </p:spPr>
          <p:txBody>
            <a:bodyPr/>
            <a:lstStyle/>
            <a:p>
              <a:endParaRPr lang="zh-CN" altLang="en-US"/>
            </a:p>
          </p:txBody>
        </p:sp>
        <p:sp>
          <p:nvSpPr>
            <p:cNvPr id="4152" name="Line 520"/>
            <p:cNvSpPr>
              <a:spLocks noChangeShapeType="1"/>
            </p:cNvSpPr>
            <p:nvPr/>
          </p:nvSpPr>
          <p:spPr bwMode="auto">
            <a:xfrm flipV="1">
              <a:off x="4086" y="3091"/>
              <a:ext cx="612" cy="0"/>
            </a:xfrm>
            <a:prstGeom prst="line">
              <a:avLst/>
            </a:prstGeom>
            <a:noFill/>
            <a:ln w="9525">
              <a:solidFill>
                <a:schemeClr val="tx1"/>
              </a:solidFill>
              <a:round/>
              <a:headEnd/>
              <a:tailEnd/>
            </a:ln>
          </p:spPr>
          <p:txBody>
            <a:bodyPr/>
            <a:lstStyle/>
            <a:p>
              <a:endParaRPr lang="zh-CN" altLang="en-US"/>
            </a:p>
          </p:txBody>
        </p:sp>
        <p:sp>
          <p:nvSpPr>
            <p:cNvPr id="4153" name="Line 521"/>
            <p:cNvSpPr>
              <a:spLocks noChangeShapeType="1"/>
            </p:cNvSpPr>
            <p:nvPr/>
          </p:nvSpPr>
          <p:spPr bwMode="auto">
            <a:xfrm flipH="1">
              <a:off x="3642" y="2931"/>
              <a:ext cx="160" cy="296"/>
            </a:xfrm>
            <a:prstGeom prst="line">
              <a:avLst/>
            </a:prstGeom>
            <a:noFill/>
            <a:ln w="9525">
              <a:solidFill>
                <a:schemeClr val="tx1"/>
              </a:solidFill>
              <a:round/>
              <a:headEnd/>
              <a:tailEnd/>
            </a:ln>
          </p:spPr>
          <p:txBody>
            <a:bodyPr/>
            <a:lstStyle/>
            <a:p>
              <a:endParaRPr lang="zh-CN" altLang="en-US"/>
            </a:p>
          </p:txBody>
        </p:sp>
        <p:sp>
          <p:nvSpPr>
            <p:cNvPr id="4154" name="Line 522"/>
            <p:cNvSpPr>
              <a:spLocks noChangeShapeType="1"/>
            </p:cNvSpPr>
            <p:nvPr/>
          </p:nvSpPr>
          <p:spPr bwMode="auto">
            <a:xfrm>
              <a:off x="3658" y="2963"/>
              <a:ext cx="124" cy="0"/>
            </a:xfrm>
            <a:prstGeom prst="line">
              <a:avLst/>
            </a:prstGeom>
            <a:noFill/>
            <a:ln w="9525">
              <a:solidFill>
                <a:schemeClr val="tx1"/>
              </a:solidFill>
              <a:round/>
              <a:headEnd/>
              <a:tailEnd/>
            </a:ln>
          </p:spPr>
          <p:txBody>
            <a:bodyPr/>
            <a:lstStyle/>
            <a:p>
              <a:endParaRPr lang="zh-CN" altLang="en-US"/>
            </a:p>
          </p:txBody>
        </p:sp>
        <p:sp>
          <p:nvSpPr>
            <p:cNvPr id="4155" name="Line 523"/>
            <p:cNvSpPr>
              <a:spLocks noChangeShapeType="1"/>
            </p:cNvSpPr>
            <p:nvPr/>
          </p:nvSpPr>
          <p:spPr bwMode="auto">
            <a:xfrm>
              <a:off x="3570" y="3175"/>
              <a:ext cx="97" cy="0"/>
            </a:xfrm>
            <a:prstGeom prst="line">
              <a:avLst/>
            </a:prstGeom>
            <a:noFill/>
            <a:ln w="9525">
              <a:solidFill>
                <a:schemeClr val="tx1"/>
              </a:solidFill>
              <a:round/>
              <a:headEnd/>
              <a:tailEnd/>
            </a:ln>
          </p:spPr>
          <p:txBody>
            <a:bodyPr/>
            <a:lstStyle/>
            <a:p>
              <a:endParaRPr lang="zh-CN" altLang="en-US"/>
            </a:p>
          </p:txBody>
        </p:sp>
        <p:sp>
          <p:nvSpPr>
            <p:cNvPr id="4156" name="Line 524"/>
            <p:cNvSpPr>
              <a:spLocks noChangeShapeType="1"/>
            </p:cNvSpPr>
            <p:nvPr/>
          </p:nvSpPr>
          <p:spPr bwMode="auto">
            <a:xfrm>
              <a:off x="3729" y="3225"/>
              <a:ext cx="309" cy="0"/>
            </a:xfrm>
            <a:prstGeom prst="line">
              <a:avLst/>
            </a:prstGeom>
            <a:noFill/>
            <a:ln w="9525">
              <a:solidFill>
                <a:schemeClr val="tx1"/>
              </a:solidFill>
              <a:round/>
              <a:headEnd/>
              <a:tailEnd/>
            </a:ln>
          </p:spPr>
          <p:txBody>
            <a:bodyPr/>
            <a:lstStyle/>
            <a:p>
              <a:endParaRPr lang="zh-CN" altLang="en-US"/>
            </a:p>
          </p:txBody>
        </p:sp>
        <p:sp>
          <p:nvSpPr>
            <p:cNvPr id="4157" name="Line 525"/>
            <p:cNvSpPr>
              <a:spLocks noChangeShapeType="1"/>
            </p:cNvSpPr>
            <p:nvPr/>
          </p:nvSpPr>
          <p:spPr bwMode="auto">
            <a:xfrm flipH="1">
              <a:off x="3880" y="3167"/>
              <a:ext cx="34" cy="54"/>
            </a:xfrm>
            <a:prstGeom prst="line">
              <a:avLst/>
            </a:prstGeom>
            <a:noFill/>
            <a:ln w="9525">
              <a:solidFill>
                <a:schemeClr val="tx1"/>
              </a:solidFill>
              <a:round/>
              <a:headEnd/>
              <a:tailEnd/>
            </a:ln>
          </p:spPr>
          <p:txBody>
            <a:bodyPr/>
            <a:lstStyle/>
            <a:p>
              <a:endParaRPr lang="zh-CN" altLang="en-US"/>
            </a:p>
          </p:txBody>
        </p:sp>
        <p:sp>
          <p:nvSpPr>
            <p:cNvPr id="4158" name="Line 526"/>
            <p:cNvSpPr>
              <a:spLocks noChangeShapeType="1"/>
            </p:cNvSpPr>
            <p:nvPr/>
          </p:nvSpPr>
          <p:spPr bwMode="auto">
            <a:xfrm>
              <a:off x="3762" y="3223"/>
              <a:ext cx="1" cy="52"/>
            </a:xfrm>
            <a:prstGeom prst="line">
              <a:avLst/>
            </a:prstGeom>
            <a:noFill/>
            <a:ln w="9525">
              <a:solidFill>
                <a:schemeClr val="tx1"/>
              </a:solidFill>
              <a:round/>
              <a:headEnd/>
              <a:tailEnd/>
            </a:ln>
          </p:spPr>
          <p:txBody>
            <a:bodyPr/>
            <a:lstStyle/>
            <a:p>
              <a:endParaRPr lang="zh-CN" altLang="en-US"/>
            </a:p>
          </p:txBody>
        </p:sp>
        <p:sp>
          <p:nvSpPr>
            <p:cNvPr id="4159" name="Line 527"/>
            <p:cNvSpPr>
              <a:spLocks noChangeShapeType="1"/>
            </p:cNvSpPr>
            <p:nvPr/>
          </p:nvSpPr>
          <p:spPr bwMode="auto">
            <a:xfrm flipH="1" flipV="1">
              <a:off x="4012" y="3228"/>
              <a:ext cx="0" cy="48"/>
            </a:xfrm>
            <a:prstGeom prst="line">
              <a:avLst/>
            </a:prstGeom>
            <a:noFill/>
            <a:ln w="9525">
              <a:solidFill>
                <a:schemeClr val="tx1"/>
              </a:solidFill>
              <a:round/>
              <a:headEnd/>
              <a:tailEnd/>
            </a:ln>
          </p:spPr>
          <p:txBody>
            <a:bodyPr/>
            <a:lstStyle/>
            <a:p>
              <a:endParaRPr lang="zh-CN" altLang="en-US"/>
            </a:p>
          </p:txBody>
        </p:sp>
        <p:graphicFrame>
          <p:nvGraphicFramePr>
            <p:cNvPr id="4099" name="Object 528"/>
            <p:cNvGraphicFramePr>
              <a:graphicFrameLocks noChangeAspect="1"/>
            </p:cNvGraphicFramePr>
            <p:nvPr/>
          </p:nvGraphicFramePr>
          <p:xfrm>
            <a:off x="3417" y="3101"/>
            <a:ext cx="216" cy="180"/>
          </p:xfrm>
          <a:graphic>
            <a:graphicData uri="http://schemas.openxmlformats.org/presentationml/2006/ole">
              <p:oleObj spid="_x0000_s4116" name="Clip" r:id="rId12" imgW="1305000" imgH="1085760" progId="">
                <p:embed/>
              </p:oleObj>
            </a:graphicData>
          </a:graphic>
        </p:graphicFrame>
        <p:graphicFrame>
          <p:nvGraphicFramePr>
            <p:cNvPr id="4100" name="Object 529"/>
            <p:cNvGraphicFramePr>
              <a:graphicFrameLocks noChangeAspect="1"/>
            </p:cNvGraphicFramePr>
            <p:nvPr/>
          </p:nvGraphicFramePr>
          <p:xfrm>
            <a:off x="3521" y="2901"/>
            <a:ext cx="216" cy="180"/>
          </p:xfrm>
          <a:graphic>
            <a:graphicData uri="http://schemas.openxmlformats.org/presentationml/2006/ole">
              <p:oleObj spid="_x0000_s4117" name="Clip" r:id="rId13" imgW="1305000" imgH="1085760" progId="">
                <p:embed/>
              </p:oleObj>
            </a:graphicData>
          </a:graphic>
        </p:graphicFrame>
        <p:graphicFrame>
          <p:nvGraphicFramePr>
            <p:cNvPr id="4101" name="Object 530"/>
            <p:cNvGraphicFramePr>
              <a:graphicFrameLocks noChangeAspect="1"/>
            </p:cNvGraphicFramePr>
            <p:nvPr/>
          </p:nvGraphicFramePr>
          <p:xfrm>
            <a:off x="3689" y="3261"/>
            <a:ext cx="216" cy="180"/>
          </p:xfrm>
          <a:graphic>
            <a:graphicData uri="http://schemas.openxmlformats.org/presentationml/2006/ole">
              <p:oleObj spid="_x0000_s4118" name="Clip" r:id="rId14" imgW="1305000" imgH="1085760" progId="">
                <p:embed/>
              </p:oleObj>
            </a:graphicData>
          </a:graphic>
        </p:graphicFrame>
        <p:graphicFrame>
          <p:nvGraphicFramePr>
            <p:cNvPr id="4102" name="Object 531"/>
            <p:cNvGraphicFramePr>
              <a:graphicFrameLocks noChangeAspect="1"/>
            </p:cNvGraphicFramePr>
            <p:nvPr/>
          </p:nvGraphicFramePr>
          <p:xfrm>
            <a:off x="3903" y="3263"/>
            <a:ext cx="216" cy="180"/>
          </p:xfrm>
          <a:graphic>
            <a:graphicData uri="http://schemas.openxmlformats.org/presentationml/2006/ole">
              <p:oleObj spid="_x0000_s4119" name="Clip" r:id="rId15" imgW="1305000" imgH="1085760" progId="">
                <p:embed/>
              </p:oleObj>
            </a:graphicData>
          </a:graphic>
        </p:graphicFrame>
        <p:grpSp>
          <p:nvGrpSpPr>
            <p:cNvPr id="4160" name="Group 532"/>
            <p:cNvGrpSpPr>
              <a:grpSpLocks/>
            </p:cNvGrpSpPr>
            <p:nvPr/>
          </p:nvGrpSpPr>
          <p:grpSpPr bwMode="auto">
            <a:xfrm>
              <a:off x="4475" y="3342"/>
              <a:ext cx="172" cy="215"/>
              <a:chOff x="2870" y="1518"/>
              <a:chExt cx="292" cy="320"/>
            </a:xfrm>
          </p:grpSpPr>
          <p:graphicFrame>
            <p:nvGraphicFramePr>
              <p:cNvPr id="4105" name="Object 533"/>
              <p:cNvGraphicFramePr>
                <a:graphicFrameLocks noChangeAspect="1"/>
              </p:cNvGraphicFramePr>
              <p:nvPr/>
            </p:nvGraphicFramePr>
            <p:xfrm>
              <a:off x="2870" y="1518"/>
              <a:ext cx="272" cy="282"/>
            </p:xfrm>
            <a:graphic>
              <a:graphicData uri="http://schemas.openxmlformats.org/presentationml/2006/ole">
                <p:oleObj spid="_x0000_s4120" name="Clip" r:id="rId16" imgW="819000" imgH="847800" progId="">
                  <p:embed/>
                </p:oleObj>
              </a:graphicData>
            </a:graphic>
          </p:graphicFrame>
          <p:graphicFrame>
            <p:nvGraphicFramePr>
              <p:cNvPr id="4106" name="Object 534"/>
              <p:cNvGraphicFramePr>
                <a:graphicFrameLocks noChangeAspect="1"/>
              </p:cNvGraphicFramePr>
              <p:nvPr/>
            </p:nvGraphicFramePr>
            <p:xfrm>
              <a:off x="2913" y="1602"/>
              <a:ext cx="249" cy="236"/>
            </p:xfrm>
            <a:graphic>
              <a:graphicData uri="http://schemas.openxmlformats.org/presentationml/2006/ole">
                <p:oleObj spid="_x0000_s4121" name="Clip" r:id="rId17" imgW="1266840" imgH="1200240" progId="">
                  <p:embed/>
                </p:oleObj>
              </a:graphicData>
            </a:graphic>
          </p:graphicFrame>
        </p:grpSp>
        <p:grpSp>
          <p:nvGrpSpPr>
            <p:cNvPr id="4161" name="Group 535"/>
            <p:cNvGrpSpPr>
              <a:grpSpLocks/>
            </p:cNvGrpSpPr>
            <p:nvPr/>
          </p:nvGrpSpPr>
          <p:grpSpPr bwMode="auto">
            <a:xfrm>
              <a:off x="4191" y="3374"/>
              <a:ext cx="220" cy="203"/>
              <a:chOff x="2870" y="1518"/>
              <a:chExt cx="292" cy="320"/>
            </a:xfrm>
          </p:grpSpPr>
          <p:graphicFrame>
            <p:nvGraphicFramePr>
              <p:cNvPr id="4103" name="Object 536"/>
              <p:cNvGraphicFramePr>
                <a:graphicFrameLocks noChangeAspect="1"/>
              </p:cNvGraphicFramePr>
              <p:nvPr/>
            </p:nvGraphicFramePr>
            <p:xfrm>
              <a:off x="2870" y="1518"/>
              <a:ext cx="272" cy="282"/>
            </p:xfrm>
            <a:graphic>
              <a:graphicData uri="http://schemas.openxmlformats.org/presentationml/2006/ole">
                <p:oleObj spid="_x0000_s4122" name="Clip" r:id="rId18" imgW="819000" imgH="847800" progId="">
                  <p:embed/>
                </p:oleObj>
              </a:graphicData>
            </a:graphic>
          </p:graphicFrame>
          <p:graphicFrame>
            <p:nvGraphicFramePr>
              <p:cNvPr id="4104" name="Object 537"/>
              <p:cNvGraphicFramePr>
                <a:graphicFrameLocks noChangeAspect="1"/>
              </p:cNvGraphicFramePr>
              <p:nvPr/>
            </p:nvGraphicFramePr>
            <p:xfrm>
              <a:off x="2913" y="1602"/>
              <a:ext cx="249" cy="236"/>
            </p:xfrm>
            <a:graphic>
              <a:graphicData uri="http://schemas.openxmlformats.org/presentationml/2006/ole">
                <p:oleObj spid="_x0000_s4123" name="Clip" r:id="rId19" imgW="1266840" imgH="1200240" progId="">
                  <p:embed/>
                </p:oleObj>
              </a:graphicData>
            </a:graphic>
          </p:graphicFrame>
        </p:grpSp>
        <p:grpSp>
          <p:nvGrpSpPr>
            <p:cNvPr id="4162" name="Group 538"/>
            <p:cNvGrpSpPr>
              <a:grpSpLocks/>
            </p:cNvGrpSpPr>
            <p:nvPr/>
          </p:nvGrpSpPr>
          <p:grpSpPr bwMode="auto">
            <a:xfrm>
              <a:off x="4290" y="3130"/>
              <a:ext cx="183" cy="255"/>
              <a:chOff x="2556" y="2689"/>
              <a:chExt cx="183" cy="255"/>
            </a:xfrm>
          </p:grpSpPr>
          <p:pic>
            <p:nvPicPr>
              <p:cNvPr id="4185" name="Picture 539"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4186" name="Freeform 54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4187" name="Freeform 54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4188" name="Freeform 54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4189" name="Freeform 54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4190" name="Freeform 54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4191" name="Freeform 54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4192" name="Freeform 54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4193" name="Freeform 54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4194" name="Freeform 54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4195" name="Freeform 54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4196" name="Freeform 55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4197" name="Freeform 55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4198" name="Freeform 55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4199" name="Freeform 55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4200" name="Freeform 55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4201" name="Freeform 55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4163" name="Line 556"/>
            <p:cNvSpPr>
              <a:spLocks noChangeShapeType="1"/>
            </p:cNvSpPr>
            <p:nvPr/>
          </p:nvSpPr>
          <p:spPr bwMode="auto">
            <a:xfrm>
              <a:off x="4063" y="3139"/>
              <a:ext cx="317" cy="170"/>
            </a:xfrm>
            <a:prstGeom prst="line">
              <a:avLst/>
            </a:prstGeom>
            <a:noFill/>
            <a:ln w="9525">
              <a:solidFill>
                <a:schemeClr val="tx1"/>
              </a:solidFill>
              <a:round/>
              <a:headEnd/>
              <a:tailEnd/>
            </a:ln>
          </p:spPr>
          <p:txBody>
            <a:bodyPr/>
            <a:lstStyle/>
            <a:p>
              <a:endParaRPr lang="zh-CN" altLang="en-US"/>
            </a:p>
          </p:txBody>
        </p:sp>
        <p:sp>
          <p:nvSpPr>
            <p:cNvPr id="4164" name="Line 557"/>
            <p:cNvSpPr>
              <a:spLocks noChangeShapeType="1"/>
            </p:cNvSpPr>
            <p:nvPr/>
          </p:nvSpPr>
          <p:spPr bwMode="auto">
            <a:xfrm>
              <a:off x="3716" y="3098"/>
              <a:ext cx="51" cy="0"/>
            </a:xfrm>
            <a:prstGeom prst="line">
              <a:avLst/>
            </a:prstGeom>
            <a:noFill/>
            <a:ln w="9525">
              <a:solidFill>
                <a:schemeClr val="tx1"/>
              </a:solidFill>
              <a:round/>
              <a:headEnd/>
              <a:tailEnd/>
            </a:ln>
          </p:spPr>
          <p:txBody>
            <a:bodyPr/>
            <a:lstStyle/>
            <a:p>
              <a:endParaRPr lang="zh-CN" altLang="en-US"/>
            </a:p>
          </p:txBody>
        </p:sp>
        <p:grpSp>
          <p:nvGrpSpPr>
            <p:cNvPr id="4165" name="Group 558"/>
            <p:cNvGrpSpPr>
              <a:grpSpLocks/>
            </p:cNvGrpSpPr>
            <p:nvPr/>
          </p:nvGrpSpPr>
          <p:grpSpPr bwMode="auto">
            <a:xfrm>
              <a:off x="4961" y="3136"/>
              <a:ext cx="131" cy="258"/>
              <a:chOff x="4180" y="783"/>
              <a:chExt cx="150" cy="307"/>
            </a:xfrm>
          </p:grpSpPr>
          <p:sp>
            <p:nvSpPr>
              <p:cNvPr id="4177" name="AutoShape 55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4178" name="Rectangle 560"/>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4179" name="Rectangle 56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180" name="AutoShape 56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181" name="Line 563"/>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4182" name="Line 564"/>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4183" name="Rectangle 56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184" name="Rectangle 566"/>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4166" name="Line 567"/>
            <p:cNvSpPr>
              <a:spLocks noChangeShapeType="1"/>
            </p:cNvSpPr>
            <p:nvPr/>
          </p:nvSpPr>
          <p:spPr bwMode="auto">
            <a:xfrm flipH="1">
              <a:off x="3772" y="2167"/>
              <a:ext cx="2" cy="91"/>
            </a:xfrm>
            <a:prstGeom prst="line">
              <a:avLst/>
            </a:prstGeom>
            <a:noFill/>
            <a:ln w="9525">
              <a:solidFill>
                <a:schemeClr val="tx1"/>
              </a:solidFill>
              <a:round/>
              <a:headEnd/>
              <a:tailEnd/>
            </a:ln>
          </p:spPr>
          <p:txBody>
            <a:bodyPr/>
            <a:lstStyle/>
            <a:p>
              <a:endParaRPr lang="zh-CN" altLang="en-US"/>
            </a:p>
          </p:txBody>
        </p:sp>
        <p:sp>
          <p:nvSpPr>
            <p:cNvPr id="4167" name="Line 568"/>
            <p:cNvSpPr>
              <a:spLocks noChangeShapeType="1"/>
            </p:cNvSpPr>
            <p:nvPr/>
          </p:nvSpPr>
          <p:spPr bwMode="auto">
            <a:xfrm flipV="1">
              <a:off x="4589" y="1526"/>
              <a:ext cx="78" cy="55"/>
            </a:xfrm>
            <a:prstGeom prst="line">
              <a:avLst/>
            </a:prstGeom>
            <a:noFill/>
            <a:ln w="9525">
              <a:solidFill>
                <a:schemeClr val="tx1"/>
              </a:solidFill>
              <a:round/>
              <a:headEnd/>
              <a:tailEnd/>
            </a:ln>
          </p:spPr>
          <p:txBody>
            <a:bodyPr/>
            <a:lstStyle/>
            <a:p>
              <a:endParaRPr lang="zh-CN" altLang="en-US"/>
            </a:p>
          </p:txBody>
        </p:sp>
        <p:sp>
          <p:nvSpPr>
            <p:cNvPr id="4168" name="Line 569"/>
            <p:cNvSpPr>
              <a:spLocks noChangeShapeType="1"/>
            </p:cNvSpPr>
            <p:nvPr/>
          </p:nvSpPr>
          <p:spPr bwMode="auto">
            <a:xfrm>
              <a:off x="4480" y="1635"/>
              <a:ext cx="0" cy="52"/>
            </a:xfrm>
            <a:prstGeom prst="line">
              <a:avLst/>
            </a:prstGeom>
            <a:noFill/>
            <a:ln w="9525">
              <a:solidFill>
                <a:schemeClr val="tx1"/>
              </a:solidFill>
              <a:round/>
              <a:headEnd/>
              <a:tailEnd/>
            </a:ln>
          </p:spPr>
          <p:txBody>
            <a:bodyPr/>
            <a:lstStyle/>
            <a:p>
              <a:endParaRPr lang="zh-CN" altLang="en-US"/>
            </a:p>
          </p:txBody>
        </p:sp>
        <p:sp>
          <p:nvSpPr>
            <p:cNvPr id="4169" name="Line 570"/>
            <p:cNvSpPr>
              <a:spLocks noChangeShapeType="1"/>
            </p:cNvSpPr>
            <p:nvPr/>
          </p:nvSpPr>
          <p:spPr bwMode="auto">
            <a:xfrm flipV="1">
              <a:off x="4596" y="1570"/>
              <a:ext cx="166" cy="182"/>
            </a:xfrm>
            <a:prstGeom prst="line">
              <a:avLst/>
            </a:prstGeom>
            <a:noFill/>
            <a:ln w="9525">
              <a:solidFill>
                <a:schemeClr val="tx1"/>
              </a:solidFill>
              <a:round/>
              <a:headEnd/>
              <a:tailEnd/>
            </a:ln>
          </p:spPr>
          <p:txBody>
            <a:bodyPr/>
            <a:lstStyle/>
            <a:p>
              <a:endParaRPr lang="zh-CN" altLang="en-US"/>
            </a:p>
          </p:txBody>
        </p:sp>
        <p:sp>
          <p:nvSpPr>
            <p:cNvPr id="4170" name="Line 571"/>
            <p:cNvSpPr>
              <a:spLocks noChangeShapeType="1"/>
            </p:cNvSpPr>
            <p:nvPr/>
          </p:nvSpPr>
          <p:spPr bwMode="auto">
            <a:xfrm>
              <a:off x="4818" y="1569"/>
              <a:ext cx="0" cy="124"/>
            </a:xfrm>
            <a:prstGeom prst="line">
              <a:avLst/>
            </a:prstGeom>
            <a:noFill/>
            <a:ln w="9525">
              <a:solidFill>
                <a:schemeClr val="tx1"/>
              </a:solidFill>
              <a:round/>
              <a:headEnd/>
              <a:tailEnd/>
            </a:ln>
          </p:spPr>
          <p:txBody>
            <a:bodyPr/>
            <a:lstStyle/>
            <a:p>
              <a:endParaRPr lang="zh-CN" altLang="en-US"/>
            </a:p>
          </p:txBody>
        </p:sp>
        <p:sp>
          <p:nvSpPr>
            <p:cNvPr id="4171" name="Line 572"/>
            <p:cNvSpPr>
              <a:spLocks noChangeShapeType="1"/>
            </p:cNvSpPr>
            <p:nvPr/>
          </p:nvSpPr>
          <p:spPr bwMode="auto">
            <a:xfrm>
              <a:off x="4600" y="1762"/>
              <a:ext cx="119" cy="0"/>
            </a:xfrm>
            <a:prstGeom prst="line">
              <a:avLst/>
            </a:prstGeom>
            <a:noFill/>
            <a:ln w="9525">
              <a:solidFill>
                <a:schemeClr val="tx1"/>
              </a:solidFill>
              <a:round/>
              <a:headEnd/>
              <a:tailEnd/>
            </a:ln>
          </p:spPr>
          <p:txBody>
            <a:bodyPr/>
            <a:lstStyle/>
            <a:p>
              <a:endParaRPr lang="zh-CN" altLang="en-US"/>
            </a:p>
          </p:txBody>
        </p:sp>
        <p:sp>
          <p:nvSpPr>
            <p:cNvPr id="4172" name="Line 573"/>
            <p:cNvSpPr>
              <a:spLocks noChangeShapeType="1"/>
            </p:cNvSpPr>
            <p:nvPr/>
          </p:nvSpPr>
          <p:spPr bwMode="auto">
            <a:xfrm flipV="1">
              <a:off x="3526" y="2308"/>
              <a:ext cx="106" cy="2"/>
            </a:xfrm>
            <a:prstGeom prst="line">
              <a:avLst/>
            </a:prstGeom>
            <a:noFill/>
            <a:ln w="9525">
              <a:solidFill>
                <a:schemeClr val="tx1"/>
              </a:solidFill>
              <a:round/>
              <a:headEnd/>
              <a:tailEnd/>
            </a:ln>
          </p:spPr>
          <p:txBody>
            <a:bodyPr/>
            <a:lstStyle/>
            <a:p>
              <a:endParaRPr lang="zh-CN" altLang="en-US"/>
            </a:p>
          </p:txBody>
        </p:sp>
        <p:sp>
          <p:nvSpPr>
            <p:cNvPr id="4173" name="Line 574"/>
            <p:cNvSpPr>
              <a:spLocks noChangeShapeType="1"/>
            </p:cNvSpPr>
            <p:nvPr/>
          </p:nvSpPr>
          <p:spPr bwMode="auto">
            <a:xfrm flipV="1">
              <a:off x="4861" y="1380"/>
              <a:ext cx="150" cy="106"/>
            </a:xfrm>
            <a:prstGeom prst="line">
              <a:avLst/>
            </a:prstGeom>
            <a:noFill/>
            <a:ln w="9525">
              <a:solidFill>
                <a:schemeClr val="tx1"/>
              </a:solidFill>
              <a:round/>
              <a:headEnd/>
              <a:tailEnd/>
            </a:ln>
          </p:spPr>
          <p:txBody>
            <a:bodyPr/>
            <a:lstStyle/>
            <a:p>
              <a:endParaRPr lang="zh-CN" altLang="en-US"/>
            </a:p>
          </p:txBody>
        </p:sp>
        <p:sp>
          <p:nvSpPr>
            <p:cNvPr id="4174" name="Line 575"/>
            <p:cNvSpPr>
              <a:spLocks noChangeShapeType="1"/>
            </p:cNvSpPr>
            <p:nvPr/>
          </p:nvSpPr>
          <p:spPr bwMode="auto">
            <a:xfrm>
              <a:off x="4949" y="1756"/>
              <a:ext cx="112" cy="0"/>
            </a:xfrm>
            <a:prstGeom prst="line">
              <a:avLst/>
            </a:prstGeom>
            <a:noFill/>
            <a:ln w="9525">
              <a:solidFill>
                <a:schemeClr val="tx1"/>
              </a:solidFill>
              <a:round/>
              <a:headEnd/>
              <a:tailEnd/>
            </a:ln>
          </p:spPr>
          <p:txBody>
            <a:bodyPr/>
            <a:lstStyle/>
            <a:p>
              <a:endParaRPr lang="zh-CN" altLang="en-US"/>
            </a:p>
          </p:txBody>
        </p:sp>
        <p:sp>
          <p:nvSpPr>
            <p:cNvPr id="4175" name="Line 576"/>
            <p:cNvSpPr>
              <a:spLocks noChangeShapeType="1"/>
            </p:cNvSpPr>
            <p:nvPr/>
          </p:nvSpPr>
          <p:spPr bwMode="auto">
            <a:xfrm flipH="1">
              <a:off x="4411" y="1804"/>
              <a:ext cx="62" cy="444"/>
            </a:xfrm>
            <a:prstGeom prst="line">
              <a:avLst/>
            </a:prstGeom>
            <a:noFill/>
            <a:ln w="9525">
              <a:solidFill>
                <a:schemeClr val="tx1"/>
              </a:solidFill>
              <a:round/>
              <a:headEnd/>
              <a:tailEnd/>
            </a:ln>
          </p:spPr>
          <p:txBody>
            <a:bodyPr/>
            <a:lstStyle/>
            <a:p>
              <a:endParaRPr lang="zh-CN" altLang="en-US"/>
            </a:p>
          </p:txBody>
        </p:sp>
        <p:sp>
          <p:nvSpPr>
            <p:cNvPr id="4176" name="Line 577"/>
            <p:cNvSpPr>
              <a:spLocks noChangeShapeType="1"/>
            </p:cNvSpPr>
            <p:nvPr/>
          </p:nvSpPr>
          <p:spPr bwMode="auto">
            <a:xfrm flipH="1">
              <a:off x="4783" y="1804"/>
              <a:ext cx="70" cy="458"/>
            </a:xfrm>
            <a:prstGeom prst="line">
              <a:avLst/>
            </a:prstGeom>
            <a:noFill/>
            <a:ln w="9525">
              <a:solidFill>
                <a:schemeClr val="tx1"/>
              </a:solidFill>
              <a:round/>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51203" name="Slide Number Placeholder 6"/>
          <p:cNvSpPr>
            <a:spLocks noGrp="1"/>
          </p:cNvSpPr>
          <p:nvPr>
            <p:ph type="sldNum" sz="quarter" idx="12"/>
          </p:nvPr>
        </p:nvSpPr>
        <p:spPr>
          <a:noFill/>
        </p:spPr>
        <p:txBody>
          <a:bodyPr/>
          <a:lstStyle/>
          <a:p>
            <a:r>
              <a:rPr lang="en-US" altLang="ko-KR" smtClean="0">
                <a:ea typeface="굴림" pitchFamily="34" charset="-127"/>
              </a:rPr>
              <a:t>1-</a:t>
            </a:r>
            <a:fld id="{EC0A661E-CB23-44D5-84FE-2A736535B488}" type="slidenum">
              <a:rPr lang="en-US" altLang="ko-KR" smtClean="0">
                <a:ea typeface="굴림" pitchFamily="34" charset="-127"/>
              </a:rPr>
              <a:pPr/>
              <a:t>16</a:t>
            </a:fld>
            <a:endParaRPr lang="en-US" altLang="ko-KR" smtClean="0">
              <a:ea typeface="굴림" pitchFamily="34" charset="-127"/>
            </a:endParaRPr>
          </a:p>
        </p:txBody>
      </p:sp>
      <p:sp>
        <p:nvSpPr>
          <p:cNvPr id="51204" name="Rectangle 2"/>
          <p:cNvSpPr>
            <a:spLocks noGrp="1" noChangeArrowheads="1"/>
          </p:cNvSpPr>
          <p:nvPr>
            <p:ph type="title"/>
          </p:nvPr>
        </p:nvSpPr>
        <p:spPr/>
        <p:txBody>
          <a:bodyPr/>
          <a:lstStyle/>
          <a:p>
            <a:r>
              <a:rPr lang="en-US" altLang="ko-KR" smtClean="0">
                <a:ea typeface="굴림" pitchFamily="34" charset="-127"/>
              </a:rPr>
              <a:t>What’s a protocol?</a:t>
            </a:r>
          </a:p>
        </p:txBody>
      </p:sp>
      <p:sp>
        <p:nvSpPr>
          <p:cNvPr id="51205" name="Rectangle 3"/>
          <p:cNvSpPr>
            <a:spLocks noGrp="1" noChangeArrowheads="1"/>
          </p:cNvSpPr>
          <p:nvPr>
            <p:ph type="body" sz="half" idx="1"/>
          </p:nvPr>
        </p:nvSpPr>
        <p:spPr>
          <a:xfrm>
            <a:off x="533400" y="1371600"/>
            <a:ext cx="3581400" cy="4648200"/>
          </a:xfrm>
        </p:spPr>
        <p:txBody>
          <a:bodyPr/>
          <a:lstStyle/>
          <a:p>
            <a:pPr>
              <a:buFont typeface="Wingdings" pitchFamily="2" charset="2"/>
              <a:buNone/>
            </a:pPr>
            <a:r>
              <a:rPr lang="en-US" altLang="ko-KR" sz="2400" u="sng" dirty="0" smtClean="0">
                <a:solidFill>
                  <a:srgbClr val="FF0000"/>
                </a:solidFill>
                <a:ea typeface="굴림" pitchFamily="34" charset="-127"/>
              </a:rPr>
              <a:t>human protocols:</a:t>
            </a:r>
            <a:endParaRPr lang="en-US" altLang="ko-KR" sz="2400" dirty="0" smtClean="0">
              <a:ea typeface="굴림" pitchFamily="34" charset="-127"/>
            </a:endParaRPr>
          </a:p>
          <a:p>
            <a:r>
              <a:rPr lang="en-US" altLang="ko-KR" sz="2400" dirty="0" smtClean="0">
                <a:ea typeface="굴림" pitchFamily="34" charset="-127"/>
              </a:rPr>
              <a:t>“what’s the time?”</a:t>
            </a:r>
          </a:p>
          <a:p>
            <a:r>
              <a:rPr lang="en-US" altLang="ko-KR" sz="2400" dirty="0" smtClean="0">
                <a:ea typeface="굴림" pitchFamily="34" charset="-127"/>
              </a:rPr>
              <a:t>“I have a question”</a:t>
            </a:r>
          </a:p>
          <a:p>
            <a:r>
              <a:rPr lang="en-US" altLang="ko-KR" sz="2400" dirty="0" smtClean="0">
                <a:ea typeface="굴림" pitchFamily="34" charset="-127"/>
              </a:rPr>
              <a:t>introductions</a:t>
            </a:r>
            <a:endParaRPr lang="en-US" altLang="ko-KR" dirty="0" smtClean="0">
              <a:ea typeface="굴림" pitchFamily="34" charset="-127"/>
            </a:endParaRPr>
          </a:p>
          <a:p>
            <a:pPr lvl="1"/>
            <a:endParaRPr lang="en-US" altLang="ko-KR" sz="2000" dirty="0" smtClean="0">
              <a:ea typeface="굴림" pitchFamily="34" charset="-127"/>
            </a:endParaRPr>
          </a:p>
          <a:p>
            <a:pPr>
              <a:buFont typeface="Wingdings" pitchFamily="2" charset="2"/>
              <a:buNone/>
            </a:pPr>
            <a:r>
              <a:rPr lang="en-US" altLang="ko-KR" sz="2400" dirty="0" smtClean="0">
                <a:ea typeface="굴림" pitchFamily="34" charset="-127"/>
              </a:rPr>
              <a:t>… specific </a:t>
            </a:r>
            <a:r>
              <a:rPr lang="en-US" altLang="ko-KR" sz="2400" dirty="0" err="1" smtClean="0">
                <a:ea typeface="굴림" pitchFamily="34" charset="-127"/>
              </a:rPr>
              <a:t>msgs</a:t>
            </a:r>
            <a:r>
              <a:rPr lang="en-US" altLang="ko-KR" sz="2400" dirty="0" smtClean="0">
                <a:ea typeface="굴림" pitchFamily="34" charset="-127"/>
              </a:rPr>
              <a:t> sent</a:t>
            </a:r>
          </a:p>
          <a:p>
            <a:pPr>
              <a:buFont typeface="Wingdings" pitchFamily="2" charset="2"/>
              <a:buNone/>
            </a:pPr>
            <a:r>
              <a:rPr lang="en-US" altLang="ko-KR" sz="2400" dirty="0" smtClean="0">
                <a:ea typeface="굴림" pitchFamily="34" charset="-127"/>
              </a:rPr>
              <a:t>… specific actions taken when </a:t>
            </a:r>
            <a:r>
              <a:rPr lang="en-US" altLang="ko-KR" sz="2400" dirty="0" err="1" smtClean="0">
                <a:ea typeface="굴림" pitchFamily="34" charset="-127"/>
              </a:rPr>
              <a:t>msgs</a:t>
            </a:r>
            <a:r>
              <a:rPr lang="en-US" altLang="ko-KR" sz="2400" dirty="0" smtClean="0">
                <a:ea typeface="굴림" pitchFamily="34" charset="-127"/>
              </a:rPr>
              <a:t> received, or other events</a:t>
            </a:r>
          </a:p>
        </p:txBody>
      </p:sp>
      <p:sp>
        <p:nvSpPr>
          <p:cNvPr id="51206" name="Rectangle 4"/>
          <p:cNvSpPr>
            <a:spLocks noGrp="1" noChangeArrowheads="1"/>
          </p:cNvSpPr>
          <p:nvPr>
            <p:ph type="body" sz="half" idx="2"/>
          </p:nvPr>
        </p:nvSpPr>
        <p:spPr>
          <a:xfrm>
            <a:off x="4495800" y="1371600"/>
            <a:ext cx="3810000" cy="2590800"/>
          </a:xfrm>
        </p:spPr>
        <p:txBody>
          <a:bodyPr/>
          <a:lstStyle/>
          <a:p>
            <a:pPr>
              <a:buFont typeface="Wingdings" pitchFamily="2" charset="2"/>
              <a:buNone/>
            </a:pPr>
            <a:r>
              <a:rPr lang="en-US" altLang="ko-KR" sz="2400" u="sng" dirty="0" smtClean="0">
                <a:solidFill>
                  <a:srgbClr val="FF0000"/>
                </a:solidFill>
                <a:ea typeface="굴림" pitchFamily="34" charset="-127"/>
              </a:rPr>
              <a:t>network protocols:</a:t>
            </a:r>
            <a:endParaRPr lang="en-US" altLang="ko-KR" sz="2400" dirty="0" smtClean="0">
              <a:ea typeface="굴림" pitchFamily="34" charset="-127"/>
            </a:endParaRPr>
          </a:p>
          <a:p>
            <a:r>
              <a:rPr lang="en-US" altLang="ko-KR" sz="2400" dirty="0" smtClean="0">
                <a:ea typeface="굴림" pitchFamily="34" charset="-127"/>
              </a:rPr>
              <a:t>machines rather than humans</a:t>
            </a:r>
          </a:p>
          <a:p>
            <a:r>
              <a:rPr lang="en-US" altLang="ko-KR" sz="2400" dirty="0" smtClean="0">
                <a:ea typeface="굴림" pitchFamily="34" charset="-127"/>
              </a:rPr>
              <a:t>all communication activity in Internet governed by protocols</a:t>
            </a:r>
          </a:p>
        </p:txBody>
      </p:sp>
      <p:grpSp>
        <p:nvGrpSpPr>
          <p:cNvPr id="9" name="组合 8"/>
          <p:cNvGrpSpPr/>
          <p:nvPr/>
        </p:nvGrpSpPr>
        <p:grpSpPr>
          <a:xfrm>
            <a:off x="4178300" y="3962400"/>
            <a:ext cx="4800600" cy="2476500"/>
            <a:chOff x="4178300" y="3962400"/>
            <a:chExt cx="4800600" cy="2476500"/>
          </a:xfrm>
        </p:grpSpPr>
        <p:sp>
          <p:nvSpPr>
            <p:cNvPr id="51207" name="Rectangle 5"/>
            <p:cNvSpPr>
              <a:spLocks noChangeArrowheads="1"/>
            </p:cNvSpPr>
            <p:nvPr/>
          </p:nvSpPr>
          <p:spPr bwMode="auto">
            <a:xfrm>
              <a:off x="4178300" y="4076700"/>
              <a:ext cx="4800600" cy="2362200"/>
            </a:xfrm>
            <a:prstGeom prst="rect">
              <a:avLst/>
            </a:prstGeom>
            <a:noFill/>
            <a:ln w="9525">
              <a:noFill/>
              <a:miter lim="800000"/>
              <a:headEnd/>
              <a:tailEnd/>
            </a:ln>
          </p:spPr>
          <p:txBody>
            <a:bodyPr/>
            <a:lstStyle/>
            <a:p>
              <a:pPr marL="342900">
                <a:spcBef>
                  <a:spcPct val="20000"/>
                </a:spcBef>
                <a:buClr>
                  <a:schemeClr val="accent2"/>
                </a:buClr>
                <a:buSzPct val="85000"/>
                <a:buFont typeface="Wingdings" pitchFamily="2" charset="2"/>
                <a:buNone/>
              </a:pPr>
              <a:r>
                <a:rPr lang="en-US" altLang="ko-KR" i="1" dirty="0">
                  <a:latin typeface="Comic Sans MS" pitchFamily="66" charset="0"/>
                  <a:ea typeface="굴림" pitchFamily="34" charset="-127"/>
                </a:rPr>
                <a:t> protocols define </a:t>
              </a:r>
              <a:r>
                <a:rPr lang="en-US" altLang="ko-KR" i="1" dirty="0">
                  <a:solidFill>
                    <a:srgbClr val="FF0000"/>
                  </a:solidFill>
                  <a:latin typeface="Comic Sans MS" pitchFamily="66" charset="0"/>
                  <a:ea typeface="굴림" pitchFamily="34" charset="-127"/>
                </a:rPr>
                <a:t>format</a:t>
              </a:r>
              <a:r>
                <a:rPr lang="en-US" altLang="ko-KR" i="1" dirty="0">
                  <a:latin typeface="Comic Sans MS" pitchFamily="66" charset="0"/>
                  <a:ea typeface="굴림" pitchFamily="34" charset="-127"/>
                </a:rPr>
                <a:t>, </a:t>
              </a:r>
              <a:r>
                <a:rPr lang="en-US" altLang="ko-KR" i="1" dirty="0">
                  <a:solidFill>
                    <a:srgbClr val="FF0000"/>
                  </a:solidFill>
                  <a:latin typeface="Comic Sans MS" pitchFamily="66" charset="0"/>
                  <a:ea typeface="굴림" pitchFamily="34" charset="-127"/>
                </a:rPr>
                <a:t>order of </a:t>
              </a:r>
              <a:r>
                <a:rPr lang="en-US" altLang="ko-KR" i="1" dirty="0" err="1">
                  <a:solidFill>
                    <a:srgbClr val="FF0000"/>
                  </a:solidFill>
                  <a:latin typeface="Comic Sans MS" pitchFamily="66" charset="0"/>
                  <a:ea typeface="굴림" pitchFamily="34" charset="-127"/>
                </a:rPr>
                <a:t>msgs</a:t>
              </a:r>
              <a:r>
                <a:rPr lang="en-US" altLang="ko-KR" i="1" dirty="0">
                  <a:solidFill>
                    <a:srgbClr val="FF0000"/>
                  </a:solidFill>
                  <a:latin typeface="Comic Sans MS" pitchFamily="66" charset="0"/>
                  <a:ea typeface="굴림" pitchFamily="34" charset="-127"/>
                </a:rPr>
                <a:t> </a:t>
              </a:r>
              <a:r>
                <a:rPr lang="en-US" altLang="ko-KR" i="1" dirty="0">
                  <a:latin typeface="Comic Sans MS" pitchFamily="66" charset="0"/>
                  <a:ea typeface="굴림" pitchFamily="34" charset="-127"/>
                </a:rPr>
                <a:t>sent and received among network entities, and </a:t>
              </a:r>
              <a:r>
                <a:rPr lang="en-US" altLang="ko-KR" i="1" dirty="0">
                  <a:solidFill>
                    <a:srgbClr val="FF0000"/>
                  </a:solidFill>
                  <a:latin typeface="Comic Sans MS" pitchFamily="66" charset="0"/>
                  <a:ea typeface="굴림" pitchFamily="34" charset="-127"/>
                </a:rPr>
                <a:t>actions</a:t>
              </a:r>
              <a:r>
                <a:rPr lang="en-US" altLang="ko-KR" i="1" dirty="0">
                  <a:latin typeface="Comic Sans MS" pitchFamily="66" charset="0"/>
                  <a:ea typeface="굴림" pitchFamily="34" charset="-127"/>
                </a:rPr>
                <a:t> taken on </a:t>
              </a:r>
              <a:r>
                <a:rPr lang="en-US" altLang="ko-KR" i="1" dirty="0" err="1">
                  <a:latin typeface="Comic Sans MS" pitchFamily="66" charset="0"/>
                  <a:ea typeface="굴림" pitchFamily="34" charset="-127"/>
                </a:rPr>
                <a:t>msg</a:t>
              </a:r>
              <a:r>
                <a:rPr lang="en-US" altLang="ko-KR" i="1" dirty="0">
                  <a:latin typeface="Comic Sans MS" pitchFamily="66" charset="0"/>
                  <a:ea typeface="굴림" pitchFamily="34" charset="-127"/>
                </a:rPr>
                <a:t> transmission &amp; receipt</a:t>
              </a:r>
              <a:r>
                <a:rPr lang="en-US" altLang="ko-KR" i="1" dirty="0">
                  <a:solidFill>
                    <a:srgbClr val="FF0000"/>
                  </a:solidFill>
                  <a:latin typeface="Comic Sans MS" pitchFamily="66" charset="0"/>
                  <a:ea typeface="굴림" pitchFamily="34" charset="-127"/>
                </a:rPr>
                <a:t> </a:t>
              </a:r>
            </a:p>
          </p:txBody>
        </p:sp>
        <p:sp>
          <p:nvSpPr>
            <p:cNvPr id="51208" name="Rectangle 6"/>
            <p:cNvSpPr>
              <a:spLocks noChangeArrowheads="1"/>
            </p:cNvSpPr>
            <p:nvPr/>
          </p:nvSpPr>
          <p:spPr bwMode="auto">
            <a:xfrm>
              <a:off x="4495800" y="3962400"/>
              <a:ext cx="4343400" cy="2362200"/>
            </a:xfrm>
            <a:prstGeom prst="rect">
              <a:avLst/>
            </a:prstGeom>
            <a:noFill/>
            <a:ln w="19050">
              <a:solidFill>
                <a:schemeClr val="accent2"/>
              </a:solidFill>
              <a:miter lim="800000"/>
              <a:headEnd/>
              <a:tailEnd/>
            </a:ln>
          </p:spPr>
          <p:txBody>
            <a:bodyPr wrap="none" anchor="ctr"/>
            <a:lstStyle/>
            <a:p>
              <a:endParaRPr lang="ko-KR" altLang="ko-KR">
                <a:ea typeface="굴림" pitchFamily="34" charset="-12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205">
                                            <p:txEl>
                                              <p:pRg st="0" end="0"/>
                                            </p:txEl>
                                          </p:spTgt>
                                        </p:tgtEl>
                                        <p:attrNameLst>
                                          <p:attrName>style.visibility</p:attrName>
                                        </p:attrNameLst>
                                      </p:cBhvr>
                                      <p:to>
                                        <p:strVal val="visible"/>
                                      </p:to>
                                    </p:set>
                                    <p:animEffect transition="in" filter="slide(fromLeft)">
                                      <p:cBhvr>
                                        <p:cTn id="7" dur="500"/>
                                        <p:tgtEl>
                                          <p:spTgt spid="51205">
                                            <p:txEl>
                                              <p:pRg st="0" end="0"/>
                                            </p:txEl>
                                          </p:spTgt>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51205">
                                            <p:txEl>
                                              <p:pRg st="1" end="1"/>
                                            </p:txEl>
                                          </p:spTgt>
                                        </p:tgtEl>
                                        <p:attrNameLst>
                                          <p:attrName>style.visibility</p:attrName>
                                        </p:attrNameLst>
                                      </p:cBhvr>
                                      <p:to>
                                        <p:strVal val="visible"/>
                                      </p:to>
                                    </p:set>
                                    <p:animEffect transition="in" filter="slide(fromLeft)">
                                      <p:cBhvr>
                                        <p:cTn id="10" dur="500"/>
                                        <p:tgtEl>
                                          <p:spTgt spid="51205">
                                            <p:txEl>
                                              <p:pRg st="1" end="1"/>
                                            </p:txEl>
                                          </p:spTgt>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51205">
                                            <p:txEl>
                                              <p:pRg st="2" end="2"/>
                                            </p:txEl>
                                          </p:spTgt>
                                        </p:tgtEl>
                                        <p:attrNameLst>
                                          <p:attrName>style.visibility</p:attrName>
                                        </p:attrNameLst>
                                      </p:cBhvr>
                                      <p:to>
                                        <p:strVal val="visible"/>
                                      </p:to>
                                    </p:set>
                                    <p:animEffect transition="in" filter="slide(fromLeft)">
                                      <p:cBhvr>
                                        <p:cTn id="13" dur="500"/>
                                        <p:tgtEl>
                                          <p:spTgt spid="51205">
                                            <p:txEl>
                                              <p:pRg st="2" end="2"/>
                                            </p:txEl>
                                          </p:spTgt>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51205">
                                            <p:txEl>
                                              <p:pRg st="3" end="3"/>
                                            </p:txEl>
                                          </p:spTgt>
                                        </p:tgtEl>
                                        <p:attrNameLst>
                                          <p:attrName>style.visibility</p:attrName>
                                        </p:attrNameLst>
                                      </p:cBhvr>
                                      <p:to>
                                        <p:strVal val="visible"/>
                                      </p:to>
                                    </p:set>
                                    <p:animEffect transition="in" filter="slide(fromLeft)">
                                      <p:cBhvr>
                                        <p:cTn id="16" dur="500"/>
                                        <p:tgtEl>
                                          <p:spTgt spid="51205">
                                            <p:txEl>
                                              <p:pRg st="3" end="3"/>
                                            </p:txEl>
                                          </p:spTgt>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1205">
                                            <p:txEl>
                                              <p:pRg st="5" end="5"/>
                                            </p:txEl>
                                          </p:spTgt>
                                        </p:tgtEl>
                                        <p:attrNameLst>
                                          <p:attrName>style.visibility</p:attrName>
                                        </p:attrNameLst>
                                      </p:cBhvr>
                                      <p:to>
                                        <p:strVal val="visible"/>
                                      </p:to>
                                    </p:set>
                                    <p:animEffect transition="in" filter="slide(fromLeft)">
                                      <p:cBhvr>
                                        <p:cTn id="19" dur="500"/>
                                        <p:tgtEl>
                                          <p:spTgt spid="51205">
                                            <p:txEl>
                                              <p:pRg st="5" end="5"/>
                                            </p:txEl>
                                          </p:spTgt>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51205">
                                            <p:txEl>
                                              <p:pRg st="6" end="6"/>
                                            </p:txEl>
                                          </p:spTgt>
                                        </p:tgtEl>
                                        <p:attrNameLst>
                                          <p:attrName>style.visibility</p:attrName>
                                        </p:attrNameLst>
                                      </p:cBhvr>
                                      <p:to>
                                        <p:strVal val="visible"/>
                                      </p:to>
                                    </p:set>
                                    <p:animEffect transition="in" filter="slide(fromLeft)">
                                      <p:cBhvr>
                                        <p:cTn id="22" dur="500"/>
                                        <p:tgtEl>
                                          <p:spTgt spid="5120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51206">
                                            <p:txEl>
                                              <p:pRg st="0" end="0"/>
                                            </p:txEl>
                                          </p:spTgt>
                                        </p:tgtEl>
                                        <p:attrNameLst>
                                          <p:attrName>style.visibility</p:attrName>
                                        </p:attrNameLst>
                                      </p:cBhvr>
                                      <p:to>
                                        <p:strVal val="visible"/>
                                      </p:to>
                                    </p:set>
                                    <p:animEffect transition="in" filter="slide(fromLeft)">
                                      <p:cBhvr>
                                        <p:cTn id="27" dur="500"/>
                                        <p:tgtEl>
                                          <p:spTgt spid="51206">
                                            <p:txEl>
                                              <p:pRg st="0" end="0"/>
                                            </p:txEl>
                                          </p:spTgt>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51206">
                                            <p:txEl>
                                              <p:pRg st="1" end="1"/>
                                            </p:txEl>
                                          </p:spTgt>
                                        </p:tgtEl>
                                        <p:attrNameLst>
                                          <p:attrName>style.visibility</p:attrName>
                                        </p:attrNameLst>
                                      </p:cBhvr>
                                      <p:to>
                                        <p:strVal val="visible"/>
                                      </p:to>
                                    </p:set>
                                    <p:animEffect transition="in" filter="slide(fromLeft)">
                                      <p:cBhvr>
                                        <p:cTn id="30" dur="500"/>
                                        <p:tgtEl>
                                          <p:spTgt spid="51206">
                                            <p:txEl>
                                              <p:pRg st="1" end="1"/>
                                            </p:txEl>
                                          </p:spTgt>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51206">
                                            <p:txEl>
                                              <p:pRg st="2" end="2"/>
                                            </p:txEl>
                                          </p:spTgt>
                                        </p:tgtEl>
                                        <p:attrNameLst>
                                          <p:attrName>style.visibility</p:attrName>
                                        </p:attrNameLst>
                                      </p:cBhvr>
                                      <p:to>
                                        <p:strVal val="visible"/>
                                      </p:to>
                                    </p:set>
                                    <p:animEffect transition="in" filter="slide(fromLeft)">
                                      <p:cBhvr>
                                        <p:cTn id="33" dur="500"/>
                                        <p:tgtEl>
                                          <p:spTgt spid="5120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slide(fromBottom)">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build="p"/>
      <p:bldP spid="5120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5124" name="Slide Number Placeholder 6"/>
          <p:cNvSpPr>
            <a:spLocks noGrp="1"/>
          </p:cNvSpPr>
          <p:nvPr>
            <p:ph type="sldNum" sz="quarter" idx="12"/>
          </p:nvPr>
        </p:nvSpPr>
        <p:spPr>
          <a:noFill/>
        </p:spPr>
        <p:txBody>
          <a:bodyPr/>
          <a:lstStyle/>
          <a:p>
            <a:r>
              <a:rPr lang="en-US" altLang="ko-KR" smtClean="0">
                <a:ea typeface="굴림" pitchFamily="34" charset="-127"/>
              </a:rPr>
              <a:t>1-</a:t>
            </a:r>
            <a:fld id="{7CB2BE5C-B57B-4031-8CB0-698214340092}" type="slidenum">
              <a:rPr lang="en-US" altLang="ko-KR" smtClean="0">
                <a:ea typeface="굴림" pitchFamily="34" charset="-127"/>
              </a:rPr>
              <a:pPr/>
              <a:t>17</a:t>
            </a:fld>
            <a:endParaRPr lang="en-US" altLang="ko-KR" smtClean="0">
              <a:ea typeface="굴림" pitchFamily="34" charset="-127"/>
            </a:endParaRPr>
          </a:p>
        </p:txBody>
      </p:sp>
      <p:sp>
        <p:nvSpPr>
          <p:cNvPr id="5125" name="Rectangle 2"/>
          <p:cNvSpPr>
            <a:spLocks noGrp="1" noChangeArrowheads="1"/>
          </p:cNvSpPr>
          <p:nvPr>
            <p:ph type="title"/>
          </p:nvPr>
        </p:nvSpPr>
        <p:spPr/>
        <p:txBody>
          <a:bodyPr/>
          <a:lstStyle/>
          <a:p>
            <a:r>
              <a:rPr lang="en-US" altLang="ko-KR" smtClean="0">
                <a:ea typeface="굴림" pitchFamily="34" charset="-127"/>
              </a:rPr>
              <a:t>What’s a protocol?</a:t>
            </a:r>
          </a:p>
        </p:txBody>
      </p:sp>
      <p:sp>
        <p:nvSpPr>
          <p:cNvPr id="5126" name="Rectangle 3"/>
          <p:cNvSpPr>
            <a:spLocks noGrp="1" noChangeArrowheads="1"/>
          </p:cNvSpPr>
          <p:nvPr>
            <p:ph type="body" sz="half" idx="1"/>
          </p:nvPr>
        </p:nvSpPr>
        <p:spPr>
          <a:xfrm>
            <a:off x="533400" y="1371600"/>
            <a:ext cx="8153400" cy="685800"/>
          </a:xfrm>
        </p:spPr>
        <p:txBody>
          <a:bodyPr/>
          <a:lstStyle/>
          <a:p>
            <a:pPr>
              <a:buFont typeface="Wingdings" pitchFamily="2" charset="2"/>
              <a:buNone/>
            </a:pPr>
            <a:r>
              <a:rPr lang="en-US" altLang="ko-KR" sz="2400" smtClean="0">
                <a:ea typeface="굴림" pitchFamily="34" charset="-127"/>
              </a:rPr>
              <a:t>a human protocol and a computer network protocol:</a:t>
            </a:r>
          </a:p>
          <a:p>
            <a:pPr>
              <a:buFont typeface="Wingdings" pitchFamily="2" charset="2"/>
              <a:buNone/>
            </a:pPr>
            <a:endParaRPr lang="en-US" altLang="ko-KR" sz="2400" smtClean="0">
              <a:ea typeface="굴림" pitchFamily="34" charset="-127"/>
            </a:endParaRPr>
          </a:p>
        </p:txBody>
      </p:sp>
      <p:sp>
        <p:nvSpPr>
          <p:cNvPr id="5127" name="Rectangle 8"/>
          <p:cNvSpPr>
            <a:spLocks noChangeArrowheads="1"/>
          </p:cNvSpPr>
          <p:nvPr/>
        </p:nvSpPr>
        <p:spPr bwMode="auto">
          <a:xfrm>
            <a:off x="685801" y="5943600"/>
            <a:ext cx="6237514" cy="533400"/>
          </a:xfrm>
          <a:prstGeom prst="rect">
            <a:avLst/>
          </a:prstGeom>
          <a:solidFill>
            <a:schemeClr val="accent1"/>
          </a:solid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u="sng" dirty="0">
                <a:solidFill>
                  <a:srgbClr val="FF0000"/>
                </a:solidFill>
                <a:latin typeface="Comic Sans MS" pitchFamily="66" charset="0"/>
                <a:ea typeface="굴림" pitchFamily="34" charset="-127"/>
              </a:rPr>
              <a:t>Q:</a:t>
            </a:r>
            <a:r>
              <a:rPr lang="en-US" altLang="ko-KR" dirty="0">
                <a:latin typeface="Comic Sans MS" pitchFamily="66" charset="0"/>
                <a:ea typeface="굴림" pitchFamily="34" charset="-127"/>
              </a:rPr>
              <a:t> Other human </a:t>
            </a:r>
            <a:r>
              <a:rPr lang="en-US" altLang="ko-KR" dirty="0" smtClean="0">
                <a:latin typeface="Comic Sans MS" pitchFamily="66" charset="0"/>
                <a:ea typeface="굴림" pitchFamily="34" charset="-127"/>
              </a:rPr>
              <a:t>communication protocols</a:t>
            </a:r>
            <a:r>
              <a:rPr lang="en-US" altLang="ko-KR" dirty="0">
                <a:latin typeface="Comic Sans MS" pitchFamily="66" charset="0"/>
                <a:ea typeface="굴림" pitchFamily="34" charset="-127"/>
              </a:rPr>
              <a:t>? </a:t>
            </a:r>
          </a:p>
        </p:txBody>
      </p:sp>
      <p:grpSp>
        <p:nvGrpSpPr>
          <p:cNvPr id="5129" name="Group 16"/>
          <p:cNvGrpSpPr>
            <a:grpSpLocks/>
          </p:cNvGrpSpPr>
          <p:nvPr/>
        </p:nvGrpSpPr>
        <p:grpSpPr bwMode="auto">
          <a:xfrm>
            <a:off x="7173913" y="2917825"/>
            <a:ext cx="355600" cy="933450"/>
            <a:chOff x="4180" y="783"/>
            <a:chExt cx="150" cy="307"/>
          </a:xfrm>
        </p:grpSpPr>
        <p:sp>
          <p:nvSpPr>
            <p:cNvPr id="5161" name="AutoShape 1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5162" name="Rectangle 1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5163"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164"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165" name="Line 2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5166" name="Line 2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5167"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168" name="Rectangle 2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aphicFrame>
        <p:nvGraphicFramePr>
          <p:cNvPr id="5122" name="Object 26"/>
          <p:cNvGraphicFramePr>
            <a:graphicFrameLocks noChangeAspect="1"/>
          </p:cNvGraphicFramePr>
          <p:nvPr/>
        </p:nvGraphicFramePr>
        <p:xfrm>
          <a:off x="4543425" y="2632075"/>
          <a:ext cx="622300" cy="500063"/>
        </p:xfrm>
        <a:graphic>
          <a:graphicData uri="http://schemas.openxmlformats.org/presentationml/2006/ole">
            <p:oleObj spid="_x0000_s5123" name="Clip" r:id="rId4" imgW="1305000" imgH="1085760" progId="">
              <p:embed/>
            </p:oleObj>
          </a:graphicData>
        </a:graphic>
      </p:graphicFrame>
      <p:pic>
        <p:nvPicPr>
          <p:cNvPr id="5130" name="Picture 62" descr="Alice"/>
          <p:cNvPicPr>
            <a:picLocks noChangeAspect="1" noChangeArrowheads="1"/>
          </p:cNvPicPr>
          <p:nvPr/>
        </p:nvPicPr>
        <p:blipFill>
          <a:blip r:embed="rId5" cstate="print"/>
          <a:srcRect/>
          <a:stretch>
            <a:fillRect/>
          </a:stretch>
        </p:blipFill>
        <p:spPr bwMode="auto">
          <a:xfrm>
            <a:off x="709613" y="2376488"/>
            <a:ext cx="561975" cy="693737"/>
          </a:xfrm>
          <a:prstGeom prst="rect">
            <a:avLst/>
          </a:prstGeom>
          <a:noFill/>
          <a:ln w="9525">
            <a:noFill/>
            <a:miter lim="800000"/>
            <a:headEnd/>
            <a:tailEnd/>
          </a:ln>
        </p:spPr>
      </p:pic>
      <p:pic>
        <p:nvPicPr>
          <p:cNvPr id="5131" name="Picture 63" descr="Bob"/>
          <p:cNvPicPr>
            <a:picLocks noChangeAspect="1" noChangeArrowheads="1"/>
          </p:cNvPicPr>
          <p:nvPr/>
        </p:nvPicPr>
        <p:blipFill>
          <a:blip r:embed="rId6" cstate="print"/>
          <a:srcRect/>
          <a:stretch>
            <a:fillRect/>
          </a:stretch>
        </p:blipFill>
        <p:spPr bwMode="auto">
          <a:xfrm>
            <a:off x="3128963" y="2771775"/>
            <a:ext cx="676275" cy="690563"/>
          </a:xfrm>
          <a:prstGeom prst="rect">
            <a:avLst/>
          </a:prstGeom>
          <a:noFill/>
          <a:ln w="9525">
            <a:noFill/>
            <a:miter lim="800000"/>
            <a:headEnd/>
            <a:tailEnd/>
          </a:ln>
        </p:spPr>
      </p:pic>
      <p:grpSp>
        <p:nvGrpSpPr>
          <p:cNvPr id="49" name="组合 48"/>
          <p:cNvGrpSpPr/>
          <p:nvPr/>
        </p:nvGrpSpPr>
        <p:grpSpPr>
          <a:xfrm>
            <a:off x="1257300" y="2484438"/>
            <a:ext cx="1762125" cy="563562"/>
            <a:chOff x="1257300" y="2484438"/>
            <a:chExt cx="1762125" cy="563562"/>
          </a:xfrm>
        </p:grpSpPr>
        <p:sp>
          <p:nvSpPr>
            <p:cNvPr id="5128" name="Line 10"/>
            <p:cNvSpPr>
              <a:spLocks noChangeShapeType="1"/>
            </p:cNvSpPr>
            <p:nvPr/>
          </p:nvSpPr>
          <p:spPr bwMode="auto">
            <a:xfrm>
              <a:off x="1257300" y="2771775"/>
              <a:ext cx="1762125" cy="276225"/>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5132" name="Text Box 64"/>
            <p:cNvSpPr txBox="1">
              <a:spLocks noChangeArrowheads="1"/>
            </p:cNvSpPr>
            <p:nvPr/>
          </p:nvSpPr>
          <p:spPr bwMode="auto">
            <a:xfrm>
              <a:off x="1698625" y="2484438"/>
              <a:ext cx="503238" cy="457200"/>
            </a:xfrm>
            <a:prstGeom prst="rect">
              <a:avLst/>
            </a:prstGeom>
            <a:noFill/>
            <a:ln w="9525">
              <a:noFill/>
              <a:miter lim="800000"/>
              <a:headEnd/>
              <a:tailEnd/>
            </a:ln>
          </p:spPr>
          <p:txBody>
            <a:bodyPr wrap="none">
              <a:spAutoFit/>
            </a:bodyPr>
            <a:lstStyle/>
            <a:p>
              <a:r>
                <a:rPr lang="en-US" altLang="ko-KR" dirty="0">
                  <a:solidFill>
                    <a:srgbClr val="FF0000"/>
                  </a:solidFill>
                  <a:latin typeface="Comic Sans MS" pitchFamily="66" charset="0"/>
                  <a:ea typeface="굴림" pitchFamily="34" charset="-127"/>
                </a:rPr>
                <a:t>Hi</a:t>
              </a:r>
              <a:endParaRPr lang="en-US" altLang="ko-KR" dirty="0">
                <a:ea typeface="굴림" pitchFamily="34" charset="-127"/>
              </a:endParaRPr>
            </a:p>
          </p:txBody>
        </p:sp>
      </p:grpSp>
      <p:grpSp>
        <p:nvGrpSpPr>
          <p:cNvPr id="50" name="组合 49"/>
          <p:cNvGrpSpPr/>
          <p:nvPr/>
        </p:nvGrpSpPr>
        <p:grpSpPr>
          <a:xfrm>
            <a:off x="971550" y="3141663"/>
            <a:ext cx="2085975" cy="573087"/>
            <a:chOff x="971550" y="3141663"/>
            <a:chExt cx="2085975" cy="573087"/>
          </a:xfrm>
        </p:grpSpPr>
        <p:sp>
          <p:nvSpPr>
            <p:cNvPr id="5133" name="Line 66"/>
            <p:cNvSpPr>
              <a:spLocks noChangeShapeType="1"/>
            </p:cNvSpPr>
            <p:nvPr/>
          </p:nvSpPr>
          <p:spPr bwMode="auto">
            <a:xfrm flipV="1">
              <a:off x="971550" y="3352800"/>
              <a:ext cx="2085975" cy="361950"/>
            </a:xfrm>
            <a:prstGeom prst="line">
              <a:avLst/>
            </a:prstGeom>
            <a:noFill/>
            <a:ln w="28575">
              <a:solidFill>
                <a:srgbClr val="FF0000"/>
              </a:solidFill>
              <a:round/>
              <a:headEnd type="triangle" w="med" len="med"/>
              <a:tailEnd/>
            </a:ln>
          </p:spPr>
          <p:txBody>
            <a:bodyPr wrap="none" anchor="ctr"/>
            <a:lstStyle/>
            <a:p>
              <a:endParaRPr lang="zh-CN" altLang="en-US"/>
            </a:p>
          </p:txBody>
        </p:sp>
        <p:sp>
          <p:nvSpPr>
            <p:cNvPr id="5134" name="Text Box 67"/>
            <p:cNvSpPr txBox="1">
              <a:spLocks noChangeArrowheads="1"/>
            </p:cNvSpPr>
            <p:nvPr/>
          </p:nvSpPr>
          <p:spPr bwMode="auto">
            <a:xfrm>
              <a:off x="1689100" y="3141663"/>
              <a:ext cx="503238" cy="457200"/>
            </a:xfrm>
            <a:prstGeom prst="rect">
              <a:avLst/>
            </a:prstGeom>
            <a:noFill/>
            <a:ln w="9525">
              <a:noFill/>
              <a:miter lim="800000"/>
              <a:headEnd/>
              <a:tailEnd/>
            </a:ln>
          </p:spPr>
          <p:txBody>
            <a:bodyPr wrap="none">
              <a:spAutoFit/>
            </a:bodyPr>
            <a:lstStyle/>
            <a:p>
              <a:r>
                <a:rPr lang="en-US" altLang="ko-KR" dirty="0">
                  <a:solidFill>
                    <a:srgbClr val="FF0000"/>
                  </a:solidFill>
                  <a:latin typeface="Comic Sans MS" pitchFamily="66" charset="0"/>
                  <a:ea typeface="굴림" pitchFamily="34" charset="-127"/>
                </a:rPr>
                <a:t>Hi</a:t>
              </a:r>
              <a:endParaRPr lang="en-US" altLang="ko-KR" dirty="0">
                <a:ea typeface="굴림" pitchFamily="34" charset="-127"/>
              </a:endParaRPr>
            </a:p>
          </p:txBody>
        </p:sp>
      </p:grpSp>
      <p:grpSp>
        <p:nvGrpSpPr>
          <p:cNvPr id="51" name="组合 50"/>
          <p:cNvGrpSpPr/>
          <p:nvPr/>
        </p:nvGrpSpPr>
        <p:grpSpPr>
          <a:xfrm>
            <a:off x="933450" y="3694113"/>
            <a:ext cx="2162175" cy="701675"/>
            <a:chOff x="933450" y="3694113"/>
            <a:chExt cx="2162175" cy="701675"/>
          </a:xfrm>
        </p:grpSpPr>
        <p:sp>
          <p:nvSpPr>
            <p:cNvPr id="5135" name="Line 70"/>
            <p:cNvSpPr>
              <a:spLocks noChangeShapeType="1"/>
            </p:cNvSpPr>
            <p:nvPr/>
          </p:nvSpPr>
          <p:spPr bwMode="auto">
            <a:xfrm>
              <a:off x="933450" y="3762375"/>
              <a:ext cx="2162175" cy="438150"/>
            </a:xfrm>
            <a:prstGeom prst="line">
              <a:avLst/>
            </a:prstGeom>
            <a:noFill/>
            <a:ln w="28575">
              <a:solidFill>
                <a:srgbClr val="FF0000"/>
              </a:solidFill>
              <a:round/>
              <a:headEnd/>
              <a:tailEnd type="triangle" w="med" len="med"/>
            </a:ln>
          </p:spPr>
          <p:txBody>
            <a:bodyPr wrap="none" anchor="ctr"/>
            <a:lstStyle/>
            <a:p>
              <a:endParaRPr lang="zh-CN" altLang="en-US"/>
            </a:p>
          </p:txBody>
        </p:sp>
        <p:grpSp>
          <p:nvGrpSpPr>
            <p:cNvPr id="5136" name="Group 72"/>
            <p:cNvGrpSpPr>
              <a:grpSpLocks/>
            </p:cNvGrpSpPr>
            <p:nvPr/>
          </p:nvGrpSpPr>
          <p:grpSpPr bwMode="auto">
            <a:xfrm>
              <a:off x="1322388" y="3694113"/>
              <a:ext cx="1090612" cy="701675"/>
              <a:chOff x="737" y="2747"/>
              <a:chExt cx="687" cy="442"/>
            </a:xfrm>
          </p:grpSpPr>
          <p:sp>
            <p:nvSpPr>
              <p:cNvPr id="5159" name="Rectangle 71"/>
              <p:cNvSpPr>
                <a:spLocks noChangeArrowheads="1"/>
              </p:cNvSpPr>
              <p:nvPr/>
            </p:nvSpPr>
            <p:spPr bwMode="auto">
              <a:xfrm>
                <a:off x="786" y="2790"/>
                <a:ext cx="588" cy="348"/>
              </a:xfrm>
              <a:prstGeom prst="rect">
                <a:avLst/>
              </a:prstGeom>
              <a:noFill/>
              <a:ln w="9525">
                <a:noFill/>
                <a:miter lim="800000"/>
                <a:headEnd/>
                <a:tailEnd/>
              </a:ln>
            </p:spPr>
            <p:txBody>
              <a:bodyPr wrap="none" anchor="ctr"/>
              <a:lstStyle/>
              <a:p>
                <a:endParaRPr lang="ko-KR" altLang="ko-KR">
                  <a:ea typeface="굴림" pitchFamily="34" charset="-127"/>
                </a:endParaRPr>
              </a:p>
            </p:txBody>
          </p:sp>
          <p:sp>
            <p:nvSpPr>
              <p:cNvPr id="5160" name="Text Box 69"/>
              <p:cNvSpPr txBox="1">
                <a:spLocks noChangeArrowheads="1"/>
              </p:cNvSpPr>
              <p:nvPr/>
            </p:nvSpPr>
            <p:spPr bwMode="auto">
              <a:xfrm>
                <a:off x="737" y="2747"/>
                <a:ext cx="687" cy="442"/>
              </a:xfrm>
              <a:prstGeom prst="rect">
                <a:avLst/>
              </a:prstGeom>
              <a:solidFill>
                <a:schemeClr val="bg1"/>
              </a:solidFill>
              <a:ln w="9525">
                <a:noFill/>
                <a:miter lim="800000"/>
                <a:headEnd/>
                <a:tailEnd/>
              </a:ln>
            </p:spPr>
            <p:txBody>
              <a:bodyPr wrap="none">
                <a:spAutoFit/>
              </a:bodyPr>
              <a:lstStyle/>
              <a:p>
                <a:pPr algn="ctr"/>
                <a:r>
                  <a:rPr lang="en-US" altLang="ko-KR" sz="2000" dirty="0">
                    <a:solidFill>
                      <a:srgbClr val="FF0000"/>
                    </a:solidFill>
                    <a:latin typeface="Comic Sans MS" pitchFamily="66" charset="0"/>
                    <a:ea typeface="굴림" pitchFamily="34" charset="-127"/>
                  </a:rPr>
                  <a:t>Got the</a:t>
                </a:r>
              </a:p>
              <a:p>
                <a:pPr algn="ctr"/>
                <a:r>
                  <a:rPr lang="en-US" altLang="ko-KR" sz="2000" dirty="0">
                    <a:solidFill>
                      <a:srgbClr val="FF0000"/>
                    </a:solidFill>
                    <a:latin typeface="Comic Sans MS" pitchFamily="66" charset="0"/>
                    <a:ea typeface="굴림" pitchFamily="34" charset="-127"/>
                  </a:rPr>
                  <a:t>time?</a:t>
                </a:r>
                <a:endParaRPr lang="en-US" altLang="ko-KR" sz="2000" dirty="0">
                  <a:ea typeface="굴림" pitchFamily="34" charset="-127"/>
                </a:endParaRPr>
              </a:p>
            </p:txBody>
          </p:sp>
        </p:grpSp>
      </p:grpSp>
      <p:grpSp>
        <p:nvGrpSpPr>
          <p:cNvPr id="52" name="组合 51"/>
          <p:cNvGrpSpPr/>
          <p:nvPr/>
        </p:nvGrpSpPr>
        <p:grpSpPr>
          <a:xfrm>
            <a:off x="1095375" y="4333875"/>
            <a:ext cx="1952625" cy="484188"/>
            <a:chOff x="1095375" y="4333875"/>
            <a:chExt cx="1952625" cy="484188"/>
          </a:xfrm>
        </p:grpSpPr>
        <p:sp>
          <p:nvSpPr>
            <p:cNvPr id="5137" name="Line 73"/>
            <p:cNvSpPr>
              <a:spLocks noChangeShapeType="1"/>
            </p:cNvSpPr>
            <p:nvPr/>
          </p:nvSpPr>
          <p:spPr bwMode="auto">
            <a:xfrm flipV="1">
              <a:off x="1095375" y="4333875"/>
              <a:ext cx="1952625" cy="333375"/>
            </a:xfrm>
            <a:prstGeom prst="line">
              <a:avLst/>
            </a:prstGeom>
            <a:noFill/>
            <a:ln w="28575">
              <a:solidFill>
                <a:srgbClr val="FF0000"/>
              </a:solidFill>
              <a:round/>
              <a:headEnd type="triangle" w="med" len="med"/>
              <a:tailEnd/>
            </a:ln>
          </p:spPr>
          <p:txBody>
            <a:bodyPr wrap="none" anchor="ctr"/>
            <a:lstStyle/>
            <a:p>
              <a:endParaRPr lang="zh-CN" altLang="en-US"/>
            </a:p>
          </p:txBody>
        </p:sp>
        <p:grpSp>
          <p:nvGrpSpPr>
            <p:cNvPr id="5138" name="Group 76"/>
            <p:cNvGrpSpPr>
              <a:grpSpLocks/>
            </p:cNvGrpSpPr>
            <p:nvPr/>
          </p:nvGrpSpPr>
          <p:grpSpPr bwMode="auto">
            <a:xfrm>
              <a:off x="1431925" y="4360863"/>
              <a:ext cx="831850" cy="457200"/>
              <a:chOff x="1046" y="2771"/>
              <a:chExt cx="524" cy="288"/>
            </a:xfrm>
          </p:grpSpPr>
          <p:sp>
            <p:nvSpPr>
              <p:cNvPr id="5157" name="Rectangle 75"/>
              <p:cNvSpPr>
                <a:spLocks noChangeArrowheads="1"/>
              </p:cNvSpPr>
              <p:nvPr/>
            </p:nvSpPr>
            <p:spPr bwMode="auto">
              <a:xfrm>
                <a:off x="1104" y="2820"/>
                <a:ext cx="444" cy="186"/>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5158" name="Text Box 74"/>
              <p:cNvSpPr txBox="1">
                <a:spLocks noChangeArrowheads="1"/>
              </p:cNvSpPr>
              <p:nvPr/>
            </p:nvSpPr>
            <p:spPr bwMode="auto">
              <a:xfrm>
                <a:off x="1046" y="2771"/>
                <a:ext cx="524" cy="288"/>
              </a:xfrm>
              <a:prstGeom prst="rect">
                <a:avLst/>
              </a:prstGeom>
              <a:noFill/>
              <a:ln w="9525">
                <a:noFill/>
                <a:miter lim="800000"/>
                <a:headEnd/>
                <a:tailEnd/>
              </a:ln>
            </p:spPr>
            <p:txBody>
              <a:bodyPr wrap="none">
                <a:spAutoFit/>
              </a:bodyPr>
              <a:lstStyle/>
              <a:p>
                <a:r>
                  <a:rPr lang="en-US" altLang="ko-KR" dirty="0">
                    <a:solidFill>
                      <a:srgbClr val="FF0000"/>
                    </a:solidFill>
                    <a:latin typeface="Comic Sans MS" pitchFamily="66" charset="0"/>
                    <a:ea typeface="굴림" pitchFamily="34" charset="-127"/>
                  </a:rPr>
                  <a:t>2:00</a:t>
                </a:r>
                <a:endParaRPr lang="en-US" altLang="ko-KR" dirty="0">
                  <a:ea typeface="굴림" pitchFamily="34" charset="-127"/>
                </a:endParaRPr>
              </a:p>
            </p:txBody>
          </p:sp>
        </p:grpSp>
      </p:grpSp>
      <p:grpSp>
        <p:nvGrpSpPr>
          <p:cNvPr id="53" name="组合 52"/>
          <p:cNvGrpSpPr/>
          <p:nvPr/>
        </p:nvGrpSpPr>
        <p:grpSpPr>
          <a:xfrm>
            <a:off x="5219700" y="2713038"/>
            <a:ext cx="1978025" cy="701675"/>
            <a:chOff x="5219700" y="2713038"/>
            <a:chExt cx="1978025" cy="701675"/>
          </a:xfrm>
        </p:grpSpPr>
        <p:sp>
          <p:nvSpPr>
            <p:cNvPr id="5139" name="Text Box 78"/>
            <p:cNvSpPr txBox="1">
              <a:spLocks noChangeArrowheads="1"/>
            </p:cNvSpPr>
            <p:nvPr/>
          </p:nvSpPr>
          <p:spPr bwMode="auto">
            <a:xfrm>
              <a:off x="5222875" y="2713038"/>
              <a:ext cx="1974850" cy="701675"/>
            </a:xfrm>
            <a:prstGeom prst="rect">
              <a:avLst/>
            </a:prstGeom>
            <a:noFill/>
            <a:ln w="9525">
              <a:noFill/>
              <a:miter lim="800000"/>
              <a:headEnd/>
              <a:tailEnd/>
            </a:ln>
          </p:spPr>
          <p:txBody>
            <a:bodyPr wrap="none">
              <a:spAutoFit/>
            </a:bodyPr>
            <a:lstStyle/>
            <a:p>
              <a:r>
                <a:rPr lang="en-US" altLang="ko-KR" sz="2000" dirty="0">
                  <a:solidFill>
                    <a:srgbClr val="FF0000"/>
                  </a:solidFill>
                  <a:latin typeface="Comic Sans MS" pitchFamily="66" charset="0"/>
                  <a:ea typeface="굴림" pitchFamily="34" charset="-127"/>
                </a:rPr>
                <a:t>TCP connection</a:t>
              </a:r>
            </a:p>
            <a:p>
              <a:r>
                <a:rPr lang="en-US" altLang="ko-KR" sz="2000" dirty="0">
                  <a:solidFill>
                    <a:srgbClr val="FF0000"/>
                  </a:solidFill>
                  <a:latin typeface="Comic Sans MS" pitchFamily="66" charset="0"/>
                  <a:ea typeface="굴림" pitchFamily="34" charset="-127"/>
                </a:rPr>
                <a:t> request</a:t>
              </a:r>
              <a:endParaRPr lang="en-US" altLang="ko-KR" dirty="0">
                <a:ea typeface="굴림" pitchFamily="34" charset="-127"/>
              </a:endParaRPr>
            </a:p>
          </p:txBody>
        </p:sp>
        <p:sp>
          <p:nvSpPr>
            <p:cNvPr id="5141" name="Line 89"/>
            <p:cNvSpPr>
              <a:spLocks noChangeShapeType="1"/>
            </p:cNvSpPr>
            <p:nvPr/>
          </p:nvSpPr>
          <p:spPr bwMode="auto">
            <a:xfrm>
              <a:off x="5219700" y="2981325"/>
              <a:ext cx="1762125" cy="276225"/>
            </a:xfrm>
            <a:prstGeom prst="line">
              <a:avLst/>
            </a:prstGeom>
            <a:noFill/>
            <a:ln w="28575">
              <a:solidFill>
                <a:srgbClr val="FF0000"/>
              </a:solidFill>
              <a:round/>
              <a:headEnd/>
              <a:tailEnd type="triangle" w="med" len="med"/>
            </a:ln>
          </p:spPr>
          <p:txBody>
            <a:bodyPr wrap="none" anchor="ctr"/>
            <a:lstStyle/>
            <a:p>
              <a:endParaRPr lang="zh-CN" altLang="en-US"/>
            </a:p>
          </p:txBody>
        </p:sp>
      </p:grpSp>
      <p:grpSp>
        <p:nvGrpSpPr>
          <p:cNvPr id="54" name="组合 53"/>
          <p:cNvGrpSpPr/>
          <p:nvPr/>
        </p:nvGrpSpPr>
        <p:grpSpPr>
          <a:xfrm>
            <a:off x="4895850" y="3408363"/>
            <a:ext cx="2235200" cy="701675"/>
            <a:chOff x="4895850" y="3408363"/>
            <a:chExt cx="2235200" cy="701675"/>
          </a:xfrm>
        </p:grpSpPr>
        <p:sp>
          <p:nvSpPr>
            <p:cNvPr id="5142" name="Line 90"/>
            <p:cNvSpPr>
              <a:spLocks noChangeShapeType="1"/>
            </p:cNvSpPr>
            <p:nvPr/>
          </p:nvSpPr>
          <p:spPr bwMode="auto">
            <a:xfrm flipV="1">
              <a:off x="4895850" y="3476625"/>
              <a:ext cx="2085975" cy="361950"/>
            </a:xfrm>
            <a:prstGeom prst="line">
              <a:avLst/>
            </a:prstGeom>
            <a:noFill/>
            <a:ln w="28575">
              <a:solidFill>
                <a:srgbClr val="FF0000"/>
              </a:solidFill>
              <a:round/>
              <a:headEnd type="triangle" w="med" len="med"/>
              <a:tailEnd/>
            </a:ln>
          </p:spPr>
          <p:txBody>
            <a:bodyPr wrap="none" anchor="ctr"/>
            <a:lstStyle/>
            <a:p>
              <a:endParaRPr lang="zh-CN" altLang="en-US"/>
            </a:p>
          </p:txBody>
        </p:sp>
        <p:grpSp>
          <p:nvGrpSpPr>
            <p:cNvPr id="5143" name="Group 93"/>
            <p:cNvGrpSpPr>
              <a:grpSpLocks/>
            </p:cNvGrpSpPr>
            <p:nvPr/>
          </p:nvGrpSpPr>
          <p:grpSpPr bwMode="auto">
            <a:xfrm>
              <a:off x="5156200" y="3408363"/>
              <a:ext cx="1974850" cy="701675"/>
              <a:chOff x="3248" y="2147"/>
              <a:chExt cx="1244" cy="442"/>
            </a:xfrm>
          </p:grpSpPr>
          <p:sp>
            <p:nvSpPr>
              <p:cNvPr id="5155" name="Rectangle 92"/>
              <p:cNvSpPr>
                <a:spLocks noChangeArrowheads="1"/>
              </p:cNvSpPr>
              <p:nvPr/>
            </p:nvSpPr>
            <p:spPr bwMode="auto">
              <a:xfrm>
                <a:off x="3306" y="2190"/>
                <a:ext cx="906" cy="180"/>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5156" name="Text Box 91"/>
              <p:cNvSpPr txBox="1">
                <a:spLocks noChangeArrowheads="1"/>
              </p:cNvSpPr>
              <p:nvPr/>
            </p:nvSpPr>
            <p:spPr bwMode="auto">
              <a:xfrm>
                <a:off x="3248" y="2147"/>
                <a:ext cx="1244" cy="442"/>
              </a:xfrm>
              <a:prstGeom prst="rect">
                <a:avLst/>
              </a:prstGeom>
              <a:noFill/>
              <a:ln w="9525">
                <a:noFill/>
                <a:miter lim="800000"/>
                <a:headEnd/>
                <a:tailEnd/>
              </a:ln>
            </p:spPr>
            <p:txBody>
              <a:bodyPr wrap="none">
                <a:spAutoFit/>
              </a:bodyPr>
              <a:lstStyle/>
              <a:p>
                <a:r>
                  <a:rPr lang="en-US" altLang="ko-KR" sz="2000" dirty="0">
                    <a:solidFill>
                      <a:srgbClr val="FF0000"/>
                    </a:solidFill>
                    <a:latin typeface="Comic Sans MS" pitchFamily="66" charset="0"/>
                    <a:ea typeface="굴림" pitchFamily="34" charset="-127"/>
                  </a:rPr>
                  <a:t>TCP connection</a:t>
                </a:r>
              </a:p>
              <a:p>
                <a:r>
                  <a:rPr lang="en-US" altLang="ko-KR" sz="2000" dirty="0">
                    <a:solidFill>
                      <a:srgbClr val="FF0000"/>
                    </a:solidFill>
                    <a:latin typeface="Comic Sans MS" pitchFamily="66" charset="0"/>
                    <a:ea typeface="굴림" pitchFamily="34" charset="-127"/>
                  </a:rPr>
                  <a:t>response</a:t>
                </a:r>
                <a:endParaRPr lang="en-US" altLang="ko-KR" dirty="0">
                  <a:ea typeface="굴림" pitchFamily="34" charset="-127"/>
                </a:endParaRPr>
              </a:p>
            </p:txBody>
          </p:sp>
        </p:grpSp>
      </p:grpSp>
      <p:grpSp>
        <p:nvGrpSpPr>
          <p:cNvPr id="55" name="组合 54"/>
          <p:cNvGrpSpPr/>
          <p:nvPr/>
        </p:nvGrpSpPr>
        <p:grpSpPr>
          <a:xfrm>
            <a:off x="4943475" y="4086225"/>
            <a:ext cx="2600325" cy="419100"/>
            <a:chOff x="4943475" y="4086225"/>
            <a:chExt cx="4006850" cy="419100"/>
          </a:xfrm>
        </p:grpSpPr>
        <p:sp>
          <p:nvSpPr>
            <p:cNvPr id="5144" name="Line 94"/>
            <p:cNvSpPr>
              <a:spLocks noChangeShapeType="1"/>
            </p:cNvSpPr>
            <p:nvPr/>
          </p:nvSpPr>
          <p:spPr bwMode="auto">
            <a:xfrm>
              <a:off x="4943475" y="4086225"/>
              <a:ext cx="2400300" cy="419100"/>
            </a:xfrm>
            <a:prstGeom prst="line">
              <a:avLst/>
            </a:prstGeom>
            <a:noFill/>
            <a:ln w="28575">
              <a:solidFill>
                <a:srgbClr val="FF0000"/>
              </a:solidFill>
              <a:round/>
              <a:headEnd/>
              <a:tailEnd type="triangle" w="med" len="med"/>
            </a:ln>
          </p:spPr>
          <p:txBody>
            <a:bodyPr wrap="none" anchor="ctr"/>
            <a:lstStyle/>
            <a:p>
              <a:endParaRPr lang="zh-CN" altLang="en-US"/>
            </a:p>
          </p:txBody>
        </p:sp>
        <p:grpSp>
          <p:nvGrpSpPr>
            <p:cNvPr id="5145" name="Group 97"/>
            <p:cNvGrpSpPr>
              <a:grpSpLocks/>
            </p:cNvGrpSpPr>
            <p:nvPr/>
          </p:nvGrpSpPr>
          <p:grpSpPr bwMode="auto">
            <a:xfrm>
              <a:off x="5156200" y="4151313"/>
              <a:ext cx="3794125" cy="304800"/>
              <a:chOff x="3212" y="2597"/>
              <a:chExt cx="2390" cy="192"/>
            </a:xfrm>
          </p:grpSpPr>
          <p:sp>
            <p:nvSpPr>
              <p:cNvPr id="5153" name="Rectangle 96"/>
              <p:cNvSpPr>
                <a:spLocks noChangeArrowheads="1"/>
              </p:cNvSpPr>
              <p:nvPr/>
            </p:nvSpPr>
            <p:spPr bwMode="auto">
              <a:xfrm>
                <a:off x="3252" y="2628"/>
                <a:ext cx="2100" cy="114"/>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5154" name="Text Box 95"/>
              <p:cNvSpPr txBox="1">
                <a:spLocks noChangeArrowheads="1"/>
              </p:cNvSpPr>
              <p:nvPr/>
            </p:nvSpPr>
            <p:spPr bwMode="auto">
              <a:xfrm>
                <a:off x="3212" y="2597"/>
                <a:ext cx="2390" cy="192"/>
              </a:xfrm>
              <a:prstGeom prst="rect">
                <a:avLst/>
              </a:prstGeom>
              <a:noFill/>
              <a:ln w="9525">
                <a:noFill/>
                <a:miter lim="800000"/>
                <a:headEnd/>
                <a:tailEnd/>
              </a:ln>
            </p:spPr>
            <p:txBody>
              <a:bodyPr>
                <a:spAutoFit/>
              </a:bodyPr>
              <a:lstStyle/>
              <a:p>
                <a:r>
                  <a:rPr lang="en-US" altLang="ko-KR" sz="1400" dirty="0">
                    <a:solidFill>
                      <a:srgbClr val="FF0000"/>
                    </a:solidFill>
                    <a:latin typeface="Comic Sans MS" pitchFamily="66" charset="0"/>
                    <a:ea typeface="굴림" pitchFamily="34" charset="-127"/>
                  </a:rPr>
                  <a:t>Get http</a:t>
                </a:r>
                <a:r>
                  <a:rPr lang="en-US" altLang="ko-KR" sz="1400" dirty="0" smtClean="0">
                    <a:solidFill>
                      <a:srgbClr val="FF0000"/>
                    </a:solidFill>
                    <a:latin typeface="Comic Sans MS" pitchFamily="66" charset="0"/>
                    <a:ea typeface="굴림" pitchFamily="34" charset="-127"/>
                  </a:rPr>
                  <a:t>://www.seu.edu.cn</a:t>
                </a:r>
                <a:endParaRPr lang="en-US" altLang="ko-KR" dirty="0">
                  <a:ea typeface="굴림" pitchFamily="34" charset="-127"/>
                </a:endParaRPr>
              </a:p>
            </p:txBody>
          </p:sp>
        </p:grpSp>
      </p:grpSp>
      <p:grpSp>
        <p:nvGrpSpPr>
          <p:cNvPr id="56" name="组合 55"/>
          <p:cNvGrpSpPr/>
          <p:nvPr/>
        </p:nvGrpSpPr>
        <p:grpSpPr>
          <a:xfrm>
            <a:off x="4943475" y="4648200"/>
            <a:ext cx="2343150" cy="465138"/>
            <a:chOff x="4943475" y="4648200"/>
            <a:chExt cx="2343150" cy="465138"/>
          </a:xfrm>
        </p:grpSpPr>
        <p:sp>
          <p:nvSpPr>
            <p:cNvPr id="5140" name="Line 85"/>
            <p:cNvSpPr>
              <a:spLocks noChangeShapeType="1"/>
            </p:cNvSpPr>
            <p:nvPr/>
          </p:nvSpPr>
          <p:spPr bwMode="auto">
            <a:xfrm flipV="1">
              <a:off x="4943475" y="4648200"/>
              <a:ext cx="2343150" cy="428625"/>
            </a:xfrm>
            <a:prstGeom prst="line">
              <a:avLst/>
            </a:prstGeom>
            <a:noFill/>
            <a:ln w="28575">
              <a:solidFill>
                <a:srgbClr val="FF0000"/>
              </a:solidFill>
              <a:round/>
              <a:headEnd type="triangle" w="med" len="med"/>
              <a:tailEnd/>
            </a:ln>
          </p:spPr>
          <p:txBody>
            <a:bodyPr wrap="none" anchor="ctr"/>
            <a:lstStyle/>
            <a:p>
              <a:endParaRPr lang="zh-CN" altLang="en-US"/>
            </a:p>
          </p:txBody>
        </p:sp>
        <p:grpSp>
          <p:nvGrpSpPr>
            <p:cNvPr id="5146" name="Group 98"/>
            <p:cNvGrpSpPr>
              <a:grpSpLocks/>
            </p:cNvGrpSpPr>
            <p:nvPr/>
          </p:nvGrpSpPr>
          <p:grpSpPr bwMode="auto">
            <a:xfrm>
              <a:off x="5784850" y="4656138"/>
              <a:ext cx="908050" cy="457200"/>
              <a:chOff x="1046" y="2771"/>
              <a:chExt cx="572" cy="288"/>
            </a:xfrm>
          </p:grpSpPr>
          <p:sp>
            <p:nvSpPr>
              <p:cNvPr id="5151" name="Rectangle 99"/>
              <p:cNvSpPr>
                <a:spLocks noChangeArrowheads="1"/>
              </p:cNvSpPr>
              <p:nvPr/>
            </p:nvSpPr>
            <p:spPr bwMode="auto">
              <a:xfrm>
                <a:off x="1104" y="2820"/>
                <a:ext cx="444" cy="186"/>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5152" name="Text Box 100"/>
              <p:cNvSpPr txBox="1">
                <a:spLocks noChangeArrowheads="1"/>
              </p:cNvSpPr>
              <p:nvPr/>
            </p:nvSpPr>
            <p:spPr bwMode="auto">
              <a:xfrm>
                <a:off x="1046" y="2771"/>
                <a:ext cx="572" cy="288"/>
              </a:xfrm>
              <a:prstGeom prst="rect">
                <a:avLst/>
              </a:prstGeom>
              <a:noFill/>
              <a:ln w="9525">
                <a:noFill/>
                <a:miter lim="800000"/>
                <a:headEnd/>
                <a:tailEnd/>
              </a:ln>
            </p:spPr>
            <p:txBody>
              <a:bodyPr wrap="none">
                <a:spAutoFit/>
              </a:bodyPr>
              <a:lstStyle/>
              <a:p>
                <a:r>
                  <a:rPr lang="en-US" altLang="ko-KR" dirty="0">
                    <a:solidFill>
                      <a:srgbClr val="FF0000"/>
                    </a:solidFill>
                    <a:latin typeface="Comic Sans MS" pitchFamily="66" charset="0"/>
                    <a:ea typeface="굴림" pitchFamily="34" charset="-127"/>
                  </a:rPr>
                  <a:t>&lt;file&gt;</a:t>
                </a:r>
                <a:endParaRPr lang="en-US" altLang="ko-KR" dirty="0">
                  <a:ea typeface="굴림" pitchFamily="34" charset="-127"/>
                </a:endParaRPr>
              </a:p>
            </p:txBody>
          </p:sp>
        </p:grpSp>
      </p:grpSp>
      <p:sp>
        <p:nvSpPr>
          <p:cNvPr id="5147" name="Line 101"/>
          <p:cNvSpPr>
            <a:spLocks noChangeShapeType="1"/>
          </p:cNvSpPr>
          <p:nvPr/>
        </p:nvSpPr>
        <p:spPr bwMode="auto">
          <a:xfrm>
            <a:off x="4057650" y="1962150"/>
            <a:ext cx="0" cy="3857625"/>
          </a:xfrm>
          <a:prstGeom prst="line">
            <a:avLst/>
          </a:prstGeom>
          <a:noFill/>
          <a:ln w="38100">
            <a:solidFill>
              <a:schemeClr val="accent2"/>
            </a:solidFill>
            <a:round/>
            <a:headEnd/>
            <a:tailEnd type="triangle" w="med" len="med"/>
          </a:ln>
        </p:spPr>
        <p:txBody>
          <a:bodyPr wrap="none" anchor="ctr"/>
          <a:lstStyle/>
          <a:p>
            <a:endParaRPr lang="zh-CN" altLang="en-US"/>
          </a:p>
        </p:txBody>
      </p:sp>
      <p:grpSp>
        <p:nvGrpSpPr>
          <p:cNvPr id="5148" name="Group 105"/>
          <p:cNvGrpSpPr>
            <a:grpSpLocks/>
          </p:cNvGrpSpPr>
          <p:nvPr/>
        </p:nvGrpSpPr>
        <p:grpSpPr bwMode="auto">
          <a:xfrm>
            <a:off x="3679825" y="5094288"/>
            <a:ext cx="815975" cy="457200"/>
            <a:chOff x="2198" y="3221"/>
            <a:chExt cx="514" cy="288"/>
          </a:xfrm>
        </p:grpSpPr>
        <p:sp>
          <p:nvSpPr>
            <p:cNvPr id="5149" name="Rectangle 104"/>
            <p:cNvSpPr>
              <a:spLocks noChangeArrowheads="1"/>
            </p:cNvSpPr>
            <p:nvPr/>
          </p:nvSpPr>
          <p:spPr bwMode="auto">
            <a:xfrm>
              <a:off x="2244" y="3282"/>
              <a:ext cx="408" cy="162"/>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5150" name="Text Box 102"/>
            <p:cNvSpPr txBox="1">
              <a:spLocks noChangeArrowheads="1"/>
            </p:cNvSpPr>
            <p:nvPr/>
          </p:nvSpPr>
          <p:spPr bwMode="auto">
            <a:xfrm>
              <a:off x="2198" y="3221"/>
              <a:ext cx="514" cy="288"/>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time</a:t>
              </a:r>
              <a:endParaRPr lang="en-US" altLang="ko-KR">
                <a:ea typeface="굴림" pitchFamily="34" charset="-12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sz="3600" smtClean="0">
                <a:ea typeface="宋体" charset="-122"/>
              </a:rPr>
              <a:t>Examples: Optical Communications</a:t>
            </a:r>
            <a:endParaRPr lang="zh-CN" altLang="en-US" sz="3600" smtClean="0">
              <a:ea typeface="宋体" charset="-122"/>
            </a:endParaRPr>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2228" name="灯片编号占位符 5"/>
          <p:cNvSpPr>
            <a:spLocks noGrp="1"/>
          </p:cNvSpPr>
          <p:nvPr>
            <p:ph type="sldNum" sz="quarter" idx="12"/>
          </p:nvPr>
        </p:nvSpPr>
        <p:spPr>
          <a:noFill/>
        </p:spPr>
        <p:txBody>
          <a:bodyPr/>
          <a:lstStyle/>
          <a:p>
            <a:r>
              <a:rPr lang="en-US" altLang="ko-KR" smtClean="0">
                <a:ea typeface="굴림" pitchFamily="34" charset="-127"/>
              </a:rPr>
              <a:t>1-</a:t>
            </a:r>
            <a:fld id="{90B63C39-AD38-40F6-BDE9-243ED55E522A}" type="slidenum">
              <a:rPr lang="en-US" altLang="ko-KR" smtClean="0">
                <a:ea typeface="굴림" pitchFamily="34" charset="-127"/>
              </a:rPr>
              <a:pPr/>
              <a:t>18</a:t>
            </a:fld>
            <a:endParaRPr lang="en-US" altLang="ko-KR" smtClean="0">
              <a:ea typeface="굴림" pitchFamily="34" charset="-127"/>
            </a:endParaRPr>
          </a:p>
        </p:txBody>
      </p:sp>
      <p:grpSp>
        <p:nvGrpSpPr>
          <p:cNvPr id="52229" name="Group 31"/>
          <p:cNvGrpSpPr>
            <a:grpSpLocks/>
          </p:cNvGrpSpPr>
          <p:nvPr/>
        </p:nvGrpSpPr>
        <p:grpSpPr bwMode="auto">
          <a:xfrm>
            <a:off x="-900113" y="4424363"/>
            <a:ext cx="10080626" cy="2019300"/>
            <a:chOff x="-567" y="2478"/>
            <a:chExt cx="6350" cy="1272"/>
          </a:xfrm>
        </p:grpSpPr>
        <p:pic>
          <p:nvPicPr>
            <p:cNvPr id="52231" name="Picture 21"/>
            <p:cNvPicPr>
              <a:picLocks noChangeAspect="1" noChangeArrowheads="1"/>
            </p:cNvPicPr>
            <p:nvPr/>
          </p:nvPicPr>
          <p:blipFill>
            <a:blip r:embed="rId3" cstate="print"/>
            <a:srcRect l="346" b="2158"/>
            <a:stretch>
              <a:fillRect/>
            </a:stretch>
          </p:blipFill>
          <p:spPr bwMode="auto">
            <a:xfrm>
              <a:off x="3061" y="2478"/>
              <a:ext cx="1724" cy="1270"/>
            </a:xfrm>
            <a:prstGeom prst="rect">
              <a:avLst/>
            </a:prstGeom>
            <a:noFill/>
            <a:ln w="9525">
              <a:noFill/>
              <a:miter lim="800000"/>
              <a:headEnd/>
              <a:tailEnd/>
            </a:ln>
          </p:spPr>
        </p:pic>
        <p:pic>
          <p:nvPicPr>
            <p:cNvPr id="52232" name="Picture 17"/>
            <p:cNvPicPr>
              <a:picLocks noChangeAspect="1" noChangeArrowheads="1"/>
            </p:cNvPicPr>
            <p:nvPr/>
          </p:nvPicPr>
          <p:blipFill>
            <a:blip r:embed="rId4" cstate="print"/>
            <a:srcRect/>
            <a:stretch>
              <a:fillRect/>
            </a:stretch>
          </p:blipFill>
          <p:spPr bwMode="auto">
            <a:xfrm>
              <a:off x="-567" y="2478"/>
              <a:ext cx="1920" cy="1272"/>
            </a:xfrm>
            <a:prstGeom prst="rect">
              <a:avLst/>
            </a:prstGeom>
            <a:noFill/>
            <a:ln w="9525">
              <a:noFill/>
              <a:miter lim="800000"/>
              <a:headEnd/>
              <a:tailEnd/>
            </a:ln>
          </p:spPr>
        </p:pic>
        <p:pic>
          <p:nvPicPr>
            <p:cNvPr id="52233" name="Picture 16"/>
            <p:cNvPicPr>
              <a:picLocks noChangeAspect="1" noChangeArrowheads="1"/>
            </p:cNvPicPr>
            <p:nvPr/>
          </p:nvPicPr>
          <p:blipFill>
            <a:blip r:embed="rId5" cstate="print"/>
            <a:srcRect l="7323" t="11058" r="22539" b="11363"/>
            <a:stretch>
              <a:fillRect/>
            </a:stretch>
          </p:blipFill>
          <p:spPr bwMode="auto">
            <a:xfrm>
              <a:off x="1338" y="2478"/>
              <a:ext cx="862" cy="1270"/>
            </a:xfrm>
            <a:prstGeom prst="rect">
              <a:avLst/>
            </a:prstGeom>
            <a:noFill/>
            <a:ln w="9525">
              <a:noFill/>
              <a:miter lim="800000"/>
              <a:headEnd/>
              <a:tailEnd/>
            </a:ln>
          </p:spPr>
        </p:pic>
        <p:pic>
          <p:nvPicPr>
            <p:cNvPr id="52234" name="Picture 23"/>
            <p:cNvPicPr>
              <a:picLocks noChangeAspect="1" noChangeArrowheads="1"/>
            </p:cNvPicPr>
            <p:nvPr/>
          </p:nvPicPr>
          <p:blipFill>
            <a:blip r:embed="rId6" cstate="print"/>
            <a:srcRect b="859"/>
            <a:stretch>
              <a:fillRect/>
            </a:stretch>
          </p:blipFill>
          <p:spPr bwMode="auto">
            <a:xfrm>
              <a:off x="4756" y="2478"/>
              <a:ext cx="1027" cy="1270"/>
            </a:xfrm>
            <a:prstGeom prst="rect">
              <a:avLst/>
            </a:prstGeom>
            <a:noFill/>
            <a:ln w="9525">
              <a:noFill/>
              <a:miter lim="800000"/>
              <a:headEnd/>
              <a:tailEnd/>
            </a:ln>
          </p:spPr>
        </p:pic>
        <p:pic>
          <p:nvPicPr>
            <p:cNvPr id="52235" name="Picture 30"/>
            <p:cNvPicPr>
              <a:picLocks noChangeAspect="1" noChangeArrowheads="1"/>
            </p:cNvPicPr>
            <p:nvPr/>
          </p:nvPicPr>
          <p:blipFill>
            <a:blip r:embed="rId7" cstate="print"/>
            <a:srcRect b="6065"/>
            <a:stretch>
              <a:fillRect/>
            </a:stretch>
          </p:blipFill>
          <p:spPr bwMode="auto">
            <a:xfrm>
              <a:off x="2159" y="2478"/>
              <a:ext cx="902" cy="1270"/>
            </a:xfrm>
            <a:prstGeom prst="rect">
              <a:avLst/>
            </a:prstGeom>
            <a:noFill/>
            <a:ln w="9525">
              <a:noFill/>
              <a:miter lim="800000"/>
              <a:headEnd/>
              <a:tailEnd/>
            </a:ln>
          </p:spPr>
        </p:pic>
      </p:grpSp>
      <p:sp>
        <p:nvSpPr>
          <p:cNvPr id="52230" name="内容占位符 2"/>
          <p:cNvSpPr>
            <a:spLocks noGrp="1"/>
          </p:cNvSpPr>
          <p:nvPr>
            <p:ph idx="1"/>
          </p:nvPr>
        </p:nvSpPr>
        <p:spPr>
          <a:xfrm>
            <a:off x="533400" y="1600200"/>
            <a:ext cx="7772400" cy="4648200"/>
          </a:xfrm>
        </p:spPr>
        <p:txBody>
          <a:bodyPr/>
          <a:lstStyle/>
          <a:p>
            <a:r>
              <a:rPr lang="en-US" altLang="zh-CN" dirty="0" smtClean="0">
                <a:ea typeface="宋体" charset="-122"/>
              </a:rPr>
              <a:t>Smoke signals</a:t>
            </a:r>
          </a:p>
          <a:p>
            <a:r>
              <a:rPr lang="en-US" altLang="zh-CN" dirty="0" smtClean="0">
                <a:ea typeface="宋体" charset="-122"/>
              </a:rPr>
              <a:t>Traffic lights</a:t>
            </a:r>
          </a:p>
          <a:p>
            <a:r>
              <a:rPr lang="en-US" altLang="zh-CN" dirty="0" smtClean="0">
                <a:ea typeface="宋体" charset="-122"/>
              </a:rPr>
              <a:t>Naval signals (ship flags)</a:t>
            </a:r>
          </a:p>
          <a:p>
            <a:r>
              <a:rPr lang="en-US" altLang="zh-CN" dirty="0" smtClean="0">
                <a:ea typeface="宋体" charset="-122"/>
              </a:rPr>
              <a:t>Landing lights for aircrafts</a:t>
            </a:r>
          </a:p>
          <a:p>
            <a:r>
              <a:rPr lang="en-US" altLang="zh-CN" dirty="0" smtClean="0">
                <a:ea typeface="宋体" charset="-122"/>
              </a:rPr>
              <a:t>…</a:t>
            </a:r>
          </a:p>
          <a:p>
            <a:endParaRPr lang="zh-CN" altLang="en-US" dirty="0"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animEffect transition="in" filter="slide(fromLeft)">
                                      <p:cBhvr>
                                        <p:cTn id="7" dur="500"/>
                                        <p:tgtEl>
                                          <p:spTgt spid="522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52230">
                                            <p:txEl>
                                              <p:pRg st="1" end="1"/>
                                            </p:txEl>
                                          </p:spTgt>
                                        </p:tgtEl>
                                        <p:attrNameLst>
                                          <p:attrName>style.visibility</p:attrName>
                                        </p:attrNameLst>
                                      </p:cBhvr>
                                      <p:to>
                                        <p:strVal val="visible"/>
                                      </p:to>
                                    </p:set>
                                    <p:animEffect transition="in" filter="slide(fromLeft)">
                                      <p:cBhvr>
                                        <p:cTn id="12" dur="500"/>
                                        <p:tgtEl>
                                          <p:spTgt spid="522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52230">
                                            <p:txEl>
                                              <p:pRg st="2" end="2"/>
                                            </p:txEl>
                                          </p:spTgt>
                                        </p:tgtEl>
                                        <p:attrNameLst>
                                          <p:attrName>style.visibility</p:attrName>
                                        </p:attrNameLst>
                                      </p:cBhvr>
                                      <p:to>
                                        <p:strVal val="visible"/>
                                      </p:to>
                                    </p:set>
                                    <p:animEffect transition="in" filter="slide(fromLeft)">
                                      <p:cBhvr>
                                        <p:cTn id="17" dur="500"/>
                                        <p:tgtEl>
                                          <p:spTgt spid="522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52230">
                                            <p:txEl>
                                              <p:pRg st="3" end="3"/>
                                            </p:txEl>
                                          </p:spTgt>
                                        </p:tgtEl>
                                        <p:attrNameLst>
                                          <p:attrName>style.visibility</p:attrName>
                                        </p:attrNameLst>
                                      </p:cBhvr>
                                      <p:to>
                                        <p:strVal val="visible"/>
                                      </p:to>
                                    </p:set>
                                    <p:animEffect transition="in" filter="slide(fromLeft)">
                                      <p:cBhvr>
                                        <p:cTn id="22" dur="500"/>
                                        <p:tgtEl>
                                          <p:spTgt spid="522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52230">
                                            <p:txEl>
                                              <p:pRg st="4" end="4"/>
                                            </p:txEl>
                                          </p:spTgt>
                                        </p:tgtEl>
                                        <p:attrNameLst>
                                          <p:attrName>style.visibility</p:attrName>
                                        </p:attrNameLst>
                                      </p:cBhvr>
                                      <p:to>
                                        <p:strVal val="visible"/>
                                      </p:to>
                                    </p:set>
                                    <p:animEffect transition="in" filter="slide(fromLeft)">
                                      <p:cBhvr>
                                        <p:cTn id="27" dur="500"/>
                                        <p:tgtEl>
                                          <p:spTgt spid="522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71"/>
          <p:cNvGrpSpPr/>
          <p:nvPr/>
        </p:nvGrpSpPr>
        <p:grpSpPr>
          <a:xfrm>
            <a:off x="1835696" y="2005520"/>
            <a:ext cx="6984776" cy="3312368"/>
            <a:chOff x="1619672" y="2708920"/>
            <a:chExt cx="6984776" cy="3312368"/>
          </a:xfrm>
          <a:solidFill>
            <a:srgbClr val="92D050"/>
          </a:solidFill>
        </p:grpSpPr>
        <p:sp>
          <p:nvSpPr>
            <p:cNvPr id="70" name="圆角矩形 69"/>
            <p:cNvSpPr/>
            <p:nvPr/>
          </p:nvSpPr>
          <p:spPr>
            <a:xfrm>
              <a:off x="1619672" y="2708920"/>
              <a:ext cx="6984776" cy="1080120"/>
            </a:xfrm>
            <a:prstGeom prst="round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a:p>
          </p:txBody>
        </p:sp>
        <p:sp>
          <p:nvSpPr>
            <p:cNvPr id="71" name="圆角矩形 70"/>
            <p:cNvSpPr/>
            <p:nvPr/>
          </p:nvSpPr>
          <p:spPr>
            <a:xfrm>
              <a:off x="5220072" y="2708920"/>
              <a:ext cx="3384376" cy="3312368"/>
            </a:xfrm>
            <a:prstGeom prst="round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a:p>
          </p:txBody>
        </p:sp>
      </p:grpSp>
      <p:sp>
        <p:nvSpPr>
          <p:cNvPr id="53251" name="标题 1"/>
          <p:cNvSpPr>
            <a:spLocks noGrp="1"/>
          </p:cNvSpPr>
          <p:nvPr>
            <p:ph type="title"/>
          </p:nvPr>
        </p:nvSpPr>
        <p:spPr/>
        <p:txBody>
          <a:bodyPr/>
          <a:lstStyle/>
          <a:p>
            <a:r>
              <a:rPr lang="en-US" altLang="zh-CN" sz="3600" smtClean="0">
                <a:ea typeface="宋体" charset="-122"/>
              </a:rPr>
              <a:t>Top Level View of the Organization of Internet Standards</a:t>
            </a:r>
            <a:endParaRPr lang="zh-CN" altLang="en-US" sz="3600" smtClean="0">
              <a:ea typeface="宋体" charset="-122"/>
            </a:endParaRPr>
          </a:p>
        </p:txBody>
      </p:sp>
      <p:grpSp>
        <p:nvGrpSpPr>
          <p:cNvPr id="53284" name="组合 20"/>
          <p:cNvGrpSpPr>
            <a:grpSpLocks/>
          </p:cNvGrpSpPr>
          <p:nvPr/>
        </p:nvGrpSpPr>
        <p:grpSpPr bwMode="auto">
          <a:xfrm>
            <a:off x="4715990" y="1285875"/>
            <a:ext cx="1367896" cy="647965"/>
            <a:chOff x="3635896" y="2420888"/>
            <a:chExt cx="1368152" cy="648072"/>
          </a:xfrm>
        </p:grpSpPr>
        <p:sp>
          <p:nvSpPr>
            <p:cNvPr id="7" name="圆角矩形 6"/>
            <p:cNvSpPr/>
            <p:nvPr/>
          </p:nvSpPr>
          <p:spPr>
            <a:xfrm>
              <a:off x="3636369" y="2420888"/>
              <a:ext cx="1367093" cy="647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53325" name="Picture 5"/>
            <p:cNvPicPr>
              <a:picLocks noChangeAspect="1" noChangeArrowheads="1"/>
            </p:cNvPicPr>
            <p:nvPr/>
          </p:nvPicPr>
          <p:blipFill>
            <a:blip r:embed="rId3" cstate="print"/>
            <a:srcRect/>
            <a:stretch>
              <a:fillRect/>
            </a:stretch>
          </p:blipFill>
          <p:spPr bwMode="auto">
            <a:xfrm>
              <a:off x="3707904" y="2492896"/>
              <a:ext cx="1224136" cy="489654"/>
            </a:xfrm>
            <a:prstGeom prst="rect">
              <a:avLst/>
            </a:prstGeom>
            <a:noFill/>
            <a:ln w="9525">
              <a:noFill/>
              <a:miter lim="800000"/>
              <a:headEnd/>
              <a:tailEnd/>
            </a:ln>
          </p:spPr>
        </p:pic>
      </p:grpSp>
      <p:grpSp>
        <p:nvGrpSpPr>
          <p:cNvPr id="53285" name="组合 19"/>
          <p:cNvGrpSpPr>
            <a:grpSpLocks/>
          </p:cNvGrpSpPr>
          <p:nvPr/>
        </p:nvGrpSpPr>
        <p:grpSpPr bwMode="auto">
          <a:xfrm>
            <a:off x="2124187" y="2221824"/>
            <a:ext cx="1367896" cy="791957"/>
            <a:chOff x="2267744" y="3284984"/>
            <a:chExt cx="1368152" cy="792088"/>
          </a:xfrm>
        </p:grpSpPr>
        <p:sp>
          <p:nvSpPr>
            <p:cNvPr id="10" name="圆角矩形 9"/>
            <p:cNvSpPr/>
            <p:nvPr/>
          </p:nvSpPr>
          <p:spPr>
            <a:xfrm>
              <a:off x="2267632" y="3285660"/>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53323" name="Picture 6"/>
            <p:cNvPicPr>
              <a:picLocks noChangeAspect="1" noChangeArrowheads="1"/>
            </p:cNvPicPr>
            <p:nvPr/>
          </p:nvPicPr>
          <p:blipFill>
            <a:blip r:embed="rId4" cstate="print"/>
            <a:srcRect/>
            <a:stretch>
              <a:fillRect/>
            </a:stretch>
          </p:blipFill>
          <p:spPr bwMode="auto">
            <a:xfrm>
              <a:off x="2555776" y="3359872"/>
              <a:ext cx="864096" cy="645192"/>
            </a:xfrm>
            <a:prstGeom prst="rect">
              <a:avLst/>
            </a:prstGeom>
            <a:noFill/>
            <a:ln w="9525">
              <a:noFill/>
              <a:miter lim="800000"/>
              <a:headEnd/>
              <a:tailEnd/>
            </a:ln>
          </p:spPr>
        </p:pic>
      </p:grpSp>
      <p:grpSp>
        <p:nvGrpSpPr>
          <p:cNvPr id="53286" name="组合 18"/>
          <p:cNvGrpSpPr>
            <a:grpSpLocks/>
          </p:cNvGrpSpPr>
          <p:nvPr/>
        </p:nvGrpSpPr>
        <p:grpSpPr bwMode="auto">
          <a:xfrm>
            <a:off x="468313" y="3301765"/>
            <a:ext cx="1367896" cy="791957"/>
            <a:chOff x="1259632" y="4581128"/>
            <a:chExt cx="1368152" cy="792088"/>
          </a:xfrm>
        </p:grpSpPr>
        <p:sp>
          <p:nvSpPr>
            <p:cNvPr id="12" name="圆角矩形 11"/>
            <p:cNvSpPr/>
            <p:nvPr/>
          </p:nvSpPr>
          <p:spPr>
            <a:xfrm>
              <a:off x="1259632" y="4581363"/>
              <a:ext cx="1368681" cy="7922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53321" name="Picture 2"/>
            <p:cNvPicPr>
              <a:picLocks noChangeAspect="1" noChangeArrowheads="1"/>
            </p:cNvPicPr>
            <p:nvPr/>
          </p:nvPicPr>
          <p:blipFill>
            <a:blip r:embed="rId5" cstate="print"/>
            <a:srcRect/>
            <a:stretch>
              <a:fillRect/>
            </a:stretch>
          </p:blipFill>
          <p:spPr bwMode="auto">
            <a:xfrm>
              <a:off x="1475656" y="4653136"/>
              <a:ext cx="936104" cy="669314"/>
            </a:xfrm>
            <a:prstGeom prst="rect">
              <a:avLst/>
            </a:prstGeom>
            <a:noFill/>
            <a:ln w="9525">
              <a:noFill/>
              <a:miter lim="800000"/>
              <a:headEnd/>
              <a:tailEnd/>
            </a:ln>
          </p:spPr>
        </p:pic>
      </p:grpSp>
      <p:grpSp>
        <p:nvGrpSpPr>
          <p:cNvPr id="53287" name="组合 17"/>
          <p:cNvGrpSpPr>
            <a:grpSpLocks/>
          </p:cNvGrpSpPr>
          <p:nvPr/>
        </p:nvGrpSpPr>
        <p:grpSpPr bwMode="auto">
          <a:xfrm>
            <a:off x="2124187" y="3301765"/>
            <a:ext cx="1367896" cy="791957"/>
            <a:chOff x="2843808" y="4581128"/>
            <a:chExt cx="1368152" cy="792088"/>
          </a:xfrm>
        </p:grpSpPr>
        <p:sp>
          <p:nvSpPr>
            <p:cNvPr id="13" name="圆角矩形 12"/>
            <p:cNvSpPr/>
            <p:nvPr/>
          </p:nvSpPr>
          <p:spPr>
            <a:xfrm>
              <a:off x="2843696" y="4581363"/>
              <a:ext cx="1368681" cy="7922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19" name="TextBox 15"/>
            <p:cNvSpPr txBox="1">
              <a:spLocks noChangeArrowheads="1"/>
            </p:cNvSpPr>
            <p:nvPr/>
          </p:nvSpPr>
          <p:spPr bwMode="auto">
            <a:xfrm>
              <a:off x="2879812" y="4653136"/>
              <a:ext cx="1296144" cy="646331"/>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RFC</a:t>
              </a:r>
            </a:p>
            <a:p>
              <a:pPr algn="ctr"/>
              <a:r>
                <a:rPr lang="en-US" altLang="zh-CN">
                  <a:latin typeface="Arial Black" pitchFamily="34" charset="0"/>
                  <a:ea typeface="宋体" charset="-122"/>
                </a:rPr>
                <a:t>Editor</a:t>
              </a:r>
              <a:endParaRPr lang="zh-CN" altLang="en-US">
                <a:latin typeface="Arial Black" pitchFamily="34" charset="0"/>
                <a:ea typeface="宋体" charset="-122"/>
              </a:endParaRPr>
            </a:p>
          </p:txBody>
        </p:sp>
      </p:grpSp>
      <p:grpSp>
        <p:nvGrpSpPr>
          <p:cNvPr id="53288" name="组合 16"/>
          <p:cNvGrpSpPr>
            <a:grpSpLocks/>
          </p:cNvGrpSpPr>
          <p:nvPr/>
        </p:nvGrpSpPr>
        <p:grpSpPr bwMode="auto">
          <a:xfrm>
            <a:off x="3780061" y="3301765"/>
            <a:ext cx="1367896" cy="791957"/>
            <a:chOff x="4572000" y="4509120"/>
            <a:chExt cx="1368152" cy="792088"/>
          </a:xfrm>
        </p:grpSpPr>
        <p:sp>
          <p:nvSpPr>
            <p:cNvPr id="14" name="圆角矩形 13"/>
            <p:cNvSpPr/>
            <p:nvPr/>
          </p:nvSpPr>
          <p:spPr>
            <a:xfrm>
              <a:off x="4571777" y="4509355"/>
              <a:ext cx="1368681" cy="7922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53317" name="Picture 3"/>
            <p:cNvPicPr>
              <a:picLocks noChangeAspect="1" noChangeArrowheads="1"/>
            </p:cNvPicPr>
            <p:nvPr/>
          </p:nvPicPr>
          <p:blipFill>
            <a:blip r:embed="rId6" cstate="print"/>
            <a:srcRect/>
            <a:stretch>
              <a:fillRect/>
            </a:stretch>
          </p:blipFill>
          <p:spPr bwMode="auto">
            <a:xfrm>
              <a:off x="4706094" y="4653136"/>
              <a:ext cx="1162050" cy="428625"/>
            </a:xfrm>
            <a:prstGeom prst="rect">
              <a:avLst/>
            </a:prstGeom>
            <a:noFill/>
            <a:ln w="9525">
              <a:noFill/>
              <a:miter lim="800000"/>
              <a:headEnd/>
              <a:tailEnd/>
            </a:ln>
          </p:spPr>
        </p:pic>
      </p:grpSp>
      <p:grpSp>
        <p:nvGrpSpPr>
          <p:cNvPr id="53289" name="组合 21"/>
          <p:cNvGrpSpPr>
            <a:grpSpLocks/>
          </p:cNvGrpSpPr>
          <p:nvPr/>
        </p:nvGrpSpPr>
        <p:grpSpPr bwMode="auto">
          <a:xfrm>
            <a:off x="5651918" y="2221824"/>
            <a:ext cx="1367896" cy="791957"/>
            <a:chOff x="2843808" y="4581128"/>
            <a:chExt cx="1368152" cy="792088"/>
          </a:xfrm>
        </p:grpSpPr>
        <p:sp>
          <p:nvSpPr>
            <p:cNvPr id="23" name="圆角矩形 22"/>
            <p:cNvSpPr/>
            <p:nvPr/>
          </p:nvSpPr>
          <p:spPr>
            <a:xfrm>
              <a:off x="2843390" y="4581804"/>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15" name="TextBox 23"/>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IAOC</a:t>
              </a:r>
              <a:endParaRPr lang="zh-CN" altLang="en-US">
                <a:latin typeface="Arial Black" pitchFamily="34" charset="0"/>
                <a:ea typeface="宋体" charset="-122"/>
              </a:endParaRPr>
            </a:p>
          </p:txBody>
        </p:sp>
      </p:grpSp>
      <p:grpSp>
        <p:nvGrpSpPr>
          <p:cNvPr id="53290" name="组合 24"/>
          <p:cNvGrpSpPr>
            <a:grpSpLocks/>
          </p:cNvGrpSpPr>
          <p:nvPr/>
        </p:nvGrpSpPr>
        <p:grpSpPr bwMode="auto">
          <a:xfrm>
            <a:off x="7307792" y="2221824"/>
            <a:ext cx="1367896" cy="791957"/>
            <a:chOff x="2843808" y="4581128"/>
            <a:chExt cx="1368152" cy="792088"/>
          </a:xfrm>
        </p:grpSpPr>
        <p:sp>
          <p:nvSpPr>
            <p:cNvPr id="26" name="圆角矩形 25"/>
            <p:cNvSpPr/>
            <p:nvPr/>
          </p:nvSpPr>
          <p:spPr>
            <a:xfrm>
              <a:off x="2843279" y="4581804"/>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13" name="TextBox 26"/>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IESG</a:t>
              </a:r>
              <a:endParaRPr lang="zh-CN" altLang="en-US">
                <a:latin typeface="Arial Black" pitchFamily="34" charset="0"/>
                <a:ea typeface="宋体" charset="-122"/>
              </a:endParaRPr>
            </a:p>
          </p:txBody>
        </p:sp>
      </p:grpSp>
      <p:grpSp>
        <p:nvGrpSpPr>
          <p:cNvPr id="53291" name="组合 27"/>
          <p:cNvGrpSpPr>
            <a:grpSpLocks/>
          </p:cNvGrpSpPr>
          <p:nvPr/>
        </p:nvGrpSpPr>
        <p:grpSpPr bwMode="auto">
          <a:xfrm>
            <a:off x="5651918" y="3301765"/>
            <a:ext cx="1367896" cy="791957"/>
            <a:chOff x="2843808" y="4581128"/>
            <a:chExt cx="1368152" cy="792088"/>
          </a:xfrm>
        </p:grpSpPr>
        <p:sp>
          <p:nvSpPr>
            <p:cNvPr id="29" name="圆角矩形 28"/>
            <p:cNvSpPr/>
            <p:nvPr/>
          </p:nvSpPr>
          <p:spPr>
            <a:xfrm>
              <a:off x="2843390" y="4581363"/>
              <a:ext cx="1368681" cy="7922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11" name="TextBox 29"/>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IASA</a:t>
              </a:r>
              <a:endParaRPr lang="zh-CN" altLang="en-US">
                <a:latin typeface="Arial Black" pitchFamily="34" charset="0"/>
                <a:ea typeface="宋体" charset="-122"/>
              </a:endParaRPr>
            </a:p>
          </p:txBody>
        </p:sp>
      </p:grpSp>
      <p:grpSp>
        <p:nvGrpSpPr>
          <p:cNvPr id="53292" name="组合 30"/>
          <p:cNvGrpSpPr>
            <a:grpSpLocks/>
          </p:cNvGrpSpPr>
          <p:nvPr/>
        </p:nvGrpSpPr>
        <p:grpSpPr bwMode="auto">
          <a:xfrm>
            <a:off x="7307792" y="3301765"/>
            <a:ext cx="1367896" cy="791957"/>
            <a:chOff x="2843808" y="4581128"/>
            <a:chExt cx="1368152" cy="792088"/>
          </a:xfrm>
        </p:grpSpPr>
        <p:sp>
          <p:nvSpPr>
            <p:cNvPr id="32" name="圆角矩形 31"/>
            <p:cNvSpPr/>
            <p:nvPr/>
          </p:nvSpPr>
          <p:spPr>
            <a:xfrm>
              <a:off x="2843279" y="4581363"/>
              <a:ext cx="1368681" cy="7922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09" name="TextBox 32"/>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Areas</a:t>
              </a:r>
              <a:endParaRPr lang="zh-CN" altLang="en-US">
                <a:latin typeface="Arial Black" pitchFamily="34" charset="0"/>
                <a:ea typeface="宋体" charset="-122"/>
              </a:endParaRPr>
            </a:p>
          </p:txBody>
        </p:sp>
      </p:grpSp>
      <p:grpSp>
        <p:nvGrpSpPr>
          <p:cNvPr id="53293" name="组合 33"/>
          <p:cNvGrpSpPr>
            <a:grpSpLocks/>
          </p:cNvGrpSpPr>
          <p:nvPr/>
        </p:nvGrpSpPr>
        <p:grpSpPr bwMode="auto">
          <a:xfrm>
            <a:off x="5651918" y="4381706"/>
            <a:ext cx="1367896" cy="791957"/>
            <a:chOff x="2843808" y="4581128"/>
            <a:chExt cx="1368152" cy="792088"/>
          </a:xfrm>
        </p:grpSpPr>
        <p:sp>
          <p:nvSpPr>
            <p:cNvPr id="35" name="圆角矩形 34"/>
            <p:cNvSpPr/>
            <p:nvPr/>
          </p:nvSpPr>
          <p:spPr>
            <a:xfrm>
              <a:off x="2843390" y="4580922"/>
              <a:ext cx="1368681" cy="7922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07" name="TextBox 35"/>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IAD</a:t>
              </a:r>
              <a:endParaRPr lang="zh-CN" altLang="en-US">
                <a:latin typeface="Arial Black" pitchFamily="34" charset="0"/>
                <a:ea typeface="宋体" charset="-122"/>
              </a:endParaRPr>
            </a:p>
          </p:txBody>
        </p:sp>
      </p:grpSp>
      <p:cxnSp>
        <p:nvCxnSpPr>
          <p:cNvPr id="38" name="直接连接符 37"/>
          <p:cNvCxnSpPr>
            <a:stCxn id="10" idx="0"/>
          </p:cNvCxnSpPr>
          <p:nvPr/>
        </p:nvCxnSpPr>
        <p:spPr bwMode="auto">
          <a:xfrm rot="16200000" flipV="1">
            <a:off x="2733676" y="2147887"/>
            <a:ext cx="144462" cy="4763"/>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p:cNvCxnSpPr/>
          <p:nvPr/>
        </p:nvCxnSpPr>
        <p:spPr bwMode="auto">
          <a:xfrm rot="16200000" flipV="1">
            <a:off x="6229351" y="2147887"/>
            <a:ext cx="144462" cy="4763"/>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p:cNvCxnSpPr/>
          <p:nvPr/>
        </p:nvCxnSpPr>
        <p:spPr bwMode="auto">
          <a:xfrm rot="16200000" flipV="1">
            <a:off x="7885113" y="2147888"/>
            <a:ext cx="144462" cy="4762"/>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p:cNvCxnSpPr/>
          <p:nvPr/>
        </p:nvCxnSpPr>
        <p:spPr bwMode="auto">
          <a:xfrm rot="16200000" flipV="1">
            <a:off x="5294312" y="2003426"/>
            <a:ext cx="144463" cy="4762"/>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p:cNvCxnSpPr>
            <a:stCxn id="23" idx="2"/>
            <a:endCxn id="29" idx="0"/>
          </p:cNvCxnSpPr>
          <p:nvPr/>
        </p:nvCxnSpPr>
        <p:spPr bwMode="auto">
          <a:xfrm rot="5400000">
            <a:off x="6191250" y="3157538"/>
            <a:ext cx="288925" cy="0"/>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p:cNvCxnSpPr>
            <a:stCxn id="26" idx="2"/>
            <a:endCxn id="32" idx="0"/>
          </p:cNvCxnSpPr>
          <p:nvPr/>
        </p:nvCxnSpPr>
        <p:spPr bwMode="auto">
          <a:xfrm rot="5400000">
            <a:off x="7847012" y="3157538"/>
            <a:ext cx="288925" cy="0"/>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p:cNvCxnSpPr>
            <a:stCxn id="29" idx="2"/>
            <a:endCxn id="35" idx="0"/>
          </p:cNvCxnSpPr>
          <p:nvPr/>
        </p:nvCxnSpPr>
        <p:spPr bwMode="auto">
          <a:xfrm rot="5400000">
            <a:off x="6192044" y="4237832"/>
            <a:ext cx="287337" cy="0"/>
          </a:xfrm>
          <a:prstGeom prst="line">
            <a:avLst/>
          </a:prstGeom>
        </p:spPr>
        <p:style>
          <a:lnRef idx="2">
            <a:schemeClr val="dk1"/>
          </a:lnRef>
          <a:fillRef idx="0">
            <a:schemeClr val="dk1"/>
          </a:fillRef>
          <a:effectRef idx="1">
            <a:schemeClr val="dk1"/>
          </a:effectRef>
          <a:fontRef idx="minor">
            <a:schemeClr val="tx1"/>
          </a:fontRef>
        </p:style>
      </p:cxnSp>
      <p:cxnSp>
        <p:nvCxnSpPr>
          <p:cNvPr id="56" name="直接连接符 55"/>
          <p:cNvCxnSpPr>
            <a:stCxn id="10" idx="2"/>
            <a:endCxn id="13" idx="0"/>
          </p:cNvCxnSpPr>
          <p:nvPr/>
        </p:nvCxnSpPr>
        <p:spPr bwMode="auto">
          <a:xfrm rot="5400000">
            <a:off x="2663825" y="3157538"/>
            <a:ext cx="288925" cy="0"/>
          </a:xfrm>
          <a:prstGeom prst="line">
            <a:avLst/>
          </a:prstGeom>
        </p:spPr>
        <p:style>
          <a:lnRef idx="2">
            <a:schemeClr val="dk1"/>
          </a:lnRef>
          <a:fillRef idx="0">
            <a:schemeClr val="dk1"/>
          </a:fillRef>
          <a:effectRef idx="1">
            <a:schemeClr val="dk1"/>
          </a:effectRef>
          <a:fontRef idx="minor">
            <a:schemeClr val="tx1"/>
          </a:fontRef>
        </p:style>
      </p:cxnSp>
      <p:cxnSp>
        <p:nvCxnSpPr>
          <p:cNvPr id="59" name="直接连接符 58"/>
          <p:cNvCxnSpPr/>
          <p:nvPr/>
        </p:nvCxnSpPr>
        <p:spPr bwMode="auto">
          <a:xfrm rot="16200000" flipV="1">
            <a:off x="4357688" y="3227388"/>
            <a:ext cx="144462" cy="4762"/>
          </a:xfrm>
          <a:prstGeom prst="line">
            <a:avLst/>
          </a:prstGeom>
        </p:spPr>
        <p:style>
          <a:lnRef idx="2">
            <a:schemeClr val="dk1"/>
          </a:lnRef>
          <a:fillRef idx="0">
            <a:schemeClr val="dk1"/>
          </a:fillRef>
          <a:effectRef idx="1">
            <a:schemeClr val="dk1"/>
          </a:effectRef>
          <a:fontRef idx="minor">
            <a:schemeClr val="tx1"/>
          </a:fontRef>
        </p:style>
      </p:cxnSp>
      <p:cxnSp>
        <p:nvCxnSpPr>
          <p:cNvPr id="60" name="直接连接符 59"/>
          <p:cNvCxnSpPr/>
          <p:nvPr/>
        </p:nvCxnSpPr>
        <p:spPr bwMode="auto">
          <a:xfrm rot="16200000" flipV="1">
            <a:off x="1041401" y="3227387"/>
            <a:ext cx="144462" cy="4763"/>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p:cNvCxnSpPr/>
          <p:nvPr/>
        </p:nvCxnSpPr>
        <p:spPr bwMode="auto">
          <a:xfrm>
            <a:off x="1116013" y="3157538"/>
            <a:ext cx="3311525" cy="0"/>
          </a:xfrm>
          <a:prstGeom prst="line">
            <a:avLst/>
          </a:prstGeom>
        </p:spPr>
        <p:style>
          <a:lnRef idx="2">
            <a:schemeClr val="dk1"/>
          </a:lnRef>
          <a:fillRef idx="0">
            <a:schemeClr val="dk1"/>
          </a:fillRef>
          <a:effectRef idx="1">
            <a:schemeClr val="dk1"/>
          </a:effectRef>
          <a:fontRef idx="minor">
            <a:schemeClr val="tx1"/>
          </a:fontRef>
        </p:style>
      </p:cxnSp>
      <p:cxnSp>
        <p:nvCxnSpPr>
          <p:cNvPr id="65" name="直接连接符 64"/>
          <p:cNvCxnSpPr/>
          <p:nvPr/>
        </p:nvCxnSpPr>
        <p:spPr bwMode="auto">
          <a:xfrm>
            <a:off x="2771775" y="2078038"/>
            <a:ext cx="5183188" cy="0"/>
          </a:xfrm>
          <a:prstGeom prst="line">
            <a:avLst/>
          </a:prstGeom>
        </p:spPr>
        <p:style>
          <a:lnRef idx="2">
            <a:schemeClr val="dk1"/>
          </a:lnRef>
          <a:fillRef idx="0">
            <a:schemeClr val="dk1"/>
          </a:fillRef>
          <a:effectRef idx="1">
            <a:schemeClr val="dk1"/>
          </a:effectRef>
          <a:fontRef idx="minor">
            <a:schemeClr val="tx1"/>
          </a:fontRef>
        </p:style>
      </p:cxnSp>
      <p:grpSp>
        <p:nvGrpSpPr>
          <p:cNvPr id="19" name="组合 107"/>
          <p:cNvGrpSpPr>
            <a:grpSpLocks/>
          </p:cNvGrpSpPr>
          <p:nvPr/>
        </p:nvGrpSpPr>
        <p:grpSpPr bwMode="auto">
          <a:xfrm>
            <a:off x="3635375" y="5029200"/>
            <a:ext cx="2089150" cy="792163"/>
            <a:chOff x="3635896" y="5733256"/>
            <a:chExt cx="2088232" cy="792088"/>
          </a:xfrm>
        </p:grpSpPr>
        <p:cxnSp>
          <p:nvCxnSpPr>
            <p:cNvPr id="74" name="直接箭头连接符 73"/>
            <p:cNvCxnSpPr/>
            <p:nvPr/>
          </p:nvCxnSpPr>
          <p:spPr>
            <a:xfrm flipV="1">
              <a:off x="5003720" y="5949136"/>
              <a:ext cx="720408" cy="18095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nvGrpSpPr>
            <p:cNvPr id="53281" name="组合 77"/>
            <p:cNvGrpSpPr>
              <a:grpSpLocks/>
            </p:cNvGrpSpPr>
            <p:nvPr/>
          </p:nvGrpSpPr>
          <p:grpSpPr bwMode="auto">
            <a:xfrm>
              <a:off x="3635896" y="5733256"/>
              <a:ext cx="1368152" cy="792088"/>
              <a:chOff x="2771800" y="5733256"/>
              <a:chExt cx="1368152" cy="792088"/>
            </a:xfrm>
          </p:grpSpPr>
          <p:pic>
            <p:nvPicPr>
              <p:cNvPr id="53282" name="Picture 4"/>
              <p:cNvPicPr>
                <a:picLocks noChangeAspect="1" noChangeArrowheads="1"/>
              </p:cNvPicPr>
              <p:nvPr/>
            </p:nvPicPr>
            <p:blipFill>
              <a:blip r:embed="rId7" cstate="print"/>
              <a:srcRect/>
              <a:stretch>
                <a:fillRect/>
              </a:stretch>
            </p:blipFill>
            <p:spPr bwMode="auto">
              <a:xfrm>
                <a:off x="2915816" y="5805264"/>
                <a:ext cx="1038246" cy="648072"/>
              </a:xfrm>
              <a:prstGeom prst="rect">
                <a:avLst/>
              </a:prstGeom>
              <a:noFill/>
              <a:ln w="9525">
                <a:noFill/>
                <a:miter lim="800000"/>
                <a:headEnd/>
                <a:tailEnd/>
              </a:ln>
            </p:spPr>
          </p:pic>
          <p:sp>
            <p:nvSpPr>
              <p:cNvPr id="77" name="圆角矩形 76"/>
              <p:cNvSpPr/>
              <p:nvPr/>
            </p:nvSpPr>
            <p:spPr>
              <a:xfrm>
                <a:off x="2771800" y="5733256"/>
                <a:ext cx="1367824" cy="792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grpSp>
      </p:grpSp>
      <p:grpSp>
        <p:nvGrpSpPr>
          <p:cNvPr id="21" name="组合 82"/>
          <p:cNvGrpSpPr>
            <a:grpSpLocks/>
          </p:cNvGrpSpPr>
          <p:nvPr/>
        </p:nvGrpSpPr>
        <p:grpSpPr bwMode="auto">
          <a:xfrm>
            <a:off x="2339975" y="4310063"/>
            <a:ext cx="2663825" cy="287337"/>
            <a:chOff x="2267744" y="5229200"/>
            <a:chExt cx="2880320" cy="288032"/>
          </a:xfrm>
        </p:grpSpPr>
        <p:sp>
          <p:nvSpPr>
            <p:cNvPr id="53278" name="矩形 83"/>
            <p:cNvSpPr>
              <a:spLocks noChangeArrowheads="1"/>
            </p:cNvSpPr>
            <p:nvPr/>
          </p:nvSpPr>
          <p:spPr bwMode="auto">
            <a:xfrm>
              <a:off x="2267744" y="5229200"/>
              <a:ext cx="2734851" cy="276999"/>
            </a:xfrm>
            <a:prstGeom prst="rect">
              <a:avLst/>
            </a:prstGeom>
            <a:noFill/>
            <a:ln w="9525">
              <a:noFill/>
              <a:miter lim="800000"/>
              <a:headEnd/>
              <a:tailEnd/>
            </a:ln>
          </p:spPr>
          <p:txBody>
            <a:bodyPr wrap="none">
              <a:spAutoFit/>
            </a:bodyPr>
            <a:lstStyle/>
            <a:p>
              <a:r>
                <a:rPr lang="en-US" altLang="zh-CN" sz="1200">
                  <a:ea typeface="宋体" charset="-122"/>
                </a:rPr>
                <a:t>Internet Assigned Numbers Authority </a:t>
              </a:r>
              <a:endParaRPr lang="zh-CN" altLang="en-US" sz="1200">
                <a:ea typeface="宋体" charset="-122"/>
              </a:endParaRPr>
            </a:p>
          </p:txBody>
        </p:sp>
        <p:sp>
          <p:nvSpPr>
            <p:cNvPr id="85" name="矩形标注 84"/>
            <p:cNvSpPr/>
            <p:nvPr/>
          </p:nvSpPr>
          <p:spPr>
            <a:xfrm flipH="1" flipV="1">
              <a:off x="2267744" y="5229200"/>
              <a:ext cx="2880320" cy="288032"/>
            </a:xfrm>
            <a:prstGeom prst="wedgeRectCallout">
              <a:avLst>
                <a:gd name="adj1" fmla="val -33630"/>
                <a:gd name="adj2" fmla="val 126176"/>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sp>
        <p:nvSpPr>
          <p:cNvPr id="53276" name="矩形 86"/>
          <p:cNvSpPr>
            <a:spLocks noChangeArrowheads="1"/>
          </p:cNvSpPr>
          <p:nvPr/>
        </p:nvSpPr>
        <p:spPr bwMode="auto">
          <a:xfrm>
            <a:off x="-36513" y="2654305"/>
            <a:ext cx="1468039" cy="236857"/>
          </a:xfrm>
          <a:prstGeom prst="rect">
            <a:avLst/>
          </a:prstGeom>
          <a:noFill/>
          <a:ln w="9525">
            <a:noFill/>
            <a:miter lim="800000"/>
            <a:headEnd/>
            <a:tailEnd/>
          </a:ln>
        </p:spPr>
        <p:txBody>
          <a:bodyPr wrap="none">
            <a:spAutoFit/>
          </a:bodyPr>
          <a:lstStyle/>
          <a:p>
            <a:r>
              <a:rPr lang="en-US" altLang="zh-CN" sz="1200" dirty="0">
                <a:ea typeface="宋体" charset="-122"/>
              </a:rPr>
              <a:t>Internet Architecture Board</a:t>
            </a:r>
            <a:endParaRPr lang="zh-CN" altLang="en-US" sz="1200" dirty="0">
              <a:ea typeface="宋体" charset="-122"/>
            </a:endParaRPr>
          </a:p>
        </p:txBody>
      </p:sp>
      <p:sp>
        <p:nvSpPr>
          <p:cNvPr id="88" name="矩形标注 87"/>
          <p:cNvSpPr/>
          <p:nvPr/>
        </p:nvSpPr>
        <p:spPr bwMode="auto">
          <a:xfrm flipH="1" flipV="1">
            <a:off x="0" y="2654300"/>
            <a:ext cx="2071688" cy="287338"/>
          </a:xfrm>
          <a:prstGeom prst="wedgeRectCallout">
            <a:avLst>
              <a:gd name="adj1" fmla="val -52496"/>
              <a:gd name="adj2" fmla="val 95160"/>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nvGrpSpPr>
          <p:cNvPr id="24" name="组合 88"/>
          <p:cNvGrpSpPr>
            <a:grpSpLocks/>
          </p:cNvGrpSpPr>
          <p:nvPr/>
        </p:nvGrpSpPr>
        <p:grpSpPr bwMode="auto">
          <a:xfrm>
            <a:off x="107950" y="4310063"/>
            <a:ext cx="2087563" cy="360362"/>
            <a:chOff x="2416025" y="5229200"/>
            <a:chExt cx="3007060" cy="504056"/>
          </a:xfrm>
        </p:grpSpPr>
        <p:sp>
          <p:nvSpPr>
            <p:cNvPr id="53274" name="矩形 89"/>
            <p:cNvSpPr>
              <a:spLocks noChangeArrowheads="1"/>
            </p:cNvSpPr>
            <p:nvPr/>
          </p:nvSpPr>
          <p:spPr bwMode="auto">
            <a:xfrm>
              <a:off x="2431069" y="5313209"/>
              <a:ext cx="2888324" cy="323166"/>
            </a:xfrm>
            <a:prstGeom prst="rect">
              <a:avLst/>
            </a:prstGeom>
            <a:noFill/>
            <a:ln w="9525">
              <a:noFill/>
              <a:miter lim="800000"/>
              <a:headEnd/>
              <a:tailEnd/>
            </a:ln>
          </p:spPr>
          <p:txBody>
            <a:bodyPr wrap="none">
              <a:spAutoFit/>
            </a:bodyPr>
            <a:lstStyle/>
            <a:p>
              <a:r>
                <a:rPr lang="en-US" altLang="zh-CN" sz="1200">
                  <a:ea typeface="宋体" charset="-122"/>
                </a:rPr>
                <a:t>Internet Research Task Force</a:t>
              </a:r>
              <a:endParaRPr lang="zh-CN" altLang="en-US" sz="1200">
                <a:ea typeface="宋体" charset="-122"/>
              </a:endParaRPr>
            </a:p>
          </p:txBody>
        </p:sp>
        <p:sp>
          <p:nvSpPr>
            <p:cNvPr id="91" name="矩形标注 90"/>
            <p:cNvSpPr/>
            <p:nvPr/>
          </p:nvSpPr>
          <p:spPr>
            <a:xfrm flipH="1" flipV="1">
              <a:off x="2416025" y="5229200"/>
              <a:ext cx="3007060" cy="504056"/>
            </a:xfrm>
            <a:prstGeom prst="wedgeRectCallout">
              <a:avLst>
                <a:gd name="adj1" fmla="val -9158"/>
                <a:gd name="adj2" fmla="val 113047"/>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25" name="组合 91"/>
          <p:cNvGrpSpPr>
            <a:grpSpLocks/>
          </p:cNvGrpSpPr>
          <p:nvPr/>
        </p:nvGrpSpPr>
        <p:grpSpPr bwMode="auto">
          <a:xfrm>
            <a:off x="1258888" y="5462588"/>
            <a:ext cx="2449512" cy="358775"/>
            <a:chOff x="2416024" y="5229200"/>
            <a:chExt cx="3200091" cy="504056"/>
          </a:xfrm>
        </p:grpSpPr>
        <p:sp>
          <p:nvSpPr>
            <p:cNvPr id="53272" name="矩形 92"/>
            <p:cNvSpPr>
              <a:spLocks noChangeArrowheads="1"/>
            </p:cNvSpPr>
            <p:nvPr/>
          </p:nvSpPr>
          <p:spPr bwMode="auto">
            <a:xfrm>
              <a:off x="2431069" y="5313209"/>
              <a:ext cx="3185046" cy="323166"/>
            </a:xfrm>
            <a:prstGeom prst="rect">
              <a:avLst/>
            </a:prstGeom>
            <a:noFill/>
            <a:ln w="9525">
              <a:noFill/>
              <a:miter lim="800000"/>
              <a:headEnd/>
              <a:tailEnd/>
            </a:ln>
          </p:spPr>
          <p:txBody>
            <a:bodyPr wrap="none">
              <a:spAutoFit/>
            </a:bodyPr>
            <a:lstStyle/>
            <a:p>
              <a:r>
                <a:rPr lang="en-US" altLang="zh-CN" sz="1200">
                  <a:ea typeface="宋体" charset="-122"/>
                </a:rPr>
                <a:t>Internet Engineering Task Force</a:t>
              </a:r>
              <a:endParaRPr lang="zh-CN" altLang="en-US" sz="1200">
                <a:ea typeface="宋体" charset="-122"/>
              </a:endParaRPr>
            </a:p>
          </p:txBody>
        </p:sp>
        <p:sp>
          <p:nvSpPr>
            <p:cNvPr id="94" name="矩形标注 93"/>
            <p:cNvSpPr/>
            <p:nvPr/>
          </p:nvSpPr>
          <p:spPr>
            <a:xfrm flipH="1" flipV="1">
              <a:off x="2416024" y="5229200"/>
              <a:ext cx="3011363" cy="504056"/>
            </a:xfrm>
            <a:prstGeom prst="wedgeRectCallout">
              <a:avLst>
                <a:gd name="adj1" fmla="val -54159"/>
                <a:gd name="adj2" fmla="val 90508"/>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27" name="组合 95"/>
          <p:cNvGrpSpPr>
            <a:grpSpLocks/>
          </p:cNvGrpSpPr>
          <p:nvPr/>
        </p:nvGrpSpPr>
        <p:grpSpPr bwMode="auto">
          <a:xfrm>
            <a:off x="3408363" y="2725738"/>
            <a:ext cx="2676525" cy="287337"/>
            <a:chOff x="1737158" y="5205197"/>
            <a:chExt cx="2816604" cy="336043"/>
          </a:xfrm>
        </p:grpSpPr>
        <p:sp>
          <p:nvSpPr>
            <p:cNvPr id="53270" name="矩形 96"/>
            <p:cNvSpPr>
              <a:spLocks noChangeArrowheads="1"/>
            </p:cNvSpPr>
            <p:nvPr/>
          </p:nvSpPr>
          <p:spPr bwMode="auto">
            <a:xfrm>
              <a:off x="1767574" y="5205197"/>
              <a:ext cx="2786188" cy="323165"/>
            </a:xfrm>
            <a:prstGeom prst="rect">
              <a:avLst/>
            </a:prstGeom>
            <a:noFill/>
            <a:ln w="9525">
              <a:noFill/>
              <a:miter lim="800000"/>
              <a:headEnd/>
              <a:tailEnd/>
            </a:ln>
          </p:spPr>
          <p:txBody>
            <a:bodyPr wrap="none">
              <a:spAutoFit/>
            </a:bodyPr>
            <a:lstStyle/>
            <a:p>
              <a:r>
                <a:rPr lang="en-US" altLang="zh-CN" sz="1200">
                  <a:ea typeface="宋体" charset="-122"/>
                </a:rPr>
                <a:t>IETF Administrative Support Activity</a:t>
              </a:r>
              <a:endParaRPr lang="zh-CN" altLang="en-US" sz="1200">
                <a:ea typeface="宋体" charset="-122"/>
              </a:endParaRPr>
            </a:p>
          </p:txBody>
        </p:sp>
        <p:sp>
          <p:nvSpPr>
            <p:cNvPr id="98" name="矩形标注 97"/>
            <p:cNvSpPr/>
            <p:nvPr/>
          </p:nvSpPr>
          <p:spPr>
            <a:xfrm flipH="1">
              <a:off x="1737158" y="5205197"/>
              <a:ext cx="2804909" cy="336043"/>
            </a:xfrm>
            <a:prstGeom prst="wedgeRectCallout">
              <a:avLst>
                <a:gd name="adj1" fmla="val -34023"/>
                <a:gd name="adj2" fmla="val 193516"/>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28" name="组合 98"/>
          <p:cNvGrpSpPr>
            <a:grpSpLocks/>
          </p:cNvGrpSpPr>
          <p:nvPr/>
        </p:nvGrpSpPr>
        <p:grpSpPr bwMode="auto">
          <a:xfrm>
            <a:off x="6443663" y="1428750"/>
            <a:ext cx="2840037" cy="360363"/>
            <a:chOff x="439497" y="4825959"/>
            <a:chExt cx="3429179" cy="504056"/>
          </a:xfrm>
        </p:grpSpPr>
        <p:sp>
          <p:nvSpPr>
            <p:cNvPr id="53268" name="矩形 99"/>
            <p:cNvSpPr>
              <a:spLocks noChangeArrowheads="1"/>
            </p:cNvSpPr>
            <p:nvPr/>
          </p:nvSpPr>
          <p:spPr bwMode="auto">
            <a:xfrm>
              <a:off x="439498" y="4926769"/>
              <a:ext cx="3429178" cy="387799"/>
            </a:xfrm>
            <a:prstGeom prst="rect">
              <a:avLst/>
            </a:prstGeom>
            <a:noFill/>
            <a:ln w="9525">
              <a:noFill/>
              <a:miter lim="800000"/>
              <a:headEnd/>
              <a:tailEnd/>
            </a:ln>
          </p:spPr>
          <p:txBody>
            <a:bodyPr wrap="none">
              <a:spAutoFit/>
            </a:bodyPr>
            <a:lstStyle/>
            <a:p>
              <a:r>
                <a:rPr lang="en-US" altLang="zh-CN" sz="1200">
                  <a:ea typeface="宋体" charset="-122"/>
                </a:rPr>
                <a:t>Internet Engineering Steering Group</a:t>
              </a:r>
              <a:endParaRPr lang="zh-CN" altLang="en-US" sz="1200">
                <a:ea typeface="宋体" charset="-122"/>
              </a:endParaRPr>
            </a:p>
          </p:txBody>
        </p:sp>
        <p:sp>
          <p:nvSpPr>
            <p:cNvPr id="101" name="矩形标注 100"/>
            <p:cNvSpPr/>
            <p:nvPr/>
          </p:nvSpPr>
          <p:spPr>
            <a:xfrm flipH="1">
              <a:off x="439497" y="4825959"/>
              <a:ext cx="3130156" cy="504056"/>
            </a:xfrm>
            <a:prstGeom prst="wedgeRectCallout">
              <a:avLst>
                <a:gd name="adj1" fmla="val -23452"/>
                <a:gd name="adj2" fmla="val 163071"/>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30" name="组合 101"/>
          <p:cNvGrpSpPr>
            <a:grpSpLocks/>
          </p:cNvGrpSpPr>
          <p:nvPr/>
        </p:nvGrpSpPr>
        <p:grpSpPr bwMode="auto">
          <a:xfrm>
            <a:off x="6300788" y="5562600"/>
            <a:ext cx="1501775" cy="287338"/>
            <a:chOff x="2267744" y="5229200"/>
            <a:chExt cx="1624215" cy="288032"/>
          </a:xfrm>
        </p:grpSpPr>
        <p:sp>
          <p:nvSpPr>
            <p:cNvPr id="53266" name="矩形 102"/>
            <p:cNvSpPr>
              <a:spLocks noChangeArrowheads="1"/>
            </p:cNvSpPr>
            <p:nvPr/>
          </p:nvSpPr>
          <p:spPr bwMode="auto">
            <a:xfrm>
              <a:off x="2267744" y="5229200"/>
              <a:ext cx="1624215" cy="276999"/>
            </a:xfrm>
            <a:prstGeom prst="rect">
              <a:avLst/>
            </a:prstGeom>
            <a:noFill/>
            <a:ln w="9525">
              <a:noFill/>
              <a:miter lim="800000"/>
              <a:headEnd/>
              <a:tailEnd/>
            </a:ln>
          </p:spPr>
          <p:txBody>
            <a:bodyPr wrap="none">
              <a:spAutoFit/>
            </a:bodyPr>
            <a:lstStyle/>
            <a:p>
              <a:r>
                <a:rPr lang="en-US" altLang="zh-CN" sz="1200">
                  <a:ea typeface="宋体" charset="-122"/>
                </a:rPr>
                <a:t>IETF Area Directors</a:t>
              </a:r>
              <a:endParaRPr lang="zh-CN" altLang="en-US" sz="1200">
                <a:ea typeface="宋体" charset="-122"/>
              </a:endParaRPr>
            </a:p>
          </p:txBody>
        </p:sp>
        <p:sp>
          <p:nvSpPr>
            <p:cNvPr id="104" name="矩形标注 103"/>
            <p:cNvSpPr/>
            <p:nvPr/>
          </p:nvSpPr>
          <p:spPr>
            <a:xfrm flipH="1" flipV="1">
              <a:off x="2267744" y="5229200"/>
              <a:ext cx="1557254" cy="288032"/>
            </a:xfrm>
            <a:prstGeom prst="wedgeRectCallout">
              <a:avLst>
                <a:gd name="adj1" fmla="val 25902"/>
                <a:gd name="adj2" fmla="val 167304"/>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31" name="组合 104"/>
          <p:cNvGrpSpPr>
            <a:grpSpLocks/>
          </p:cNvGrpSpPr>
          <p:nvPr/>
        </p:nvGrpSpPr>
        <p:grpSpPr bwMode="auto">
          <a:xfrm>
            <a:off x="4284663" y="1862138"/>
            <a:ext cx="2994025" cy="460375"/>
            <a:chOff x="2722532" y="5205187"/>
            <a:chExt cx="3153096" cy="538608"/>
          </a:xfrm>
        </p:grpSpPr>
        <p:sp>
          <p:nvSpPr>
            <p:cNvPr id="53264" name="矩形 105"/>
            <p:cNvSpPr>
              <a:spLocks noChangeArrowheads="1"/>
            </p:cNvSpPr>
            <p:nvPr/>
          </p:nvSpPr>
          <p:spPr bwMode="auto">
            <a:xfrm>
              <a:off x="2722532" y="5205187"/>
              <a:ext cx="3153096" cy="538608"/>
            </a:xfrm>
            <a:prstGeom prst="rect">
              <a:avLst/>
            </a:prstGeom>
            <a:noFill/>
            <a:ln w="9525">
              <a:noFill/>
              <a:miter lim="800000"/>
              <a:headEnd/>
              <a:tailEnd/>
            </a:ln>
          </p:spPr>
          <p:txBody>
            <a:bodyPr>
              <a:spAutoFit/>
            </a:bodyPr>
            <a:lstStyle/>
            <a:p>
              <a:r>
                <a:rPr lang="en-US" altLang="zh-CN" sz="1200">
                  <a:ea typeface="宋体" charset="-122"/>
                </a:rPr>
                <a:t>IETF Administrative Oversight Committee </a:t>
              </a:r>
              <a:endParaRPr lang="zh-CN" altLang="en-US" sz="1200">
                <a:ea typeface="宋体" charset="-122"/>
              </a:endParaRPr>
            </a:p>
          </p:txBody>
        </p:sp>
        <p:sp>
          <p:nvSpPr>
            <p:cNvPr id="107" name="矩形标注 106"/>
            <p:cNvSpPr/>
            <p:nvPr/>
          </p:nvSpPr>
          <p:spPr>
            <a:xfrm flipH="1">
              <a:off x="2722532" y="5205187"/>
              <a:ext cx="3107956" cy="336165"/>
            </a:xfrm>
            <a:prstGeom prst="wedgeRectCallout">
              <a:avLst>
                <a:gd name="adj1" fmla="val 2738"/>
                <a:gd name="adj2" fmla="val 100144"/>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sp>
        <p:nvSpPr>
          <p:cNvPr id="81"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53263" name="Slide Number Placeholder 6"/>
          <p:cNvSpPr>
            <a:spLocks noGrp="1"/>
          </p:cNvSpPr>
          <p:nvPr>
            <p:ph type="sldNum" sz="quarter" idx="12"/>
          </p:nvPr>
        </p:nvSpPr>
        <p:spPr>
          <a:noFill/>
        </p:spPr>
        <p:txBody>
          <a:bodyPr/>
          <a:lstStyle/>
          <a:p>
            <a:r>
              <a:rPr lang="en-US" altLang="ko-KR" dirty="0" smtClean="0">
                <a:ea typeface="굴림" pitchFamily="34" charset="-127"/>
              </a:rPr>
              <a:t>1-</a:t>
            </a:r>
            <a:fld id="{42000991-8EBE-44A9-8396-0936CA4C12C5}" type="slidenum">
              <a:rPr lang="en-US" altLang="ko-KR" smtClean="0">
                <a:ea typeface="굴림" pitchFamily="34" charset="-127"/>
              </a:rPr>
              <a:pPr/>
              <a:t>19</a:t>
            </a:fld>
            <a:endParaRPr lang="en-US" altLang="ko-KR" dirty="0" smtClean="0">
              <a:ea typeface="굴림" pitchFamily="34" charset="-127"/>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ee the source image"/>
          <p:cNvPicPr>
            <a:picLocks noChangeAspect="1" noChangeArrowheads="1"/>
          </p:cNvPicPr>
          <p:nvPr/>
        </p:nvPicPr>
        <p:blipFill>
          <a:blip r:embed="rId3"/>
          <a:srcRect/>
          <a:stretch>
            <a:fillRect/>
          </a:stretch>
        </p:blipFill>
        <p:spPr bwMode="auto">
          <a:xfrm>
            <a:off x="5089886" y="2734599"/>
            <a:ext cx="1417182" cy="1578633"/>
          </a:xfrm>
          <a:prstGeom prst="rect">
            <a:avLst/>
          </a:prstGeom>
          <a:noFill/>
        </p:spPr>
      </p:pic>
      <p:sp>
        <p:nvSpPr>
          <p:cNvPr id="2" name="标题 1"/>
          <p:cNvSpPr>
            <a:spLocks noGrp="1"/>
          </p:cNvSpPr>
          <p:nvPr>
            <p:ph type="title"/>
          </p:nvPr>
        </p:nvSpPr>
        <p:spPr>
          <a:xfrm>
            <a:off x="533399" y="228600"/>
            <a:ext cx="8299101" cy="1143000"/>
          </a:xfrm>
        </p:spPr>
        <p:txBody>
          <a:bodyPr/>
          <a:lstStyle/>
          <a:p>
            <a:r>
              <a:rPr lang="en-US" altLang="zh-CN" dirty="0" smtClean="0"/>
              <a:t>Tentative Lecture Grading Policy</a:t>
            </a:r>
            <a:endParaRPr lang="zh-CN" altLang="en-US" dirty="0"/>
          </a:p>
        </p:txBody>
      </p:sp>
      <p:sp>
        <p:nvSpPr>
          <p:cNvPr id="3" name="内容占位符 2"/>
          <p:cNvSpPr>
            <a:spLocks noGrp="1"/>
          </p:cNvSpPr>
          <p:nvPr>
            <p:ph idx="1"/>
          </p:nvPr>
        </p:nvSpPr>
        <p:spPr>
          <a:xfrm>
            <a:off x="533400" y="1319842"/>
            <a:ext cx="8449826" cy="2320505"/>
          </a:xfrm>
        </p:spPr>
        <p:txBody>
          <a:bodyPr/>
          <a:lstStyle/>
          <a:p>
            <a:r>
              <a:rPr lang="en-US" altLang="zh-CN" dirty="0" smtClean="0"/>
              <a:t>Class attendance 				5%</a:t>
            </a:r>
          </a:p>
          <a:p>
            <a:r>
              <a:rPr lang="en-US" altLang="zh-CN" dirty="0" smtClean="0"/>
              <a:t>PPT homework + presentation		25%</a:t>
            </a:r>
          </a:p>
          <a:p>
            <a:r>
              <a:rPr lang="en-US" altLang="zh-CN" dirty="0" smtClean="0"/>
              <a:t>Final exam (half-open book)		50%</a:t>
            </a:r>
          </a:p>
          <a:p>
            <a:r>
              <a:rPr lang="en-US" altLang="zh-CN" dirty="0" smtClean="0"/>
              <a:t>Practice part					20%</a:t>
            </a:r>
            <a:endParaRPr lang="zh-CN" altLang="en-US" dirty="0"/>
          </a:p>
        </p:txBody>
      </p:sp>
      <p:sp>
        <p:nvSpPr>
          <p:cNvPr id="4" name="页脚占位符 3"/>
          <p:cNvSpPr>
            <a:spLocks noGrp="1"/>
          </p:cNvSpPr>
          <p:nvPr>
            <p:ph type="ftr" sz="quarter" idx="11"/>
          </p:nvPr>
        </p:nvSpPr>
        <p:spPr/>
        <p:txBody>
          <a:bodyPr/>
          <a:lstStyle/>
          <a:p>
            <a:pPr>
              <a:defRPr/>
            </a:pPr>
            <a:r>
              <a:rPr lang="en-US" altLang="ko-KR" dirty="0" smtClean="0"/>
              <a:t>Introduction</a:t>
            </a:r>
            <a:endParaRPr lang="en-US" altLang="ko-KR" dirty="0">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dirty="0" smtClean="0">
                <a:latin typeface="+mn-lt"/>
              </a:rPr>
              <a:t>1-</a:t>
            </a:r>
            <a:fld id="{6C1F76B0-C056-41A2-B7A5-C4FED8C001A5}" type="slidenum">
              <a:rPr lang="en-US" altLang="ko-KR" smtClean="0">
                <a:latin typeface="+mn-lt"/>
              </a:rPr>
              <a:pPr>
                <a:defRPr/>
              </a:pPr>
              <a:t>2</a:t>
            </a:fld>
            <a:endParaRPr lang="en-US" altLang="ko-KR" dirty="0">
              <a:latin typeface="+mn-lt"/>
            </a:endParaRPr>
          </a:p>
        </p:txBody>
      </p:sp>
      <p:sp>
        <p:nvSpPr>
          <p:cNvPr id="6" name="矩形 5"/>
          <p:cNvSpPr/>
          <p:nvPr/>
        </p:nvSpPr>
        <p:spPr>
          <a:xfrm>
            <a:off x="388187" y="3801712"/>
            <a:ext cx="8436619" cy="2308324"/>
          </a:xfrm>
          <a:prstGeom prst="rect">
            <a:avLst/>
          </a:prstGeom>
        </p:spPr>
        <p:txBody>
          <a:bodyPr wrap="square">
            <a:spAutoFit/>
          </a:bodyPr>
          <a:lstStyle/>
          <a:p>
            <a:pPr>
              <a:buFont typeface="Wingdings" pitchFamily="2" charset="2"/>
              <a:buChar char="Ø"/>
            </a:pPr>
            <a:r>
              <a:rPr lang="en-US" altLang="zh-CN" dirty="0" smtClean="0">
                <a:latin typeface="Berlin Sans FB Demi" pitchFamily="34" charset="0"/>
              </a:rPr>
              <a:t>Homework is due </a:t>
            </a:r>
            <a:r>
              <a:rPr lang="en-US" altLang="zh-CN" b="1" dirty="0" smtClean="0">
                <a:solidFill>
                  <a:srgbClr val="FF0000"/>
                </a:solidFill>
                <a:latin typeface="Berlin Sans FB Demi" pitchFamily="34" charset="0"/>
              </a:rPr>
              <a:t>every Friday</a:t>
            </a:r>
            <a:r>
              <a:rPr lang="en-US" altLang="zh-CN" dirty="0" smtClean="0">
                <a:latin typeface="Berlin Sans FB Demi" pitchFamily="34" charset="0"/>
              </a:rPr>
              <a:t>.</a:t>
            </a:r>
          </a:p>
          <a:p>
            <a:r>
              <a:rPr lang="en-US" altLang="zh-CN" dirty="0" smtClean="0"/>
              <a:t> </a:t>
            </a:r>
          </a:p>
          <a:p>
            <a:pPr>
              <a:buFont typeface="Wingdings" pitchFamily="2" charset="2"/>
              <a:buChar char="Ø"/>
            </a:pPr>
            <a:r>
              <a:rPr lang="en-US" altLang="zh-CN" dirty="0" smtClean="0">
                <a:latin typeface="Berlin Sans FB Demi" pitchFamily="34" charset="0"/>
              </a:rPr>
              <a:t>Lecture representative is responsible for collection. </a:t>
            </a:r>
          </a:p>
          <a:p>
            <a:endParaRPr lang="en-US" altLang="zh-CN" dirty="0" smtClean="0"/>
          </a:p>
          <a:p>
            <a:pPr>
              <a:buFont typeface="Wingdings" pitchFamily="2" charset="2"/>
              <a:buChar char="Ø"/>
            </a:pPr>
            <a:r>
              <a:rPr lang="en-US" altLang="zh-CN" dirty="0" smtClean="0">
                <a:latin typeface="Berlin Sans FB Demi" pitchFamily="34" charset="0"/>
              </a:rPr>
              <a:t>The </a:t>
            </a:r>
            <a:r>
              <a:rPr lang="en-US" altLang="zh-CN" b="1" dirty="0" smtClean="0">
                <a:latin typeface="Berlin Sans FB Demi" pitchFamily="34" charset="0"/>
              </a:rPr>
              <a:t>FORMAT </a:t>
            </a:r>
            <a:r>
              <a:rPr lang="en-US" altLang="zh-CN" dirty="0" smtClean="0">
                <a:latin typeface="Berlin Sans FB Demi" pitchFamily="34" charset="0"/>
              </a:rPr>
              <a:t>of your PPT </a:t>
            </a:r>
          </a:p>
          <a:p>
            <a:r>
              <a:rPr lang="en-US" altLang="zh-CN" dirty="0" smtClean="0">
                <a:latin typeface="Berlin Sans FB Demi" pitchFamily="34" charset="0"/>
              </a:rPr>
              <a:t>file name </a:t>
            </a:r>
            <a:r>
              <a:rPr lang="en-US" altLang="zh-CN" b="1" dirty="0" smtClean="0">
                <a:solidFill>
                  <a:srgbClr val="FF0000"/>
                </a:solidFill>
                <a:latin typeface="Berlin Sans FB Demi" pitchFamily="34" charset="0"/>
              </a:rPr>
              <a:t>hw1_</a:t>
            </a:r>
            <a:r>
              <a:rPr lang="zh-CN" altLang="en-US" b="1" dirty="0" smtClean="0">
                <a:solidFill>
                  <a:srgbClr val="FF0000"/>
                </a:solidFill>
                <a:latin typeface="Berlin Sans FB Demi" pitchFamily="34" charset="0"/>
              </a:rPr>
              <a:t>张三</a:t>
            </a:r>
            <a:r>
              <a:rPr lang="en-US" altLang="zh-CN" b="1" dirty="0" smtClean="0">
                <a:solidFill>
                  <a:srgbClr val="FF0000"/>
                </a:solidFill>
                <a:latin typeface="Berlin Sans FB Demi" pitchFamily="34" charset="0"/>
              </a:rPr>
              <a:t>.</a:t>
            </a:r>
            <a:r>
              <a:rPr lang="en-US" altLang="zh-CN" b="1" dirty="0" err="1" smtClean="0">
                <a:solidFill>
                  <a:srgbClr val="FF0000"/>
                </a:solidFill>
                <a:latin typeface="Berlin Sans FB Demi" pitchFamily="34" charset="0"/>
              </a:rPr>
              <a:t>ppt</a:t>
            </a:r>
            <a:endParaRPr lang="zh-CN" altLang="en-US" dirty="0">
              <a:latin typeface="Berlin Sans FB Demi" pitchFamily="34" charset="0"/>
            </a:endParaRPr>
          </a:p>
        </p:txBody>
      </p:sp>
      <p:pic>
        <p:nvPicPr>
          <p:cNvPr id="11268" name="Picture 4" descr="See the source image"/>
          <p:cNvPicPr>
            <a:picLocks noChangeAspect="1" noChangeArrowheads="1"/>
          </p:cNvPicPr>
          <p:nvPr/>
        </p:nvPicPr>
        <p:blipFill>
          <a:blip r:embed="rId4" cstate="print"/>
          <a:srcRect/>
          <a:stretch>
            <a:fillRect/>
          </a:stretch>
        </p:blipFill>
        <p:spPr bwMode="auto">
          <a:xfrm>
            <a:off x="7531161" y="3567808"/>
            <a:ext cx="1371300" cy="1442758"/>
          </a:xfrm>
          <a:prstGeom prst="rect">
            <a:avLst/>
          </a:prstGeom>
          <a:noFill/>
        </p:spPr>
      </p:pic>
      <p:grpSp>
        <p:nvGrpSpPr>
          <p:cNvPr id="12" name="组合 11"/>
          <p:cNvGrpSpPr/>
          <p:nvPr/>
        </p:nvGrpSpPr>
        <p:grpSpPr>
          <a:xfrm>
            <a:off x="4927120" y="5148813"/>
            <a:ext cx="1981200" cy="1709187"/>
            <a:chOff x="4927120" y="5148813"/>
            <a:chExt cx="1981200" cy="1709187"/>
          </a:xfrm>
        </p:grpSpPr>
        <p:pic>
          <p:nvPicPr>
            <p:cNvPr id="11270" name="Picture 6" descr="See the source image"/>
            <p:cNvPicPr>
              <a:picLocks noChangeAspect="1" noChangeArrowheads="1"/>
            </p:cNvPicPr>
            <p:nvPr/>
          </p:nvPicPr>
          <p:blipFill>
            <a:blip r:embed="rId5" cstate="print"/>
            <a:srcRect b="7770"/>
            <a:stretch>
              <a:fillRect/>
            </a:stretch>
          </p:blipFill>
          <p:spPr bwMode="auto">
            <a:xfrm>
              <a:off x="4927120" y="5148813"/>
              <a:ext cx="1981200" cy="1709187"/>
            </a:xfrm>
            <a:prstGeom prst="rect">
              <a:avLst/>
            </a:prstGeom>
            <a:noFill/>
          </p:spPr>
        </p:pic>
        <p:sp>
          <p:nvSpPr>
            <p:cNvPr id="11" name="TextBox 10"/>
            <p:cNvSpPr txBox="1"/>
            <p:nvPr/>
          </p:nvSpPr>
          <p:spPr>
            <a:xfrm>
              <a:off x="5236232" y="5305249"/>
              <a:ext cx="767751"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1000" dirty="0" smtClean="0"/>
                <a:t>Hw1_</a:t>
              </a:r>
              <a:r>
                <a:rPr lang="zh-CN" altLang="en-US" sz="1000" dirty="0" smtClean="0"/>
                <a:t>张三</a:t>
              </a:r>
              <a:r>
                <a:rPr lang="en-US" altLang="zh-CN" sz="1000" dirty="0" smtClean="0"/>
                <a:t>.</a:t>
              </a:r>
              <a:r>
                <a:rPr lang="en-US" altLang="zh-CN" sz="1000" dirty="0" err="1" smtClean="0"/>
                <a:t>pptx</a:t>
              </a:r>
              <a:endParaRPr lang="zh-CN" altLang="en-US" sz="1000" dirty="0"/>
            </a:p>
          </p:txBody>
        </p:sp>
      </p:grpSp>
      <p:sp>
        <p:nvSpPr>
          <p:cNvPr id="13" name="椭圆 12"/>
          <p:cNvSpPr/>
          <p:nvPr/>
        </p:nvSpPr>
        <p:spPr bwMode="auto">
          <a:xfrm>
            <a:off x="3588589" y="1854680"/>
            <a:ext cx="2372264" cy="569343"/>
          </a:xfrm>
          <a:prstGeom prst="ellipse">
            <a:avLst/>
          </a:prstGeom>
          <a:noFill/>
          <a:ln w="38100"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1266"/>
                                        </p:tgtEl>
                                        <p:attrNameLst>
                                          <p:attrName>style.visibility</p:attrName>
                                        </p:attrNameLst>
                                      </p:cBhvr>
                                      <p:to>
                                        <p:strVal val="visible"/>
                                      </p:to>
                                    </p:set>
                                    <p:anim calcmode="lin" valueType="num">
                                      <p:cBhvr additive="base">
                                        <p:cTn id="12" dur="500" fill="hold"/>
                                        <p:tgtEl>
                                          <p:spTgt spid="11266"/>
                                        </p:tgtEl>
                                        <p:attrNameLst>
                                          <p:attrName>ppt_x</p:attrName>
                                        </p:attrNameLst>
                                      </p:cBhvr>
                                      <p:tavLst>
                                        <p:tav tm="0">
                                          <p:val>
                                            <p:strVal val="1+#ppt_w/2"/>
                                          </p:val>
                                        </p:tav>
                                        <p:tav tm="100000">
                                          <p:val>
                                            <p:strVal val="#ppt_x"/>
                                          </p:val>
                                        </p:tav>
                                      </p:tavLst>
                                    </p:anim>
                                    <p:anim calcmode="lin" valueType="num">
                                      <p:cBhvr additive="base">
                                        <p:cTn id="13" dur="500" fill="hold"/>
                                        <p:tgtEl>
                                          <p:spTgt spid="1126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calcmode="lin" valueType="num">
                                      <p:cBhvr additive="base">
                                        <p:cTn id="18"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11268"/>
                                        </p:tgtEl>
                                        <p:attrNameLst>
                                          <p:attrName>style.visibility</p:attrName>
                                        </p:attrNameLst>
                                      </p:cBhvr>
                                      <p:to>
                                        <p:strVal val="visible"/>
                                      </p:to>
                                    </p:set>
                                    <p:anim calcmode="lin" valueType="num">
                                      <p:cBhvr additive="base">
                                        <p:cTn id="23" dur="500" fill="hold"/>
                                        <p:tgtEl>
                                          <p:spTgt spid="11268"/>
                                        </p:tgtEl>
                                        <p:attrNameLst>
                                          <p:attrName>ppt_x</p:attrName>
                                        </p:attrNameLst>
                                      </p:cBhvr>
                                      <p:tavLst>
                                        <p:tav tm="0">
                                          <p:val>
                                            <p:strVal val="1+#ppt_w/2"/>
                                          </p:val>
                                        </p:tav>
                                        <p:tav tm="100000">
                                          <p:val>
                                            <p:strVal val="#ppt_x"/>
                                          </p:val>
                                        </p:tav>
                                      </p:tavLst>
                                    </p:anim>
                                    <p:anim calcmode="lin" valueType="num">
                                      <p:cBhvr additive="base">
                                        <p:cTn id="24" dur="500" fill="hold"/>
                                        <p:tgtEl>
                                          <p:spTgt spid="1126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additive="base">
                                        <p:cTn id="2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 calcmode="lin" valueType="num">
                                      <p:cBhvr additive="base">
                                        <p:cTn id="3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 presetClass="entr" presetSubtype="2"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1+#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8260644" cy="1143000"/>
          </a:xfrm>
        </p:spPr>
        <p:txBody>
          <a:bodyPr/>
          <a:lstStyle/>
          <a:p>
            <a:r>
              <a:rPr lang="en-US" altLang="zh-CN" sz="3600" dirty="0" smtClean="0"/>
              <a:t>Internet Architectural Management</a:t>
            </a:r>
            <a:endParaRPr lang="zh-CN" altLang="en-US" sz="3600" dirty="0"/>
          </a:p>
        </p:txBody>
      </p:sp>
      <p:sp>
        <p:nvSpPr>
          <p:cNvPr id="4" name="页脚占位符 3"/>
          <p:cNvSpPr>
            <a:spLocks noGrp="1"/>
          </p:cNvSpPr>
          <p:nvPr>
            <p:ph type="ftr" sz="quarter" idx="11"/>
          </p:nvPr>
        </p:nvSpPr>
        <p:spPr>
          <a:xfrm>
            <a:off x="5410200" y="6400800"/>
            <a:ext cx="2895600" cy="457200"/>
          </a:xfrm>
        </p:spPr>
        <p:txBody>
          <a:bodyPr/>
          <a:lstStyle/>
          <a:p>
            <a:pPr>
              <a:defRPr/>
            </a:pPr>
            <a:r>
              <a:rPr lang="en-US" altLang="ko-KR" dirty="0" smtClean="0"/>
              <a:t> Introduction</a:t>
            </a:r>
            <a:endParaRPr lang="en-US" altLang="ko-KR" dirty="0">
              <a:latin typeface="Times New Roman" pitchFamily="18" charset="0"/>
            </a:endParaRPr>
          </a:p>
        </p:txBody>
      </p:sp>
      <p:sp>
        <p:nvSpPr>
          <p:cNvPr id="5" name="灯片编号占位符 4"/>
          <p:cNvSpPr>
            <a:spLocks noGrp="1"/>
          </p:cNvSpPr>
          <p:nvPr>
            <p:ph type="sldNum" sz="quarter" idx="12"/>
          </p:nvPr>
        </p:nvSpPr>
        <p:spPr>
          <a:xfrm>
            <a:off x="8305800" y="6400800"/>
            <a:ext cx="625475" cy="457200"/>
          </a:xfrm>
        </p:spPr>
        <p:txBody>
          <a:bodyPr/>
          <a:lstStyle/>
          <a:p>
            <a:pPr>
              <a:defRPr/>
            </a:pPr>
            <a:r>
              <a:rPr lang="en-US" altLang="ko-KR" dirty="0" smtClean="0"/>
              <a:t>1-</a:t>
            </a:r>
            <a:fld id="{6C1F76B0-C056-41A2-B7A5-C4FED8C001A5}" type="slidenum">
              <a:rPr lang="en-US" altLang="ko-KR" smtClean="0"/>
              <a:pPr>
                <a:defRPr/>
              </a:pPr>
              <a:t>20</a:t>
            </a:fld>
            <a:endParaRPr lang="en-US" altLang="ko-KR" dirty="0"/>
          </a:p>
        </p:txBody>
      </p:sp>
      <p:grpSp>
        <p:nvGrpSpPr>
          <p:cNvPr id="8" name="组合 19"/>
          <p:cNvGrpSpPr>
            <a:grpSpLocks/>
          </p:cNvGrpSpPr>
          <p:nvPr/>
        </p:nvGrpSpPr>
        <p:grpSpPr bwMode="auto">
          <a:xfrm>
            <a:off x="3975583" y="2425026"/>
            <a:ext cx="1367896" cy="791957"/>
            <a:chOff x="2267744" y="3284984"/>
            <a:chExt cx="1368152" cy="792088"/>
          </a:xfrm>
        </p:grpSpPr>
        <p:sp>
          <p:nvSpPr>
            <p:cNvPr id="9" name="圆角矩形 8"/>
            <p:cNvSpPr/>
            <p:nvPr/>
          </p:nvSpPr>
          <p:spPr>
            <a:xfrm>
              <a:off x="2267632" y="3285660"/>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10" name="Picture 6"/>
            <p:cNvPicPr>
              <a:picLocks noChangeAspect="1" noChangeArrowheads="1"/>
            </p:cNvPicPr>
            <p:nvPr/>
          </p:nvPicPr>
          <p:blipFill>
            <a:blip r:embed="rId2" cstate="print"/>
            <a:srcRect/>
            <a:stretch>
              <a:fillRect/>
            </a:stretch>
          </p:blipFill>
          <p:spPr bwMode="auto">
            <a:xfrm>
              <a:off x="2555776" y="3359872"/>
              <a:ext cx="864096" cy="645192"/>
            </a:xfrm>
            <a:prstGeom prst="rect">
              <a:avLst/>
            </a:prstGeom>
            <a:noFill/>
            <a:ln w="9525">
              <a:noFill/>
              <a:miter lim="800000"/>
              <a:headEnd/>
              <a:tailEnd/>
            </a:ln>
          </p:spPr>
        </p:pic>
      </p:grpSp>
      <p:grpSp>
        <p:nvGrpSpPr>
          <p:cNvPr id="52" name="组合 51"/>
          <p:cNvGrpSpPr/>
          <p:nvPr/>
        </p:nvGrpSpPr>
        <p:grpSpPr>
          <a:xfrm>
            <a:off x="1817529" y="2857502"/>
            <a:ext cx="2071688" cy="287338"/>
            <a:chOff x="1817529" y="2857502"/>
            <a:chExt cx="2071688" cy="287338"/>
          </a:xfrm>
        </p:grpSpPr>
        <p:sp>
          <p:nvSpPr>
            <p:cNvPr id="11" name="矩形 86"/>
            <p:cNvSpPr>
              <a:spLocks noChangeArrowheads="1"/>
            </p:cNvSpPr>
            <p:nvPr/>
          </p:nvSpPr>
          <p:spPr bwMode="auto">
            <a:xfrm>
              <a:off x="1882617" y="2857507"/>
              <a:ext cx="1468039" cy="236857"/>
            </a:xfrm>
            <a:prstGeom prst="rect">
              <a:avLst/>
            </a:prstGeom>
            <a:noFill/>
            <a:ln w="9525">
              <a:noFill/>
              <a:miter lim="800000"/>
              <a:headEnd/>
              <a:tailEnd/>
            </a:ln>
          </p:spPr>
          <p:txBody>
            <a:bodyPr wrap="none">
              <a:spAutoFit/>
            </a:bodyPr>
            <a:lstStyle/>
            <a:p>
              <a:r>
                <a:rPr lang="en-US" altLang="zh-CN" sz="1200" dirty="0">
                  <a:ea typeface="宋体" charset="-122"/>
                </a:rPr>
                <a:t>Internet Architecture Board</a:t>
              </a:r>
              <a:endParaRPr lang="zh-CN" altLang="en-US" sz="1200" dirty="0">
                <a:ea typeface="宋体" charset="-122"/>
              </a:endParaRPr>
            </a:p>
          </p:txBody>
        </p:sp>
        <p:sp>
          <p:nvSpPr>
            <p:cNvPr id="12" name="矩形标注 11"/>
            <p:cNvSpPr/>
            <p:nvPr/>
          </p:nvSpPr>
          <p:spPr bwMode="auto">
            <a:xfrm flipH="1" flipV="1">
              <a:off x="1817529" y="2857502"/>
              <a:ext cx="2071688" cy="287338"/>
            </a:xfrm>
            <a:prstGeom prst="wedgeRectCallout">
              <a:avLst>
                <a:gd name="adj1" fmla="val -52496"/>
                <a:gd name="adj2" fmla="val 95160"/>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13" name="组合 20"/>
          <p:cNvGrpSpPr>
            <a:grpSpLocks/>
          </p:cNvGrpSpPr>
          <p:nvPr/>
        </p:nvGrpSpPr>
        <p:grpSpPr bwMode="auto">
          <a:xfrm>
            <a:off x="3959627" y="1285875"/>
            <a:ext cx="1367896" cy="647965"/>
            <a:chOff x="3635896" y="2420888"/>
            <a:chExt cx="1368152" cy="648072"/>
          </a:xfrm>
        </p:grpSpPr>
        <p:sp>
          <p:nvSpPr>
            <p:cNvPr id="14" name="圆角矩形 13"/>
            <p:cNvSpPr/>
            <p:nvPr/>
          </p:nvSpPr>
          <p:spPr>
            <a:xfrm>
              <a:off x="3636369" y="2420888"/>
              <a:ext cx="1367093" cy="647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15" name="Picture 5"/>
            <p:cNvPicPr>
              <a:picLocks noChangeAspect="1" noChangeArrowheads="1"/>
            </p:cNvPicPr>
            <p:nvPr/>
          </p:nvPicPr>
          <p:blipFill>
            <a:blip r:embed="rId3" cstate="print"/>
            <a:srcRect/>
            <a:stretch>
              <a:fillRect/>
            </a:stretch>
          </p:blipFill>
          <p:spPr bwMode="auto">
            <a:xfrm>
              <a:off x="3707904" y="2492896"/>
              <a:ext cx="1224136" cy="489654"/>
            </a:xfrm>
            <a:prstGeom prst="rect">
              <a:avLst/>
            </a:prstGeom>
            <a:noFill/>
            <a:ln w="9525">
              <a:noFill/>
              <a:miter lim="800000"/>
              <a:headEnd/>
              <a:tailEnd/>
            </a:ln>
          </p:spPr>
        </p:pic>
      </p:grpSp>
      <p:grpSp>
        <p:nvGrpSpPr>
          <p:cNvPr id="18" name="组合 77"/>
          <p:cNvGrpSpPr>
            <a:grpSpLocks/>
          </p:cNvGrpSpPr>
          <p:nvPr/>
        </p:nvGrpSpPr>
        <p:grpSpPr bwMode="auto">
          <a:xfrm>
            <a:off x="2525184" y="3821054"/>
            <a:ext cx="1368753" cy="792163"/>
            <a:chOff x="2771800" y="5733256"/>
            <a:chExt cx="1368152" cy="792088"/>
          </a:xfrm>
        </p:grpSpPr>
        <p:pic>
          <p:nvPicPr>
            <p:cNvPr id="19" name="Picture 4"/>
            <p:cNvPicPr>
              <a:picLocks noChangeAspect="1" noChangeArrowheads="1"/>
            </p:cNvPicPr>
            <p:nvPr/>
          </p:nvPicPr>
          <p:blipFill>
            <a:blip r:embed="rId4" cstate="print"/>
            <a:srcRect/>
            <a:stretch>
              <a:fillRect/>
            </a:stretch>
          </p:blipFill>
          <p:spPr bwMode="auto">
            <a:xfrm>
              <a:off x="2915816" y="5805264"/>
              <a:ext cx="1038246" cy="648072"/>
            </a:xfrm>
            <a:prstGeom prst="rect">
              <a:avLst/>
            </a:prstGeom>
            <a:noFill/>
            <a:ln w="9525">
              <a:noFill/>
              <a:miter lim="800000"/>
              <a:headEnd/>
              <a:tailEnd/>
            </a:ln>
          </p:spPr>
        </p:pic>
        <p:sp>
          <p:nvSpPr>
            <p:cNvPr id="20" name="圆角矩形 19"/>
            <p:cNvSpPr/>
            <p:nvPr/>
          </p:nvSpPr>
          <p:spPr>
            <a:xfrm>
              <a:off x="2771800" y="5733256"/>
              <a:ext cx="1367824" cy="792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grpSp>
      <p:grpSp>
        <p:nvGrpSpPr>
          <p:cNvPr id="21" name="组合 91"/>
          <p:cNvGrpSpPr>
            <a:grpSpLocks/>
          </p:cNvGrpSpPr>
          <p:nvPr/>
        </p:nvGrpSpPr>
        <p:grpSpPr bwMode="auto">
          <a:xfrm>
            <a:off x="96132" y="4322412"/>
            <a:ext cx="2449512" cy="358775"/>
            <a:chOff x="2416024" y="5229200"/>
            <a:chExt cx="3200091" cy="504056"/>
          </a:xfrm>
        </p:grpSpPr>
        <p:sp>
          <p:nvSpPr>
            <p:cNvPr id="22" name="矩形 92"/>
            <p:cNvSpPr>
              <a:spLocks noChangeArrowheads="1"/>
            </p:cNvSpPr>
            <p:nvPr/>
          </p:nvSpPr>
          <p:spPr bwMode="auto">
            <a:xfrm>
              <a:off x="2431069" y="5313209"/>
              <a:ext cx="3185046" cy="323166"/>
            </a:xfrm>
            <a:prstGeom prst="rect">
              <a:avLst/>
            </a:prstGeom>
            <a:noFill/>
            <a:ln w="9525">
              <a:noFill/>
              <a:miter lim="800000"/>
              <a:headEnd/>
              <a:tailEnd/>
            </a:ln>
          </p:spPr>
          <p:txBody>
            <a:bodyPr wrap="none">
              <a:spAutoFit/>
            </a:bodyPr>
            <a:lstStyle/>
            <a:p>
              <a:r>
                <a:rPr lang="en-US" altLang="zh-CN" sz="1200">
                  <a:ea typeface="宋体" charset="-122"/>
                </a:rPr>
                <a:t>Internet Engineering Task Force</a:t>
              </a:r>
              <a:endParaRPr lang="zh-CN" altLang="en-US" sz="1200">
                <a:ea typeface="宋体" charset="-122"/>
              </a:endParaRPr>
            </a:p>
          </p:txBody>
        </p:sp>
        <p:sp>
          <p:nvSpPr>
            <p:cNvPr id="23" name="矩形标注 22"/>
            <p:cNvSpPr/>
            <p:nvPr/>
          </p:nvSpPr>
          <p:spPr>
            <a:xfrm flipH="1" flipV="1">
              <a:off x="2416024" y="5229200"/>
              <a:ext cx="3011363" cy="504056"/>
            </a:xfrm>
            <a:prstGeom prst="wedgeRectCallout">
              <a:avLst>
                <a:gd name="adj1" fmla="val -54159"/>
                <a:gd name="adj2" fmla="val 90508"/>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24" name="组合 18"/>
          <p:cNvGrpSpPr>
            <a:grpSpLocks/>
          </p:cNvGrpSpPr>
          <p:nvPr/>
        </p:nvGrpSpPr>
        <p:grpSpPr bwMode="auto">
          <a:xfrm>
            <a:off x="5417691" y="3821054"/>
            <a:ext cx="1367896" cy="791957"/>
            <a:chOff x="1259632" y="4581128"/>
            <a:chExt cx="1368152" cy="792088"/>
          </a:xfrm>
        </p:grpSpPr>
        <p:sp>
          <p:nvSpPr>
            <p:cNvPr id="25" name="圆角矩形 24"/>
            <p:cNvSpPr/>
            <p:nvPr/>
          </p:nvSpPr>
          <p:spPr>
            <a:xfrm>
              <a:off x="1259632" y="4581363"/>
              <a:ext cx="1368681" cy="7922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26" name="Picture 2"/>
            <p:cNvPicPr>
              <a:picLocks noChangeAspect="1" noChangeArrowheads="1"/>
            </p:cNvPicPr>
            <p:nvPr/>
          </p:nvPicPr>
          <p:blipFill>
            <a:blip r:embed="rId5" cstate="print"/>
            <a:srcRect/>
            <a:stretch>
              <a:fillRect/>
            </a:stretch>
          </p:blipFill>
          <p:spPr bwMode="auto">
            <a:xfrm>
              <a:off x="1475656" y="4653136"/>
              <a:ext cx="936104" cy="669314"/>
            </a:xfrm>
            <a:prstGeom prst="rect">
              <a:avLst/>
            </a:prstGeom>
            <a:noFill/>
            <a:ln w="9525">
              <a:noFill/>
              <a:miter lim="800000"/>
              <a:headEnd/>
              <a:tailEnd/>
            </a:ln>
          </p:spPr>
        </p:pic>
      </p:grpSp>
      <p:grpSp>
        <p:nvGrpSpPr>
          <p:cNvPr id="27" name="组合 88"/>
          <p:cNvGrpSpPr>
            <a:grpSpLocks/>
          </p:cNvGrpSpPr>
          <p:nvPr/>
        </p:nvGrpSpPr>
        <p:grpSpPr bwMode="auto">
          <a:xfrm>
            <a:off x="6903854" y="4377797"/>
            <a:ext cx="2087563" cy="360362"/>
            <a:chOff x="2416025" y="5260780"/>
            <a:chExt cx="3007060" cy="504056"/>
          </a:xfrm>
        </p:grpSpPr>
        <p:sp>
          <p:nvSpPr>
            <p:cNvPr id="28" name="矩形 89"/>
            <p:cNvSpPr>
              <a:spLocks noChangeArrowheads="1"/>
            </p:cNvSpPr>
            <p:nvPr/>
          </p:nvSpPr>
          <p:spPr bwMode="auto">
            <a:xfrm>
              <a:off x="2431069" y="5313209"/>
              <a:ext cx="2888324" cy="323166"/>
            </a:xfrm>
            <a:prstGeom prst="rect">
              <a:avLst/>
            </a:prstGeom>
            <a:noFill/>
            <a:ln w="9525">
              <a:noFill/>
              <a:miter lim="800000"/>
              <a:headEnd/>
              <a:tailEnd/>
            </a:ln>
          </p:spPr>
          <p:txBody>
            <a:bodyPr wrap="none">
              <a:spAutoFit/>
            </a:bodyPr>
            <a:lstStyle/>
            <a:p>
              <a:r>
                <a:rPr lang="en-US" altLang="zh-CN" sz="1200">
                  <a:ea typeface="宋体" charset="-122"/>
                </a:rPr>
                <a:t>Internet Research Task Force</a:t>
              </a:r>
              <a:endParaRPr lang="zh-CN" altLang="en-US" sz="1200">
                <a:ea typeface="宋体" charset="-122"/>
              </a:endParaRPr>
            </a:p>
          </p:txBody>
        </p:sp>
        <p:sp>
          <p:nvSpPr>
            <p:cNvPr id="29" name="矩形标注 28"/>
            <p:cNvSpPr/>
            <p:nvPr/>
          </p:nvSpPr>
          <p:spPr>
            <a:xfrm flipH="1" flipV="1">
              <a:off x="2416025" y="5260780"/>
              <a:ext cx="3007060" cy="504056"/>
            </a:xfrm>
            <a:prstGeom prst="wedgeRectCallout">
              <a:avLst>
                <a:gd name="adj1" fmla="val 55734"/>
                <a:gd name="adj2" fmla="val 100516"/>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30" name="组合 24"/>
          <p:cNvGrpSpPr>
            <a:grpSpLocks/>
          </p:cNvGrpSpPr>
          <p:nvPr/>
        </p:nvGrpSpPr>
        <p:grpSpPr bwMode="auto">
          <a:xfrm>
            <a:off x="2525612" y="4773791"/>
            <a:ext cx="1367896" cy="791957"/>
            <a:chOff x="2843808" y="4581128"/>
            <a:chExt cx="1368152" cy="792088"/>
          </a:xfrm>
        </p:grpSpPr>
        <p:sp>
          <p:nvSpPr>
            <p:cNvPr id="31" name="圆角矩形 30"/>
            <p:cNvSpPr/>
            <p:nvPr/>
          </p:nvSpPr>
          <p:spPr>
            <a:xfrm>
              <a:off x="2843279" y="4581804"/>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32" name="TextBox 26"/>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IESG</a:t>
              </a:r>
              <a:endParaRPr lang="zh-CN" altLang="en-US">
                <a:latin typeface="Arial Black" pitchFamily="34" charset="0"/>
                <a:ea typeface="宋体" charset="-122"/>
              </a:endParaRPr>
            </a:p>
          </p:txBody>
        </p:sp>
      </p:grpSp>
      <p:grpSp>
        <p:nvGrpSpPr>
          <p:cNvPr id="33" name="组合 98"/>
          <p:cNvGrpSpPr>
            <a:grpSpLocks/>
          </p:cNvGrpSpPr>
          <p:nvPr/>
        </p:nvGrpSpPr>
        <p:grpSpPr bwMode="auto">
          <a:xfrm>
            <a:off x="133174" y="5921729"/>
            <a:ext cx="2840037" cy="360363"/>
            <a:chOff x="439497" y="4825959"/>
            <a:chExt cx="3429179" cy="504056"/>
          </a:xfrm>
        </p:grpSpPr>
        <p:sp>
          <p:nvSpPr>
            <p:cNvPr id="34" name="矩形 99"/>
            <p:cNvSpPr>
              <a:spLocks noChangeArrowheads="1"/>
            </p:cNvSpPr>
            <p:nvPr/>
          </p:nvSpPr>
          <p:spPr bwMode="auto">
            <a:xfrm>
              <a:off x="439498" y="4926769"/>
              <a:ext cx="3429178" cy="387799"/>
            </a:xfrm>
            <a:prstGeom prst="rect">
              <a:avLst/>
            </a:prstGeom>
            <a:noFill/>
            <a:ln w="9525">
              <a:noFill/>
              <a:miter lim="800000"/>
              <a:headEnd/>
              <a:tailEnd/>
            </a:ln>
          </p:spPr>
          <p:txBody>
            <a:bodyPr wrap="none">
              <a:spAutoFit/>
            </a:bodyPr>
            <a:lstStyle/>
            <a:p>
              <a:r>
                <a:rPr lang="en-US" altLang="zh-CN" sz="1200">
                  <a:ea typeface="宋体" charset="-122"/>
                </a:rPr>
                <a:t>Internet Engineering Steering Group</a:t>
              </a:r>
              <a:endParaRPr lang="zh-CN" altLang="en-US" sz="1200">
                <a:ea typeface="宋体" charset="-122"/>
              </a:endParaRPr>
            </a:p>
          </p:txBody>
        </p:sp>
        <p:sp>
          <p:nvSpPr>
            <p:cNvPr id="35" name="矩形标注 34"/>
            <p:cNvSpPr/>
            <p:nvPr/>
          </p:nvSpPr>
          <p:spPr>
            <a:xfrm flipH="1">
              <a:off x="439497" y="4825959"/>
              <a:ext cx="3130156" cy="504056"/>
            </a:xfrm>
            <a:prstGeom prst="wedgeRectCallout">
              <a:avLst>
                <a:gd name="adj1" fmla="val -43483"/>
                <a:gd name="adj2" fmla="val -159591"/>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cxnSp>
        <p:nvCxnSpPr>
          <p:cNvPr id="37" name="直接连接符 36"/>
          <p:cNvCxnSpPr>
            <a:stCxn id="14" idx="2"/>
            <a:endCxn id="9" idx="0"/>
          </p:cNvCxnSpPr>
          <p:nvPr/>
        </p:nvCxnSpPr>
        <p:spPr bwMode="auto">
          <a:xfrm>
            <a:off x="4643519" y="1933575"/>
            <a:ext cx="16165" cy="492127"/>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38" name="组合 24"/>
          <p:cNvGrpSpPr>
            <a:grpSpLocks/>
          </p:cNvGrpSpPr>
          <p:nvPr/>
        </p:nvGrpSpPr>
        <p:grpSpPr bwMode="auto">
          <a:xfrm>
            <a:off x="5417427" y="4773791"/>
            <a:ext cx="1368425" cy="790575"/>
            <a:chOff x="2843279" y="4547932"/>
            <a:chExt cx="1368681" cy="790706"/>
          </a:xfrm>
        </p:grpSpPr>
        <p:sp>
          <p:nvSpPr>
            <p:cNvPr id="39" name="圆角矩形 38"/>
            <p:cNvSpPr/>
            <p:nvPr/>
          </p:nvSpPr>
          <p:spPr>
            <a:xfrm>
              <a:off x="2843279" y="4547932"/>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40" name="TextBox 26"/>
            <p:cNvSpPr txBox="1">
              <a:spLocks noChangeArrowheads="1"/>
            </p:cNvSpPr>
            <p:nvPr/>
          </p:nvSpPr>
          <p:spPr bwMode="auto">
            <a:xfrm>
              <a:off x="2915816" y="4797152"/>
              <a:ext cx="1296144" cy="461741"/>
            </a:xfrm>
            <a:prstGeom prst="rect">
              <a:avLst/>
            </a:prstGeom>
            <a:noFill/>
            <a:ln w="9525">
              <a:noFill/>
              <a:miter lim="800000"/>
              <a:headEnd/>
              <a:tailEnd/>
            </a:ln>
          </p:spPr>
          <p:txBody>
            <a:bodyPr>
              <a:spAutoFit/>
            </a:bodyPr>
            <a:lstStyle/>
            <a:p>
              <a:pPr algn="ctr"/>
              <a:r>
                <a:rPr lang="en-US" altLang="zh-CN" dirty="0" smtClean="0">
                  <a:latin typeface="Arial Black" pitchFamily="34" charset="0"/>
                  <a:ea typeface="宋体" charset="-122"/>
                </a:rPr>
                <a:t>IRSG</a:t>
              </a:r>
              <a:endParaRPr lang="zh-CN" altLang="en-US" dirty="0">
                <a:latin typeface="Arial Black" pitchFamily="34" charset="0"/>
                <a:ea typeface="宋体" charset="-122"/>
              </a:endParaRPr>
            </a:p>
          </p:txBody>
        </p:sp>
      </p:grpSp>
      <p:cxnSp>
        <p:nvCxnSpPr>
          <p:cNvPr id="42" name="直接连接符 41"/>
          <p:cNvCxnSpPr>
            <a:stCxn id="9" idx="2"/>
            <a:endCxn id="20" idx="0"/>
          </p:cNvCxnSpPr>
          <p:nvPr/>
        </p:nvCxnSpPr>
        <p:spPr bwMode="auto">
          <a:xfrm flipH="1">
            <a:off x="3209397" y="3216277"/>
            <a:ext cx="1450287" cy="604777"/>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直接连接符 43"/>
          <p:cNvCxnSpPr>
            <a:stCxn id="9" idx="2"/>
            <a:endCxn id="25" idx="0"/>
          </p:cNvCxnSpPr>
          <p:nvPr/>
        </p:nvCxnSpPr>
        <p:spPr bwMode="auto">
          <a:xfrm>
            <a:off x="4659684" y="3216277"/>
            <a:ext cx="1442220" cy="605012"/>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45" name="组合 98"/>
          <p:cNvGrpSpPr>
            <a:grpSpLocks/>
          </p:cNvGrpSpPr>
          <p:nvPr/>
        </p:nvGrpSpPr>
        <p:grpSpPr bwMode="auto">
          <a:xfrm>
            <a:off x="6656136" y="5887862"/>
            <a:ext cx="2341114" cy="360363"/>
            <a:chOff x="1241240" y="4778586"/>
            <a:chExt cx="2869719" cy="504056"/>
          </a:xfrm>
        </p:grpSpPr>
        <p:sp>
          <p:nvSpPr>
            <p:cNvPr id="46" name="矩形 99"/>
            <p:cNvSpPr>
              <a:spLocks noChangeArrowheads="1"/>
            </p:cNvSpPr>
            <p:nvPr/>
          </p:nvSpPr>
          <p:spPr bwMode="auto">
            <a:xfrm>
              <a:off x="1241240" y="4863606"/>
              <a:ext cx="2721743" cy="387451"/>
            </a:xfrm>
            <a:prstGeom prst="rect">
              <a:avLst/>
            </a:prstGeom>
            <a:noFill/>
            <a:ln w="9525">
              <a:noFill/>
              <a:miter lim="800000"/>
              <a:headEnd/>
              <a:tailEnd/>
            </a:ln>
          </p:spPr>
          <p:txBody>
            <a:bodyPr wrap="none">
              <a:spAutoFit/>
            </a:bodyPr>
            <a:lstStyle/>
            <a:p>
              <a:r>
                <a:rPr lang="en-US" altLang="zh-CN" sz="1200" dirty="0">
                  <a:ea typeface="宋体" charset="-122"/>
                </a:rPr>
                <a:t>Internet </a:t>
              </a:r>
              <a:r>
                <a:rPr lang="en-US" altLang="zh-CN" sz="1200" dirty="0" smtClean="0">
                  <a:ea typeface="宋体" charset="-122"/>
                </a:rPr>
                <a:t>Research </a:t>
              </a:r>
              <a:r>
                <a:rPr lang="en-US" altLang="zh-CN" sz="1200" dirty="0">
                  <a:ea typeface="宋体" charset="-122"/>
                </a:rPr>
                <a:t>Steering Group</a:t>
              </a:r>
              <a:endParaRPr lang="zh-CN" altLang="en-US" sz="1200" dirty="0">
                <a:ea typeface="宋体" charset="-122"/>
              </a:endParaRPr>
            </a:p>
          </p:txBody>
        </p:sp>
        <p:sp>
          <p:nvSpPr>
            <p:cNvPr id="47" name="矩形标注 46"/>
            <p:cNvSpPr/>
            <p:nvPr/>
          </p:nvSpPr>
          <p:spPr>
            <a:xfrm flipH="1">
              <a:off x="1243716" y="4778586"/>
              <a:ext cx="2867243" cy="504056"/>
            </a:xfrm>
            <a:prstGeom prst="wedgeRectCallout">
              <a:avLst>
                <a:gd name="adj1" fmla="val 45616"/>
                <a:gd name="adj2" fmla="val -159592"/>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cxnSp>
        <p:nvCxnSpPr>
          <p:cNvPr id="49" name="直接连接符 48"/>
          <p:cNvCxnSpPr>
            <a:stCxn id="20" idx="2"/>
            <a:endCxn id="31" idx="0"/>
          </p:cNvCxnSpPr>
          <p:nvPr/>
        </p:nvCxnSpPr>
        <p:spPr bwMode="auto">
          <a:xfrm flipH="1">
            <a:off x="3209296" y="4613217"/>
            <a:ext cx="101" cy="16125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直接连接符 50"/>
          <p:cNvCxnSpPr>
            <a:stCxn id="25" idx="2"/>
            <a:endCxn id="39" idx="0"/>
          </p:cNvCxnSpPr>
          <p:nvPr/>
        </p:nvCxnSpPr>
        <p:spPr bwMode="auto">
          <a:xfrm flipH="1">
            <a:off x="6101640" y="4613452"/>
            <a:ext cx="264" cy="160339"/>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776111"/>
          </a:xfrm>
        </p:spPr>
        <p:txBody>
          <a:bodyPr/>
          <a:lstStyle/>
          <a:p>
            <a:r>
              <a:rPr lang="en-US" altLang="zh-CN" dirty="0" smtClean="0"/>
              <a:t>Domain Name Management</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21</a:t>
            </a:fld>
            <a:endParaRPr lang="en-US" altLang="ko-KR"/>
          </a:p>
        </p:txBody>
      </p:sp>
      <p:pic>
        <p:nvPicPr>
          <p:cNvPr id="559106" name="Picture 2" descr="Management tree for domain names and Internet protocols"/>
          <p:cNvPicPr>
            <a:picLocks noChangeAspect="1" noChangeArrowheads="1"/>
          </p:cNvPicPr>
          <p:nvPr/>
        </p:nvPicPr>
        <p:blipFill>
          <a:blip r:embed="rId2" cstate="print"/>
          <a:srcRect/>
          <a:stretch>
            <a:fillRect/>
          </a:stretch>
        </p:blipFill>
        <p:spPr bwMode="auto">
          <a:xfrm>
            <a:off x="708717" y="1151459"/>
            <a:ext cx="4762500" cy="3810000"/>
          </a:xfrm>
          <a:prstGeom prst="rect">
            <a:avLst/>
          </a:prstGeom>
          <a:noFill/>
        </p:spPr>
      </p:pic>
      <p:pic>
        <p:nvPicPr>
          <p:cNvPr id="7" name="Picture 3"/>
          <p:cNvPicPr>
            <a:picLocks noChangeAspect="1" noChangeArrowheads="1"/>
          </p:cNvPicPr>
          <p:nvPr/>
        </p:nvPicPr>
        <p:blipFill>
          <a:blip r:embed="rId3" cstate="print"/>
          <a:srcRect/>
          <a:stretch>
            <a:fillRect/>
          </a:stretch>
        </p:blipFill>
        <p:spPr bwMode="auto">
          <a:xfrm>
            <a:off x="1603834" y="4303705"/>
            <a:ext cx="1161833" cy="428554"/>
          </a:xfrm>
          <a:prstGeom prst="rect">
            <a:avLst/>
          </a:prstGeom>
          <a:noFill/>
          <a:ln w="9525">
            <a:noFill/>
            <a:miter lim="800000"/>
            <a:headEnd/>
            <a:tailEnd/>
          </a:ln>
        </p:spPr>
      </p:pic>
      <p:pic>
        <p:nvPicPr>
          <p:cNvPr id="559108" name="Picture 4" descr="Map of the world showing the territory of the five Regional Internet Registrys"/>
          <p:cNvPicPr>
            <a:picLocks noChangeAspect="1" noChangeArrowheads="1"/>
          </p:cNvPicPr>
          <p:nvPr/>
        </p:nvPicPr>
        <p:blipFill>
          <a:blip r:embed="rId4" cstate="print"/>
          <a:srcRect/>
          <a:stretch>
            <a:fillRect/>
          </a:stretch>
        </p:blipFill>
        <p:spPr bwMode="auto">
          <a:xfrm>
            <a:off x="279750" y="5099047"/>
            <a:ext cx="3810000" cy="1657351"/>
          </a:xfrm>
          <a:prstGeom prst="rect">
            <a:avLst/>
          </a:prstGeom>
          <a:noFill/>
        </p:spPr>
      </p:pic>
      <p:cxnSp>
        <p:nvCxnSpPr>
          <p:cNvPr id="12" name="直接连接符 11"/>
          <p:cNvCxnSpPr>
            <a:stCxn id="7" idx="2"/>
            <a:endCxn id="559108" idx="0"/>
          </p:cNvCxnSpPr>
          <p:nvPr/>
        </p:nvCxnSpPr>
        <p:spPr bwMode="auto">
          <a:xfrm flipH="1">
            <a:off x="2184750" y="4732259"/>
            <a:ext cx="1" cy="36678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3" name="矩形 12"/>
          <p:cNvSpPr/>
          <p:nvPr/>
        </p:nvSpPr>
        <p:spPr>
          <a:xfrm>
            <a:off x="5503332" y="1158081"/>
            <a:ext cx="3640668" cy="4862870"/>
          </a:xfrm>
          <a:prstGeom prst="rect">
            <a:avLst/>
          </a:prstGeom>
        </p:spPr>
        <p:txBody>
          <a:bodyPr wrap="square">
            <a:spAutoFit/>
          </a:bodyPr>
          <a:lstStyle/>
          <a:p>
            <a:pPr>
              <a:spcBef>
                <a:spcPts val="1200"/>
              </a:spcBef>
              <a:buFont typeface="Arial" pitchFamily="34" charset="0"/>
              <a:buChar char="•"/>
            </a:pPr>
            <a:r>
              <a:rPr lang="en-US" altLang="zh-CN" sz="2000" dirty="0" smtClean="0">
                <a:solidFill>
                  <a:srgbClr val="FF0000"/>
                </a:solidFill>
                <a:latin typeface="+mn-lt"/>
              </a:rPr>
              <a:t>ICANN</a:t>
            </a:r>
            <a:r>
              <a:rPr lang="en-US" altLang="zh-CN" sz="2000" dirty="0" smtClean="0">
                <a:latin typeface="+mn-lt"/>
              </a:rPr>
              <a:t> generally sets up the system but delegates all of the work to IANA</a:t>
            </a:r>
          </a:p>
          <a:p>
            <a:pPr>
              <a:spcBef>
                <a:spcPts val="1200"/>
              </a:spcBef>
              <a:buFont typeface="Arial" pitchFamily="34" charset="0"/>
              <a:buChar char="•"/>
            </a:pPr>
            <a:r>
              <a:rPr lang="en-US" altLang="zh-CN" sz="2000" dirty="0" smtClean="0">
                <a:latin typeface="+mn-lt"/>
              </a:rPr>
              <a:t> </a:t>
            </a:r>
            <a:r>
              <a:rPr lang="en-US" altLang="zh-CN" sz="2000" dirty="0" smtClean="0">
                <a:solidFill>
                  <a:srgbClr val="FF0000"/>
                </a:solidFill>
                <a:latin typeface="+mn-lt"/>
              </a:rPr>
              <a:t>IANA </a:t>
            </a:r>
          </a:p>
          <a:p>
            <a:pPr lvl="1">
              <a:spcBef>
                <a:spcPts val="600"/>
              </a:spcBef>
              <a:buFont typeface="Arial" pitchFamily="34" charset="0"/>
              <a:buChar char="•"/>
            </a:pPr>
            <a:r>
              <a:rPr lang="en-US" altLang="zh-CN" sz="2000" dirty="0" smtClean="0">
                <a:latin typeface="+mn-lt"/>
              </a:rPr>
              <a:t> operates at the highest international level of organization</a:t>
            </a:r>
          </a:p>
          <a:p>
            <a:pPr lvl="1">
              <a:spcBef>
                <a:spcPts val="600"/>
              </a:spcBef>
              <a:buFont typeface="Arial" pitchFamily="34" charset="0"/>
              <a:buChar char="•"/>
            </a:pPr>
            <a:r>
              <a:rPr lang="en-US" altLang="zh-CN" sz="2000" dirty="0" smtClean="0">
                <a:latin typeface="+mn-lt"/>
              </a:rPr>
              <a:t> but divides the work up further among the </a:t>
            </a:r>
            <a:r>
              <a:rPr lang="en-US" altLang="zh-CN" sz="2000" dirty="0" smtClean="0">
                <a:solidFill>
                  <a:srgbClr val="FF0000"/>
                </a:solidFill>
                <a:latin typeface="+mn-lt"/>
              </a:rPr>
              <a:t>five </a:t>
            </a:r>
            <a:r>
              <a:rPr lang="en-US" altLang="zh-CN" sz="2000" u="sng" dirty="0" smtClean="0">
                <a:latin typeface="+mn-lt"/>
              </a:rPr>
              <a:t>Regional Internet Registry's.</a:t>
            </a:r>
          </a:p>
          <a:p>
            <a:pPr>
              <a:spcBef>
                <a:spcPts val="1200"/>
              </a:spcBef>
              <a:buFont typeface="Arial" pitchFamily="34" charset="0"/>
              <a:buChar char="•"/>
            </a:pPr>
            <a:r>
              <a:rPr lang="en-US" altLang="zh-CN" sz="2000" dirty="0" smtClean="0">
                <a:latin typeface="+mn-lt"/>
              </a:rPr>
              <a:t>These five organizations give out blocks of numbers to ISP's.</a:t>
            </a:r>
            <a:endParaRPr lang="zh-CN" altLang="en-US" sz="2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2" presetClass="entr" presetSubtype="1"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slide(fromTop)">
                                      <p:cBhvr>
                                        <p:cTn id="21" dur="500"/>
                                        <p:tgtEl>
                                          <p:spTgt spid="12"/>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5591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en-US" altLang="zh-CN" smtClean="0">
                <a:ea typeface="宋体" charset="-122"/>
              </a:rPr>
              <a:t>IETF and non-IETF Submission </a:t>
            </a:r>
            <a:endParaRPr lang="zh-CN" altLang="en-US" smtClean="0">
              <a:ea typeface="宋体" charset="-122"/>
            </a:endParaRPr>
          </a:p>
        </p:txBody>
      </p:sp>
      <p:grpSp>
        <p:nvGrpSpPr>
          <p:cNvPr id="2" name="组合 70"/>
          <p:cNvGrpSpPr>
            <a:grpSpLocks/>
          </p:cNvGrpSpPr>
          <p:nvPr/>
        </p:nvGrpSpPr>
        <p:grpSpPr bwMode="auto">
          <a:xfrm>
            <a:off x="179388" y="1744663"/>
            <a:ext cx="4824412" cy="3897312"/>
            <a:chOff x="179512" y="2276872"/>
            <a:chExt cx="4824536" cy="3897724"/>
          </a:xfrm>
        </p:grpSpPr>
        <p:grpSp>
          <p:nvGrpSpPr>
            <p:cNvPr id="54299" name="组合 67"/>
            <p:cNvGrpSpPr>
              <a:grpSpLocks/>
            </p:cNvGrpSpPr>
            <p:nvPr/>
          </p:nvGrpSpPr>
          <p:grpSpPr bwMode="auto">
            <a:xfrm>
              <a:off x="179512" y="2276872"/>
              <a:ext cx="4824536" cy="3050237"/>
              <a:chOff x="179512" y="2276872"/>
              <a:chExt cx="4824536" cy="3050237"/>
            </a:xfrm>
          </p:grpSpPr>
          <p:grpSp>
            <p:nvGrpSpPr>
              <p:cNvPr id="54301" name="组合 8"/>
              <p:cNvGrpSpPr>
                <a:grpSpLocks/>
              </p:cNvGrpSpPr>
              <p:nvPr/>
            </p:nvGrpSpPr>
            <p:grpSpPr bwMode="auto">
              <a:xfrm>
                <a:off x="467544" y="2276872"/>
                <a:ext cx="2304256" cy="792088"/>
                <a:chOff x="971600" y="2276872"/>
                <a:chExt cx="3096344" cy="720080"/>
              </a:xfrm>
            </p:grpSpPr>
            <p:sp>
              <p:nvSpPr>
                <p:cNvPr id="8" name="椭圆 7"/>
                <p:cNvSpPr/>
                <p:nvPr/>
              </p:nvSpPr>
              <p:spPr>
                <a:xfrm>
                  <a:off x="970675" y="2276872"/>
                  <a:ext cx="3097490" cy="720224"/>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323" name="TextBox 6"/>
                <p:cNvSpPr txBox="1">
                  <a:spLocks noChangeArrowheads="1"/>
                </p:cNvSpPr>
                <p:nvPr/>
              </p:nvSpPr>
              <p:spPr bwMode="auto">
                <a:xfrm>
                  <a:off x="1187624" y="2342808"/>
                  <a:ext cx="2664296" cy="523220"/>
                </a:xfrm>
                <a:prstGeom prst="rect">
                  <a:avLst/>
                </a:prstGeom>
                <a:noFill/>
                <a:ln w="9525">
                  <a:noFill/>
                  <a:miter lim="800000"/>
                  <a:headEnd/>
                  <a:tailEnd/>
                </a:ln>
              </p:spPr>
              <p:txBody>
                <a:bodyPr>
                  <a:spAutoFit/>
                </a:bodyPr>
                <a:lstStyle/>
                <a:p>
                  <a:pPr algn="ctr"/>
                  <a:r>
                    <a:rPr lang="en-US" altLang="zh-CN" sz="1400">
                      <a:ea typeface="宋体" charset="-122"/>
                    </a:rPr>
                    <a:t>Workding group doc, or individual  standards track doc</a:t>
                  </a:r>
                  <a:endParaRPr lang="zh-CN" altLang="en-US" sz="1400">
                    <a:ea typeface="宋体" charset="-122"/>
                  </a:endParaRPr>
                </a:p>
              </p:txBody>
            </p:sp>
          </p:grpSp>
          <p:grpSp>
            <p:nvGrpSpPr>
              <p:cNvPr id="54302" name="组合 9"/>
              <p:cNvGrpSpPr>
                <a:grpSpLocks/>
              </p:cNvGrpSpPr>
              <p:nvPr/>
            </p:nvGrpSpPr>
            <p:grpSpPr bwMode="auto">
              <a:xfrm>
                <a:off x="719572" y="3789040"/>
                <a:ext cx="1800200" cy="360040"/>
                <a:chOff x="971600" y="2276872"/>
                <a:chExt cx="3096344" cy="720080"/>
              </a:xfrm>
            </p:grpSpPr>
            <p:sp>
              <p:nvSpPr>
                <p:cNvPr id="11" name="椭圆 10"/>
                <p:cNvSpPr/>
                <p:nvPr/>
              </p:nvSpPr>
              <p:spPr>
                <a:xfrm>
                  <a:off x="971091" y="2275456"/>
                  <a:ext cx="3096466" cy="720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321" name="TextBox 11"/>
                <p:cNvSpPr txBox="1">
                  <a:spLocks noChangeArrowheads="1"/>
                </p:cNvSpPr>
                <p:nvPr/>
              </p:nvSpPr>
              <p:spPr bwMode="auto">
                <a:xfrm>
                  <a:off x="1187623" y="2401142"/>
                  <a:ext cx="2664295" cy="307778"/>
                </a:xfrm>
                <a:prstGeom prst="rect">
                  <a:avLst/>
                </a:prstGeom>
                <a:noFill/>
                <a:ln w="9525">
                  <a:noFill/>
                  <a:miter lim="800000"/>
                  <a:headEnd/>
                  <a:tailEnd/>
                </a:ln>
              </p:spPr>
              <p:txBody>
                <a:bodyPr>
                  <a:spAutoFit/>
                </a:bodyPr>
                <a:lstStyle/>
                <a:p>
                  <a:pPr algn="ctr"/>
                  <a:r>
                    <a:rPr lang="en-US" altLang="zh-CN" sz="1400">
                      <a:ea typeface="宋体" charset="-122"/>
                    </a:rPr>
                    <a:t>IESG</a:t>
                  </a:r>
                  <a:endParaRPr lang="zh-CN" altLang="en-US" sz="1400">
                    <a:ea typeface="宋体" charset="-122"/>
                  </a:endParaRPr>
                </a:p>
              </p:txBody>
            </p:sp>
          </p:grpSp>
          <p:grpSp>
            <p:nvGrpSpPr>
              <p:cNvPr id="54303" name="组合 12"/>
              <p:cNvGrpSpPr>
                <a:grpSpLocks/>
              </p:cNvGrpSpPr>
              <p:nvPr/>
            </p:nvGrpSpPr>
            <p:grpSpPr bwMode="auto">
              <a:xfrm>
                <a:off x="719572" y="4869160"/>
                <a:ext cx="1800200" cy="457949"/>
                <a:chOff x="971600" y="2233704"/>
                <a:chExt cx="3096344" cy="763248"/>
              </a:xfrm>
            </p:grpSpPr>
            <p:sp>
              <p:nvSpPr>
                <p:cNvPr id="14" name="椭圆 13"/>
                <p:cNvSpPr/>
                <p:nvPr/>
              </p:nvSpPr>
              <p:spPr>
                <a:xfrm>
                  <a:off x="971091" y="2276663"/>
                  <a:ext cx="3096466" cy="719742"/>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319" name="TextBox 14"/>
                <p:cNvSpPr txBox="1">
                  <a:spLocks noChangeArrowheads="1"/>
                </p:cNvSpPr>
                <p:nvPr/>
              </p:nvSpPr>
              <p:spPr bwMode="auto">
                <a:xfrm>
                  <a:off x="1187623" y="2233704"/>
                  <a:ext cx="2664295" cy="523220"/>
                </a:xfrm>
                <a:prstGeom prst="rect">
                  <a:avLst/>
                </a:prstGeom>
                <a:noFill/>
                <a:ln w="9525">
                  <a:noFill/>
                  <a:miter lim="800000"/>
                  <a:headEnd/>
                  <a:tailEnd/>
                </a:ln>
              </p:spPr>
              <p:txBody>
                <a:bodyPr>
                  <a:spAutoFit/>
                </a:bodyPr>
                <a:lstStyle/>
                <a:p>
                  <a:pPr algn="ctr"/>
                  <a:r>
                    <a:rPr lang="en-US" altLang="zh-CN" sz="1400">
                      <a:ea typeface="宋体" charset="-122"/>
                    </a:rPr>
                    <a:t>IETF Community </a:t>
                  </a:r>
                </a:p>
                <a:p>
                  <a:pPr algn="ctr"/>
                  <a:r>
                    <a:rPr lang="en-US" altLang="zh-CN" sz="1400">
                      <a:ea typeface="宋体" charset="-122"/>
                    </a:rPr>
                    <a:t>Review</a:t>
                  </a:r>
                  <a:endParaRPr lang="zh-CN" altLang="en-US" sz="1400">
                    <a:ea typeface="宋体" charset="-122"/>
                  </a:endParaRPr>
                </a:p>
              </p:txBody>
            </p:sp>
          </p:grpSp>
          <p:grpSp>
            <p:nvGrpSpPr>
              <p:cNvPr id="54304" name="组合 15"/>
              <p:cNvGrpSpPr>
                <a:grpSpLocks/>
              </p:cNvGrpSpPr>
              <p:nvPr/>
            </p:nvGrpSpPr>
            <p:grpSpPr bwMode="auto">
              <a:xfrm>
                <a:off x="3131840" y="3789040"/>
                <a:ext cx="1368152" cy="360040"/>
                <a:chOff x="971600" y="2276872"/>
                <a:chExt cx="3096344" cy="720080"/>
              </a:xfrm>
            </p:grpSpPr>
            <p:sp>
              <p:nvSpPr>
                <p:cNvPr id="17" name="椭圆 16"/>
                <p:cNvSpPr/>
                <p:nvPr/>
              </p:nvSpPr>
              <p:spPr>
                <a:xfrm>
                  <a:off x="972727" y="2275456"/>
                  <a:ext cx="3093447" cy="720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317" name="TextBox 17"/>
                <p:cNvSpPr txBox="1">
                  <a:spLocks noChangeArrowheads="1"/>
                </p:cNvSpPr>
                <p:nvPr/>
              </p:nvSpPr>
              <p:spPr bwMode="auto">
                <a:xfrm>
                  <a:off x="1187623" y="2401142"/>
                  <a:ext cx="2664296" cy="307778"/>
                </a:xfrm>
                <a:prstGeom prst="rect">
                  <a:avLst/>
                </a:prstGeom>
                <a:noFill/>
                <a:ln w="9525">
                  <a:noFill/>
                  <a:miter lim="800000"/>
                  <a:headEnd/>
                  <a:tailEnd/>
                </a:ln>
              </p:spPr>
              <p:txBody>
                <a:bodyPr>
                  <a:spAutoFit/>
                </a:bodyPr>
                <a:lstStyle/>
                <a:p>
                  <a:pPr algn="ctr"/>
                  <a:r>
                    <a:rPr lang="en-US" altLang="zh-CN" sz="1400">
                      <a:ea typeface="宋体" charset="-122"/>
                    </a:rPr>
                    <a:t>RFC Editor</a:t>
                  </a:r>
                  <a:endParaRPr lang="zh-CN" altLang="en-US" sz="1400">
                    <a:ea typeface="宋体" charset="-122"/>
                  </a:endParaRPr>
                </a:p>
              </p:txBody>
            </p:sp>
          </p:grpSp>
          <p:cxnSp>
            <p:nvCxnSpPr>
              <p:cNvPr id="26" name="直接箭头连接符 25"/>
              <p:cNvCxnSpPr/>
              <p:nvPr/>
            </p:nvCxnSpPr>
            <p:spPr>
              <a:xfrm rot="5400000">
                <a:off x="683527" y="3428725"/>
                <a:ext cx="720801"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直接箭头连接符 28"/>
              <p:cNvCxnSpPr/>
              <p:nvPr/>
            </p:nvCxnSpPr>
            <p:spPr>
              <a:xfrm rot="16200000" flipV="1">
                <a:off x="1836876" y="3427931"/>
                <a:ext cx="719214"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直接箭头连接符 31"/>
              <p:cNvCxnSpPr/>
              <p:nvPr/>
            </p:nvCxnSpPr>
            <p:spPr>
              <a:xfrm>
                <a:off x="2556060" y="4002666"/>
                <a:ext cx="503251"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308" name="TextBox 33"/>
              <p:cNvSpPr txBox="1">
                <a:spLocks noChangeArrowheads="1"/>
              </p:cNvSpPr>
              <p:nvPr/>
            </p:nvSpPr>
            <p:spPr bwMode="auto">
              <a:xfrm>
                <a:off x="179512" y="3284984"/>
                <a:ext cx="864096" cy="307777"/>
              </a:xfrm>
              <a:prstGeom prst="rect">
                <a:avLst/>
              </a:prstGeom>
              <a:noFill/>
              <a:ln w="9525">
                <a:noFill/>
                <a:miter lim="800000"/>
                <a:headEnd/>
                <a:tailEnd/>
              </a:ln>
            </p:spPr>
            <p:txBody>
              <a:bodyPr>
                <a:spAutoFit/>
              </a:bodyPr>
              <a:lstStyle/>
              <a:p>
                <a:r>
                  <a:rPr lang="en-US" altLang="zh-CN" sz="1400">
                    <a:ea typeface="宋体" charset="-122"/>
                  </a:rPr>
                  <a:t>Submit</a:t>
                </a:r>
                <a:endParaRPr lang="zh-CN" altLang="en-US" sz="1400">
                  <a:ea typeface="宋体" charset="-122"/>
                </a:endParaRPr>
              </a:p>
            </p:txBody>
          </p:sp>
          <p:sp>
            <p:nvSpPr>
              <p:cNvPr id="54309" name="TextBox 34"/>
              <p:cNvSpPr txBox="1">
                <a:spLocks noChangeArrowheads="1"/>
              </p:cNvSpPr>
              <p:nvPr/>
            </p:nvSpPr>
            <p:spPr bwMode="auto">
              <a:xfrm>
                <a:off x="179512" y="4437112"/>
                <a:ext cx="864096" cy="307777"/>
              </a:xfrm>
              <a:prstGeom prst="rect">
                <a:avLst/>
              </a:prstGeom>
              <a:noFill/>
              <a:ln w="9525">
                <a:noFill/>
                <a:miter lim="800000"/>
                <a:headEnd/>
                <a:tailEnd/>
              </a:ln>
            </p:spPr>
            <p:txBody>
              <a:bodyPr>
                <a:spAutoFit/>
              </a:bodyPr>
              <a:lstStyle/>
              <a:p>
                <a:r>
                  <a:rPr lang="en-US" altLang="zh-CN" sz="1400">
                    <a:ea typeface="宋体" charset="-122"/>
                  </a:rPr>
                  <a:t>Last Call</a:t>
                </a:r>
                <a:endParaRPr lang="zh-CN" altLang="en-US" sz="1400">
                  <a:ea typeface="宋体" charset="-122"/>
                </a:endParaRPr>
              </a:p>
            </p:txBody>
          </p:sp>
          <p:sp>
            <p:nvSpPr>
              <p:cNvPr id="54310" name="TextBox 35"/>
              <p:cNvSpPr txBox="1">
                <a:spLocks noChangeArrowheads="1"/>
              </p:cNvSpPr>
              <p:nvPr/>
            </p:nvSpPr>
            <p:spPr bwMode="auto">
              <a:xfrm>
                <a:off x="2195736" y="3284984"/>
                <a:ext cx="936104" cy="307777"/>
              </a:xfrm>
              <a:prstGeom prst="rect">
                <a:avLst/>
              </a:prstGeom>
              <a:noFill/>
              <a:ln w="9525">
                <a:noFill/>
                <a:miter lim="800000"/>
                <a:headEnd/>
                <a:tailEnd/>
              </a:ln>
            </p:spPr>
            <p:txBody>
              <a:bodyPr>
                <a:spAutoFit/>
              </a:bodyPr>
              <a:lstStyle/>
              <a:p>
                <a:r>
                  <a:rPr lang="en-US" altLang="zh-CN" sz="1400">
                    <a:ea typeface="宋体" charset="-122"/>
                  </a:rPr>
                  <a:t>Concerns</a:t>
                </a:r>
                <a:endParaRPr lang="zh-CN" altLang="en-US" sz="1400">
                  <a:ea typeface="宋体" charset="-122"/>
                </a:endParaRPr>
              </a:p>
            </p:txBody>
          </p:sp>
          <p:sp>
            <p:nvSpPr>
              <p:cNvPr id="54311" name="TextBox 36"/>
              <p:cNvSpPr txBox="1">
                <a:spLocks noChangeArrowheads="1"/>
              </p:cNvSpPr>
              <p:nvPr/>
            </p:nvSpPr>
            <p:spPr bwMode="auto">
              <a:xfrm>
                <a:off x="2195736" y="4293096"/>
                <a:ext cx="1224136" cy="523220"/>
              </a:xfrm>
              <a:prstGeom prst="rect">
                <a:avLst/>
              </a:prstGeom>
              <a:noFill/>
              <a:ln w="9525">
                <a:noFill/>
                <a:miter lim="800000"/>
                <a:headEnd/>
                <a:tailEnd/>
              </a:ln>
            </p:spPr>
            <p:txBody>
              <a:bodyPr>
                <a:spAutoFit/>
              </a:bodyPr>
              <a:lstStyle/>
              <a:p>
                <a:r>
                  <a:rPr lang="en-US" altLang="zh-CN" sz="1400">
                    <a:ea typeface="宋体" charset="-122"/>
                  </a:rPr>
                  <a:t>Comments, suggestions</a:t>
                </a:r>
                <a:endParaRPr lang="zh-CN" altLang="en-US" sz="1400">
                  <a:ea typeface="宋体" charset="-122"/>
                </a:endParaRPr>
              </a:p>
            </p:txBody>
          </p:sp>
          <p:cxnSp>
            <p:nvCxnSpPr>
              <p:cNvPr id="41" name="直接箭头连接符 40"/>
              <p:cNvCxnSpPr/>
              <p:nvPr/>
            </p:nvCxnSpPr>
            <p:spPr>
              <a:xfrm rot="5400000">
                <a:off x="683527" y="4508339"/>
                <a:ext cx="720801"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直接箭头连接符 41"/>
              <p:cNvCxnSpPr/>
              <p:nvPr/>
            </p:nvCxnSpPr>
            <p:spPr>
              <a:xfrm rot="16200000" flipV="1">
                <a:off x="1836876" y="4507545"/>
                <a:ext cx="719214"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314" name="TextBox 42"/>
              <p:cNvSpPr txBox="1">
                <a:spLocks noChangeArrowheads="1"/>
              </p:cNvSpPr>
              <p:nvPr/>
            </p:nvSpPr>
            <p:spPr bwMode="auto">
              <a:xfrm>
                <a:off x="3563888" y="4293096"/>
                <a:ext cx="1440160" cy="307777"/>
              </a:xfrm>
              <a:prstGeom prst="rect">
                <a:avLst/>
              </a:prstGeom>
              <a:noFill/>
              <a:ln w="9525">
                <a:noFill/>
                <a:miter lim="800000"/>
                <a:headEnd/>
                <a:tailEnd/>
              </a:ln>
            </p:spPr>
            <p:txBody>
              <a:bodyPr>
                <a:spAutoFit/>
              </a:bodyPr>
              <a:lstStyle/>
              <a:p>
                <a:r>
                  <a:rPr lang="en-US" altLang="zh-CN" sz="1400">
                    <a:ea typeface="宋体" charset="-122"/>
                  </a:rPr>
                  <a:t>Published RFC</a:t>
                </a:r>
                <a:endParaRPr lang="zh-CN" altLang="en-US" sz="1400">
                  <a:ea typeface="宋体" charset="-122"/>
                </a:endParaRPr>
              </a:p>
            </p:txBody>
          </p:sp>
          <p:cxnSp>
            <p:nvCxnSpPr>
              <p:cNvPr id="45" name="直接箭头连接符 44"/>
              <p:cNvCxnSpPr/>
              <p:nvPr/>
            </p:nvCxnSpPr>
            <p:spPr>
              <a:xfrm rot="5400000">
                <a:off x="4033258" y="4257487"/>
                <a:ext cx="21592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4300" name="TextBox 68"/>
            <p:cNvSpPr txBox="1">
              <a:spLocks noChangeArrowheads="1"/>
            </p:cNvSpPr>
            <p:nvPr/>
          </p:nvSpPr>
          <p:spPr bwMode="auto">
            <a:xfrm>
              <a:off x="1043608" y="5805264"/>
              <a:ext cx="2088232" cy="369332"/>
            </a:xfrm>
            <a:prstGeom prst="rect">
              <a:avLst/>
            </a:prstGeom>
            <a:noFill/>
            <a:ln w="9525">
              <a:noFill/>
              <a:miter lim="800000"/>
              <a:headEnd/>
              <a:tailEnd/>
            </a:ln>
          </p:spPr>
          <p:txBody>
            <a:bodyPr>
              <a:spAutoFit/>
            </a:bodyPr>
            <a:lstStyle/>
            <a:p>
              <a:r>
                <a:rPr lang="en-US" altLang="zh-CN">
                  <a:ea typeface="宋体" charset="-122"/>
                </a:rPr>
                <a:t>IETF submission</a:t>
              </a:r>
              <a:endParaRPr lang="zh-CN" altLang="en-US">
                <a:ea typeface="宋体" charset="-122"/>
              </a:endParaRPr>
            </a:p>
          </p:txBody>
        </p:sp>
      </p:grpSp>
      <p:grpSp>
        <p:nvGrpSpPr>
          <p:cNvPr id="9" name="组合 71"/>
          <p:cNvGrpSpPr>
            <a:grpSpLocks/>
          </p:cNvGrpSpPr>
          <p:nvPr/>
        </p:nvGrpSpPr>
        <p:grpSpPr bwMode="auto">
          <a:xfrm>
            <a:off x="5003800" y="2166938"/>
            <a:ext cx="3600450" cy="3475037"/>
            <a:chOff x="5004048" y="2699048"/>
            <a:chExt cx="3600400" cy="3475548"/>
          </a:xfrm>
        </p:grpSpPr>
        <p:grpSp>
          <p:nvGrpSpPr>
            <p:cNvPr id="54280" name="组合 66"/>
            <p:cNvGrpSpPr>
              <a:grpSpLocks/>
            </p:cNvGrpSpPr>
            <p:nvPr/>
          </p:nvGrpSpPr>
          <p:grpSpPr bwMode="auto">
            <a:xfrm>
              <a:off x="5004048" y="2699048"/>
              <a:ext cx="3600400" cy="2098104"/>
              <a:chOff x="5004048" y="2699048"/>
              <a:chExt cx="3600400" cy="2098104"/>
            </a:xfrm>
          </p:grpSpPr>
          <p:grpSp>
            <p:nvGrpSpPr>
              <p:cNvPr id="54282" name="组合 45"/>
              <p:cNvGrpSpPr>
                <a:grpSpLocks/>
              </p:cNvGrpSpPr>
              <p:nvPr/>
            </p:nvGrpSpPr>
            <p:grpSpPr bwMode="auto">
              <a:xfrm>
                <a:off x="5436096" y="3861047"/>
                <a:ext cx="1368152" cy="360040"/>
                <a:chOff x="971600" y="2276872"/>
                <a:chExt cx="3096344" cy="720080"/>
              </a:xfrm>
            </p:grpSpPr>
            <p:sp>
              <p:nvSpPr>
                <p:cNvPr id="47" name="椭圆 46"/>
                <p:cNvSpPr/>
                <p:nvPr/>
              </p:nvSpPr>
              <p:spPr>
                <a:xfrm>
                  <a:off x="971025" y="2277316"/>
                  <a:ext cx="3096919" cy="714479"/>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298" name="TextBox 47"/>
                <p:cNvSpPr txBox="1">
                  <a:spLocks noChangeArrowheads="1"/>
                </p:cNvSpPr>
                <p:nvPr/>
              </p:nvSpPr>
              <p:spPr bwMode="auto">
                <a:xfrm>
                  <a:off x="1187623" y="2401142"/>
                  <a:ext cx="2664296" cy="307778"/>
                </a:xfrm>
                <a:prstGeom prst="rect">
                  <a:avLst/>
                </a:prstGeom>
                <a:noFill/>
                <a:ln w="9525">
                  <a:noFill/>
                  <a:miter lim="800000"/>
                  <a:headEnd/>
                  <a:tailEnd/>
                </a:ln>
              </p:spPr>
              <p:txBody>
                <a:bodyPr>
                  <a:spAutoFit/>
                </a:bodyPr>
                <a:lstStyle/>
                <a:p>
                  <a:pPr algn="ctr"/>
                  <a:r>
                    <a:rPr lang="en-US" altLang="zh-CN" sz="1400">
                      <a:ea typeface="宋体" charset="-122"/>
                    </a:rPr>
                    <a:t>RFC Editor</a:t>
                  </a:r>
                  <a:endParaRPr lang="zh-CN" altLang="en-US" sz="1400">
                    <a:ea typeface="宋体" charset="-122"/>
                  </a:endParaRPr>
                </a:p>
              </p:txBody>
            </p:sp>
          </p:grpSp>
          <p:grpSp>
            <p:nvGrpSpPr>
              <p:cNvPr id="54283" name="组合 48"/>
              <p:cNvGrpSpPr>
                <a:grpSpLocks/>
              </p:cNvGrpSpPr>
              <p:nvPr/>
            </p:nvGrpSpPr>
            <p:grpSpPr bwMode="auto">
              <a:xfrm>
                <a:off x="7668344" y="3861047"/>
                <a:ext cx="936104" cy="280345"/>
                <a:chOff x="971600" y="2276872"/>
                <a:chExt cx="3096344" cy="720080"/>
              </a:xfrm>
            </p:grpSpPr>
            <p:sp>
              <p:nvSpPr>
                <p:cNvPr id="50" name="椭圆 49"/>
                <p:cNvSpPr/>
                <p:nvPr/>
              </p:nvSpPr>
              <p:spPr>
                <a:xfrm>
                  <a:off x="969920" y="2277442"/>
                  <a:ext cx="3098024" cy="717758"/>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296" name="TextBox 50"/>
                <p:cNvSpPr txBox="1">
                  <a:spLocks noChangeArrowheads="1"/>
                </p:cNvSpPr>
                <p:nvPr/>
              </p:nvSpPr>
              <p:spPr bwMode="auto">
                <a:xfrm>
                  <a:off x="1187622" y="2276872"/>
                  <a:ext cx="2664297" cy="615555"/>
                </a:xfrm>
                <a:prstGeom prst="rect">
                  <a:avLst/>
                </a:prstGeom>
                <a:noFill/>
                <a:ln w="9525">
                  <a:noFill/>
                  <a:miter lim="800000"/>
                  <a:headEnd/>
                  <a:tailEnd/>
                </a:ln>
              </p:spPr>
              <p:txBody>
                <a:bodyPr>
                  <a:spAutoFit/>
                </a:bodyPr>
                <a:lstStyle/>
                <a:p>
                  <a:pPr algn="ctr"/>
                  <a:r>
                    <a:rPr lang="en-US" altLang="zh-CN" sz="1400">
                      <a:ea typeface="宋体" charset="-122"/>
                    </a:rPr>
                    <a:t>IESG</a:t>
                  </a:r>
                  <a:endParaRPr lang="zh-CN" altLang="en-US" sz="1400">
                    <a:ea typeface="宋体" charset="-122"/>
                  </a:endParaRPr>
                </a:p>
              </p:txBody>
            </p:sp>
          </p:grpSp>
          <p:grpSp>
            <p:nvGrpSpPr>
              <p:cNvPr id="54284" name="组合 51"/>
              <p:cNvGrpSpPr>
                <a:grpSpLocks/>
              </p:cNvGrpSpPr>
              <p:nvPr/>
            </p:nvGrpSpPr>
            <p:grpSpPr bwMode="auto">
              <a:xfrm>
                <a:off x="5436096" y="2699048"/>
                <a:ext cx="1368152" cy="369912"/>
                <a:chOff x="971600" y="2276872"/>
                <a:chExt cx="3096344" cy="739824"/>
              </a:xfrm>
            </p:grpSpPr>
            <p:sp>
              <p:nvSpPr>
                <p:cNvPr id="53" name="椭圆 52"/>
                <p:cNvSpPr/>
                <p:nvPr/>
              </p:nvSpPr>
              <p:spPr>
                <a:xfrm>
                  <a:off x="971025" y="2276872"/>
                  <a:ext cx="3096919" cy="720829"/>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294" name="TextBox 53"/>
                <p:cNvSpPr txBox="1">
                  <a:spLocks noChangeArrowheads="1"/>
                </p:cNvSpPr>
                <p:nvPr/>
              </p:nvSpPr>
              <p:spPr bwMode="auto">
                <a:xfrm>
                  <a:off x="1187623" y="2401142"/>
                  <a:ext cx="2664296" cy="615554"/>
                </a:xfrm>
                <a:prstGeom prst="rect">
                  <a:avLst/>
                </a:prstGeom>
                <a:noFill/>
                <a:ln w="9525">
                  <a:noFill/>
                  <a:miter lim="800000"/>
                  <a:headEnd/>
                  <a:tailEnd/>
                </a:ln>
              </p:spPr>
              <p:txBody>
                <a:bodyPr>
                  <a:spAutoFit/>
                </a:bodyPr>
                <a:lstStyle/>
                <a:p>
                  <a:pPr algn="ctr"/>
                  <a:r>
                    <a:rPr lang="en-US" altLang="zh-CN" sz="1400">
                      <a:ea typeface="宋体" charset="-122"/>
                    </a:rPr>
                    <a:t>Individual</a:t>
                  </a:r>
                  <a:endParaRPr lang="zh-CN" altLang="en-US" sz="1400">
                    <a:ea typeface="宋体" charset="-122"/>
                  </a:endParaRPr>
                </a:p>
              </p:txBody>
            </p:sp>
          </p:grpSp>
          <p:sp>
            <p:nvSpPr>
              <p:cNvPr id="54285" name="TextBox 54"/>
              <p:cNvSpPr txBox="1">
                <a:spLocks noChangeArrowheads="1"/>
              </p:cNvSpPr>
              <p:nvPr/>
            </p:nvSpPr>
            <p:spPr bwMode="auto">
              <a:xfrm>
                <a:off x="5004048" y="3284984"/>
                <a:ext cx="864096" cy="307777"/>
              </a:xfrm>
              <a:prstGeom prst="rect">
                <a:avLst/>
              </a:prstGeom>
              <a:noFill/>
              <a:ln w="9525">
                <a:noFill/>
                <a:miter lim="800000"/>
                <a:headEnd/>
                <a:tailEnd/>
              </a:ln>
            </p:spPr>
            <p:txBody>
              <a:bodyPr>
                <a:spAutoFit/>
              </a:bodyPr>
              <a:lstStyle/>
              <a:p>
                <a:r>
                  <a:rPr lang="en-US" altLang="zh-CN" sz="1400">
                    <a:ea typeface="宋体" charset="-122"/>
                  </a:rPr>
                  <a:t>Submit</a:t>
                </a:r>
                <a:endParaRPr lang="zh-CN" altLang="en-US" sz="1400">
                  <a:ea typeface="宋体" charset="-122"/>
                </a:endParaRPr>
              </a:p>
            </p:txBody>
          </p:sp>
          <p:cxnSp>
            <p:nvCxnSpPr>
              <p:cNvPr id="56" name="直接箭头连接符 55"/>
              <p:cNvCxnSpPr/>
              <p:nvPr/>
            </p:nvCxnSpPr>
            <p:spPr>
              <a:xfrm rot="5400000">
                <a:off x="5434990" y="3428611"/>
                <a:ext cx="720831"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直接箭头连接符 56"/>
              <p:cNvCxnSpPr/>
              <p:nvPr/>
            </p:nvCxnSpPr>
            <p:spPr>
              <a:xfrm rot="16200000" flipV="1">
                <a:off x="6158087" y="3427817"/>
                <a:ext cx="719244"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288" name="TextBox 57"/>
              <p:cNvSpPr txBox="1">
                <a:spLocks noChangeArrowheads="1"/>
              </p:cNvSpPr>
              <p:nvPr/>
            </p:nvSpPr>
            <p:spPr bwMode="auto">
              <a:xfrm>
                <a:off x="5796136" y="4489375"/>
                <a:ext cx="792088" cy="307777"/>
              </a:xfrm>
              <a:prstGeom prst="rect">
                <a:avLst/>
              </a:prstGeom>
              <a:noFill/>
              <a:ln w="9525">
                <a:noFill/>
                <a:miter lim="800000"/>
                <a:headEnd/>
                <a:tailEnd/>
              </a:ln>
            </p:spPr>
            <p:txBody>
              <a:bodyPr>
                <a:spAutoFit/>
              </a:bodyPr>
              <a:lstStyle/>
              <a:p>
                <a:r>
                  <a:rPr lang="en-US" altLang="zh-CN" sz="1400">
                    <a:ea typeface="宋体" charset="-122"/>
                  </a:rPr>
                  <a:t>Publish</a:t>
                </a:r>
                <a:endParaRPr lang="zh-CN" altLang="en-US" sz="1400">
                  <a:ea typeface="宋体" charset="-122"/>
                </a:endParaRPr>
              </a:p>
            </p:txBody>
          </p:sp>
          <p:cxnSp>
            <p:nvCxnSpPr>
              <p:cNvPr id="59" name="直接箭头连接符 58"/>
              <p:cNvCxnSpPr/>
              <p:nvPr/>
            </p:nvCxnSpPr>
            <p:spPr>
              <a:xfrm rot="5400000">
                <a:off x="6049385" y="4400304"/>
                <a:ext cx="21593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290" name="TextBox 59"/>
              <p:cNvSpPr txBox="1">
                <a:spLocks noChangeArrowheads="1"/>
              </p:cNvSpPr>
              <p:nvPr/>
            </p:nvSpPr>
            <p:spPr bwMode="auto">
              <a:xfrm>
                <a:off x="6732240" y="4005064"/>
                <a:ext cx="1152128" cy="307777"/>
              </a:xfrm>
              <a:prstGeom prst="rect">
                <a:avLst/>
              </a:prstGeom>
              <a:noFill/>
              <a:ln w="9525">
                <a:noFill/>
                <a:miter lim="800000"/>
                <a:headEnd/>
                <a:tailEnd/>
              </a:ln>
            </p:spPr>
            <p:txBody>
              <a:bodyPr>
                <a:spAutoFit/>
              </a:bodyPr>
              <a:lstStyle/>
              <a:p>
                <a:r>
                  <a:rPr lang="en-US" altLang="zh-CN" sz="1400">
                    <a:ea typeface="宋体" charset="-122"/>
                  </a:rPr>
                  <a:t>Comments</a:t>
                </a:r>
                <a:endParaRPr lang="zh-CN" altLang="en-US" sz="1400">
                  <a:ea typeface="宋体" charset="-122"/>
                </a:endParaRPr>
              </a:p>
            </p:txBody>
          </p:sp>
          <p:cxnSp>
            <p:nvCxnSpPr>
              <p:cNvPr id="64" name="直接箭头连接符 63"/>
              <p:cNvCxnSpPr/>
              <p:nvPr/>
            </p:nvCxnSpPr>
            <p:spPr>
              <a:xfrm>
                <a:off x="6875685" y="4004165"/>
                <a:ext cx="649278" cy="158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4292" name="TextBox 65"/>
              <p:cNvSpPr txBox="1">
                <a:spLocks noChangeArrowheads="1"/>
              </p:cNvSpPr>
              <p:nvPr/>
            </p:nvSpPr>
            <p:spPr bwMode="auto">
              <a:xfrm>
                <a:off x="6516216" y="3140968"/>
                <a:ext cx="1800200" cy="523220"/>
              </a:xfrm>
              <a:prstGeom prst="rect">
                <a:avLst/>
              </a:prstGeom>
              <a:noFill/>
              <a:ln w="9525">
                <a:noFill/>
                <a:miter lim="800000"/>
                <a:headEnd/>
                <a:tailEnd/>
              </a:ln>
            </p:spPr>
            <p:txBody>
              <a:bodyPr>
                <a:spAutoFit/>
              </a:bodyPr>
              <a:lstStyle/>
              <a:p>
                <a:r>
                  <a:rPr lang="en-US" altLang="zh-CN" sz="1400">
                    <a:ea typeface="宋体" charset="-122"/>
                  </a:rPr>
                  <a:t>Content concerns and editorial details</a:t>
                </a:r>
                <a:endParaRPr lang="zh-CN" altLang="en-US" sz="1400">
                  <a:ea typeface="宋体" charset="-122"/>
                </a:endParaRPr>
              </a:p>
            </p:txBody>
          </p:sp>
        </p:grpSp>
        <p:sp>
          <p:nvSpPr>
            <p:cNvPr id="54281" name="TextBox 69"/>
            <p:cNvSpPr txBox="1">
              <a:spLocks noChangeArrowheads="1"/>
            </p:cNvSpPr>
            <p:nvPr/>
          </p:nvSpPr>
          <p:spPr bwMode="auto">
            <a:xfrm>
              <a:off x="5724128" y="5805264"/>
              <a:ext cx="2664296" cy="369332"/>
            </a:xfrm>
            <a:prstGeom prst="rect">
              <a:avLst/>
            </a:prstGeom>
            <a:noFill/>
            <a:ln w="9525">
              <a:noFill/>
              <a:miter lim="800000"/>
              <a:headEnd/>
              <a:tailEnd/>
            </a:ln>
          </p:spPr>
          <p:txBody>
            <a:bodyPr>
              <a:spAutoFit/>
            </a:bodyPr>
            <a:lstStyle/>
            <a:p>
              <a:r>
                <a:rPr lang="en-US" altLang="zh-CN">
                  <a:ea typeface="宋体" charset="-122"/>
                </a:rPr>
                <a:t>Non-IETF submission</a:t>
              </a:r>
              <a:endParaRPr lang="zh-CN" altLang="en-US">
                <a:ea typeface="宋体" charset="-122"/>
              </a:endParaRPr>
            </a:p>
          </p:txBody>
        </p:sp>
      </p:grpSp>
      <p:sp>
        <p:nvSpPr>
          <p:cNvPr id="88" name="任意多边形 87"/>
          <p:cNvSpPr/>
          <p:nvPr/>
        </p:nvSpPr>
        <p:spPr>
          <a:xfrm>
            <a:off x="835025" y="2495550"/>
            <a:ext cx="3455988" cy="1917700"/>
          </a:xfrm>
          <a:custGeom>
            <a:avLst/>
            <a:gdLst>
              <a:gd name="connsiteX0" fmla="*/ 93878 w 3455213"/>
              <a:gd name="connsiteY0" fmla="*/ 0 h 1916582"/>
              <a:gd name="connsiteX1" fmla="*/ 93878 w 3455213"/>
              <a:gd name="connsiteY1" fmla="*/ 709574 h 1916582"/>
              <a:gd name="connsiteX2" fmla="*/ 93878 w 3455213"/>
              <a:gd name="connsiteY2" fmla="*/ 1697126 h 1916582"/>
              <a:gd name="connsiteX3" fmla="*/ 657149 w 3455213"/>
              <a:gd name="connsiteY3" fmla="*/ 1814169 h 1916582"/>
              <a:gd name="connsiteX4" fmla="*/ 1520342 w 3455213"/>
              <a:gd name="connsiteY4" fmla="*/ 1799539 h 1916582"/>
              <a:gd name="connsiteX5" fmla="*/ 1556918 w 3455213"/>
              <a:gd name="connsiteY5" fmla="*/ 1111910 h 1916582"/>
              <a:gd name="connsiteX6" fmla="*/ 3144317 w 3455213"/>
              <a:gd name="connsiteY6" fmla="*/ 1075334 h 1916582"/>
              <a:gd name="connsiteX7" fmla="*/ 3422294 w 3455213"/>
              <a:gd name="connsiteY7" fmla="*/ 1367942 h 19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5213" h="1916582">
                <a:moveTo>
                  <a:pt x="93878" y="0"/>
                </a:moveTo>
                <a:lnTo>
                  <a:pt x="93878" y="709574"/>
                </a:lnTo>
                <a:cubicBezTo>
                  <a:pt x="93878" y="992428"/>
                  <a:pt x="0" y="1513027"/>
                  <a:pt x="93878" y="1697126"/>
                </a:cubicBezTo>
                <a:cubicBezTo>
                  <a:pt x="187757" y="1881225"/>
                  <a:pt x="419405" y="1797100"/>
                  <a:pt x="657149" y="1814169"/>
                </a:cubicBezTo>
                <a:cubicBezTo>
                  <a:pt x="894893" y="1831238"/>
                  <a:pt x="1370381" y="1916582"/>
                  <a:pt x="1520342" y="1799539"/>
                </a:cubicBezTo>
                <a:cubicBezTo>
                  <a:pt x="1670304" y="1682496"/>
                  <a:pt x="1286256" y="1232611"/>
                  <a:pt x="1556918" y="1111910"/>
                </a:cubicBezTo>
                <a:cubicBezTo>
                  <a:pt x="1827581" y="991209"/>
                  <a:pt x="2833421" y="1032662"/>
                  <a:pt x="3144317" y="1075334"/>
                </a:cubicBezTo>
                <a:cubicBezTo>
                  <a:pt x="3455213" y="1118006"/>
                  <a:pt x="3438753" y="1242974"/>
                  <a:pt x="3422294" y="1367942"/>
                </a:cubicBezTo>
              </a:path>
            </a:pathLst>
          </a:custGeom>
          <a:ln w="44450">
            <a:solidFill>
              <a:srgbClr val="FF3300"/>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1"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54279" name="Slide Number Placeholder 6"/>
          <p:cNvSpPr>
            <a:spLocks noGrp="1"/>
          </p:cNvSpPr>
          <p:nvPr>
            <p:ph type="sldNum" sz="quarter" idx="12"/>
          </p:nvPr>
        </p:nvSpPr>
        <p:spPr>
          <a:noFill/>
        </p:spPr>
        <p:txBody>
          <a:bodyPr/>
          <a:lstStyle/>
          <a:p>
            <a:r>
              <a:rPr lang="en-US" altLang="ko-KR" smtClean="0">
                <a:ea typeface="굴림" pitchFamily="34" charset="-127"/>
              </a:rPr>
              <a:t>1-</a:t>
            </a:r>
            <a:fld id="{B3AE2F60-7F17-4966-BAE5-2FEBD3180B11}" type="slidenum">
              <a:rPr lang="en-US" altLang="ko-KR" smtClean="0">
                <a:ea typeface="굴림" pitchFamily="34" charset="-127"/>
              </a:rPr>
              <a:pPr/>
              <a:t>22</a:t>
            </a:fld>
            <a:endParaRPr lang="en-US" altLang="ko-KR" smtClean="0">
              <a:ea typeface="굴림"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en-US" altLang="zh-CN" smtClean="0">
                <a:ea typeface="宋体" charset="-122"/>
              </a:rPr>
              <a:t>IETF Documents – Two Types</a:t>
            </a:r>
            <a:endParaRPr lang="zh-CN" altLang="en-US" smtClean="0">
              <a:ea typeface="宋体" charset="-122"/>
            </a:endParaRPr>
          </a:p>
        </p:txBody>
      </p:sp>
      <p:sp>
        <p:nvSpPr>
          <p:cNvPr id="55299" name="内容占位符 2"/>
          <p:cNvSpPr>
            <a:spLocks noGrp="1"/>
          </p:cNvSpPr>
          <p:nvPr>
            <p:ph idx="1"/>
          </p:nvPr>
        </p:nvSpPr>
        <p:spPr>
          <a:xfrm>
            <a:off x="457200" y="1592263"/>
            <a:ext cx="8229600" cy="485775"/>
          </a:xfrm>
        </p:spPr>
        <p:txBody>
          <a:bodyPr/>
          <a:lstStyle/>
          <a:p>
            <a:r>
              <a:rPr lang="en-US" altLang="zh-CN" sz="2000" dirty="0" smtClean="0">
                <a:ea typeface="宋体" charset="-122"/>
              </a:rPr>
              <a:t>All IETF documents are </a:t>
            </a:r>
            <a:r>
              <a:rPr lang="en-US" altLang="zh-CN" sz="2000" b="1" dirty="0" smtClean="0">
                <a:solidFill>
                  <a:srgbClr val="0000FF"/>
                </a:solidFill>
                <a:ea typeface="宋体" charset="-122"/>
              </a:rPr>
              <a:t>open</a:t>
            </a:r>
            <a:r>
              <a:rPr lang="en-US" altLang="zh-CN" sz="2000" b="1" dirty="0" smtClean="0">
                <a:ea typeface="宋体" charset="-122"/>
              </a:rPr>
              <a:t>, </a:t>
            </a:r>
            <a:r>
              <a:rPr lang="en-US" altLang="zh-CN" sz="2000" dirty="0" smtClean="0">
                <a:ea typeface="宋体" charset="-122"/>
              </a:rPr>
              <a:t>i.e., anyone can download and copy</a:t>
            </a:r>
            <a:endParaRPr lang="zh-CN" altLang="en-US" sz="2000" dirty="0" smtClean="0">
              <a:ea typeface="宋体" charset="-122"/>
            </a:endParaRPr>
          </a:p>
        </p:txBody>
      </p:sp>
      <p:graphicFrame>
        <p:nvGraphicFramePr>
          <p:cNvPr id="7" name="表格 6"/>
          <p:cNvGraphicFramePr>
            <a:graphicFrameLocks noGrp="1"/>
          </p:cNvGraphicFramePr>
          <p:nvPr/>
        </p:nvGraphicFramePr>
        <p:xfrm>
          <a:off x="684213" y="2078038"/>
          <a:ext cx="7775575" cy="3887788"/>
        </p:xfrm>
        <a:graphic>
          <a:graphicData uri="http://schemas.openxmlformats.org/drawingml/2006/table">
            <a:tbl>
              <a:tblPr/>
              <a:tblGrid>
                <a:gridCol w="3887787"/>
                <a:gridCol w="3887788"/>
              </a:tblGrid>
              <a:tr h="414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Comic Sans MS" pitchFamily="66" charset="0"/>
                          <a:ea typeface="宋体" charset="-122"/>
                        </a:rPr>
                        <a:t>Internet Draft (ID)</a:t>
                      </a:r>
                      <a:endParaRPr kumimoji="0" lang="zh-CN" altLang="en-US" sz="1800" b="1" i="0" u="none" strike="noStrike" cap="none" normalizeH="0" baseline="0" dirty="0" smtClean="0">
                        <a:ln>
                          <a:noFill/>
                        </a:ln>
                        <a:solidFill>
                          <a:srgbClr val="FFFFFF"/>
                        </a:solidFill>
                        <a:effectLst/>
                        <a:latin typeface="Comic Sans MS" pitchFamily="66"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omic Sans MS" pitchFamily="66" charset="0"/>
                          <a:ea typeface="宋体" charset="-122"/>
                        </a:rPr>
                        <a:t>Request For Comment (RFC)</a:t>
                      </a:r>
                      <a:endParaRPr kumimoji="0" lang="zh-CN" altLang="en-US" sz="1800" b="1" i="0" u="none" strike="noStrike" cap="none" normalizeH="0" baseline="0" smtClean="0">
                        <a:ln>
                          <a:noFill/>
                        </a:ln>
                        <a:solidFill>
                          <a:srgbClr val="FFFFFF"/>
                        </a:solidFill>
                        <a:effectLst/>
                        <a:latin typeface="Comic Sans MS" pitchFamily="66"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473450">
                <a:tc>
                  <a:txBody>
                    <a:bodyPr/>
                    <a:lstStyle/>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Active working documents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t>
                      </a:r>
                      <a:r>
                        <a:rPr kumimoji="0" lang="en-US" altLang="zh-CN" sz="1800" b="0" i="0" u="none" strike="noStrike" cap="none" normalizeH="0" baseline="0" dirty="0" smtClean="0">
                          <a:ln>
                            <a:noFill/>
                          </a:ln>
                          <a:solidFill>
                            <a:srgbClr val="FF0000"/>
                          </a:solidFill>
                          <a:effectLst/>
                          <a:latin typeface="Comic Sans MS" pitchFamily="66" charset="0"/>
                          <a:ea typeface="宋体" charset="-122"/>
                        </a:rPr>
                        <a:t>Not finalized! Not stable!</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sng" strike="noStrike" cap="none" normalizeH="0" baseline="0" dirty="0" smtClean="0">
                          <a:ln>
                            <a:noFill/>
                          </a:ln>
                          <a:solidFill>
                            <a:srgbClr val="000000"/>
                          </a:solidFill>
                          <a:effectLst/>
                          <a:latin typeface="Comic Sans MS" pitchFamily="66" charset="0"/>
                          <a:ea typeface="宋体" charset="-122"/>
                        </a:rPr>
                        <a:t> Anyone </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can submit </a:t>
                      </a:r>
                    </a:p>
                    <a:p>
                      <a:pPr marL="0" marR="0" lvl="0" indent="0" algn="l" defTabSz="914400" rtl="0" eaLnBrk="1" fontAlgn="base" latinLnBrk="0" hangingPunct="1">
                        <a:lnSpc>
                          <a:spcPct val="100000"/>
                        </a:lnSpc>
                        <a:spcBef>
                          <a:spcPct val="0"/>
                        </a:spcBef>
                        <a:spcAft>
                          <a:spcPct val="0"/>
                        </a:spcAft>
                        <a:buClrTx/>
                        <a:buSzTx/>
                        <a:buFont typeface="Arial" charset="0"/>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e.g., draft-</a:t>
                      </a:r>
                      <a:r>
                        <a:rPr kumimoji="0" lang="en-US" altLang="zh-CN" sz="1800" b="0" i="0" u="none" strike="noStrike" cap="none" normalizeH="0" baseline="0" dirty="0" err="1" smtClean="0">
                          <a:ln>
                            <a:noFill/>
                          </a:ln>
                          <a:solidFill>
                            <a:srgbClr val="000000"/>
                          </a:solidFill>
                          <a:effectLst/>
                          <a:latin typeface="Comic Sans MS" pitchFamily="66" charset="0"/>
                          <a:ea typeface="宋体" charset="-122"/>
                        </a:rPr>
                        <a:t>yourname</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Only some IDs are WG documents!</a:t>
                      </a:r>
                    </a:p>
                    <a:p>
                      <a:pPr marL="0" marR="0" lvl="0" indent="0" algn="l" defTabSz="914400" rtl="0" eaLnBrk="1" fontAlgn="base" latinLnBrk="0" hangingPunct="1">
                        <a:lnSpc>
                          <a:spcPct val="100000"/>
                        </a:lnSpc>
                        <a:spcBef>
                          <a:spcPct val="0"/>
                        </a:spcBef>
                        <a:spcAft>
                          <a:spcPct val="0"/>
                        </a:spcAft>
                        <a:buClrTx/>
                        <a:buSzTx/>
                        <a:buFont typeface="Arial" charset="0"/>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e.g., draft-</a:t>
                      </a:r>
                      <a:r>
                        <a:rPr kumimoji="0" lang="en-US" altLang="zh-CN" sz="1800" b="0" i="0" u="none" strike="noStrike" cap="none" normalizeH="0" baseline="0" dirty="0" err="1" smtClean="0">
                          <a:ln>
                            <a:noFill/>
                          </a:ln>
                          <a:solidFill>
                            <a:srgbClr val="000000"/>
                          </a:solidFill>
                          <a:effectLst/>
                          <a:latin typeface="Comic Sans MS" pitchFamily="66" charset="0"/>
                          <a:ea typeface="宋体" charset="-122"/>
                        </a:rPr>
                        <a:t>ietf</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a:t>
                      </a:r>
                      <a:r>
                        <a:rPr kumimoji="0" lang="en-US" altLang="zh-CN" sz="1800" b="0" i="0" u="none" strike="noStrike" cap="none" normalizeH="0" baseline="0" dirty="0" err="1" smtClean="0">
                          <a:ln>
                            <a:noFill/>
                          </a:ln>
                          <a:solidFill>
                            <a:srgbClr val="000000"/>
                          </a:solidFill>
                          <a:effectLst/>
                          <a:latin typeface="Comic Sans MS" pitchFamily="66" charset="0"/>
                          <a:ea typeface="宋体" charset="-122"/>
                        </a:rPr>
                        <a:t>wgname</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a:t>
                      </a:r>
                      <a:endParaRPr kumimoji="0" lang="zh-CN" altLang="en-US" sz="1800" b="0" i="0" u="none" strike="noStrike" cap="none" normalizeH="0" baseline="0" dirty="0" smtClean="0">
                        <a:ln>
                          <a:noFill/>
                        </a:ln>
                        <a:solidFill>
                          <a:srgbClr val="000000"/>
                        </a:solidFill>
                        <a:effectLst/>
                        <a:latin typeface="Comic Sans MS" pitchFamily="66"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Archival publications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sng" strike="noStrike" cap="none" normalizeH="0" baseline="0" dirty="0" smtClean="0">
                          <a:ln>
                            <a:noFill/>
                          </a:ln>
                          <a:solidFill>
                            <a:srgbClr val="FF0000"/>
                          </a:solidFill>
                          <a:effectLst/>
                          <a:latin typeface="Comic Sans MS" pitchFamily="66" charset="0"/>
                          <a:ea typeface="宋体" charset="-122"/>
                        </a:rPr>
                        <a:t>Never </a:t>
                      </a:r>
                      <a:r>
                        <a:rPr kumimoji="0" lang="en-US" altLang="zh-CN" sz="1800" b="0" i="0" u="none" strike="noStrike" cap="none" normalizeH="0" baseline="0" dirty="0" smtClean="0">
                          <a:ln>
                            <a:noFill/>
                          </a:ln>
                          <a:solidFill>
                            <a:srgbClr val="FF0000"/>
                          </a:solidFill>
                          <a:effectLst/>
                          <a:latin typeface="Comic Sans MS" pitchFamily="66" charset="0"/>
                          <a:ea typeface="宋体" charset="-122"/>
                        </a:rPr>
                        <a:t>change </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once published</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t>
                      </a:r>
                      <a:r>
                        <a:rPr kumimoji="0" lang="en-US" altLang="zh-CN" sz="1800" b="0" i="0" u="none" strike="noStrike" cap="none" normalizeH="0" baseline="0" dirty="0" smtClean="0">
                          <a:ln>
                            <a:noFill/>
                          </a:ln>
                          <a:solidFill>
                            <a:srgbClr val="0070C0"/>
                          </a:solidFill>
                          <a:effectLst/>
                          <a:latin typeface="Comic Sans MS" pitchFamily="66" charset="0"/>
                          <a:ea typeface="宋体" charset="-122"/>
                        </a:rPr>
                        <a:t>Not all RFCs are standards!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t>
                      </a:r>
                      <a:r>
                        <a:rPr kumimoji="0" lang="en-US" altLang="zh-CN" sz="1800" b="0" i="0" u="sng" strike="noStrike" cap="none" normalizeH="0" baseline="0" dirty="0" smtClean="0">
                          <a:ln>
                            <a:noFill/>
                          </a:ln>
                          <a:solidFill>
                            <a:srgbClr val="000000"/>
                          </a:solidFill>
                          <a:effectLst/>
                          <a:latin typeface="Comic Sans MS" pitchFamily="66" charset="0"/>
                          <a:ea typeface="宋体" charset="-122"/>
                        </a:rPr>
                        <a:t>Standards</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track:</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Proposed Standard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Draft Standard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Internet Standard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t>
                      </a:r>
                      <a:r>
                        <a:rPr kumimoji="0" lang="en-US" altLang="zh-CN" sz="1800" b="0" i="0" u="sng" strike="noStrike" cap="none" normalizeH="0" baseline="0" dirty="0" smtClean="0">
                          <a:ln>
                            <a:noFill/>
                          </a:ln>
                          <a:solidFill>
                            <a:srgbClr val="000000"/>
                          </a:solidFill>
                          <a:effectLst/>
                          <a:latin typeface="Comic Sans MS" pitchFamily="66" charset="0"/>
                          <a:ea typeface="宋体" charset="-122"/>
                        </a:rPr>
                        <a:t>Other</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types: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Informational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Experimental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Historical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Best-Current-Practice (BCP)</a:t>
                      </a:r>
                      <a:endParaRPr kumimoji="0" lang="zh-CN" altLang="en-US" sz="1800" b="0" i="0" u="none" strike="noStrike" cap="none" normalizeH="0" baseline="0" dirty="0" smtClean="0">
                        <a:ln>
                          <a:noFill/>
                        </a:ln>
                        <a:solidFill>
                          <a:srgbClr val="000000"/>
                        </a:solidFill>
                        <a:effectLst/>
                        <a:latin typeface="Comic Sans MS" pitchFamily="66"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bl>
          </a:graphicData>
        </a:graphic>
      </p:graphicFrame>
      <p:sp>
        <p:nvSpPr>
          <p:cNvPr id="8"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55312" name="Slide Number Placeholder 6"/>
          <p:cNvSpPr>
            <a:spLocks noGrp="1"/>
          </p:cNvSpPr>
          <p:nvPr>
            <p:ph type="sldNum" sz="quarter" idx="12"/>
          </p:nvPr>
        </p:nvSpPr>
        <p:spPr>
          <a:noFill/>
        </p:spPr>
        <p:txBody>
          <a:bodyPr/>
          <a:lstStyle/>
          <a:p>
            <a:r>
              <a:rPr lang="en-US" altLang="ko-KR" smtClean="0">
                <a:ea typeface="굴림" pitchFamily="34" charset="-127"/>
              </a:rPr>
              <a:t>1-</a:t>
            </a:r>
            <a:fld id="{26BFC47A-5CCD-4E44-BCDC-073E12F5D620}" type="slidenum">
              <a:rPr lang="en-US" altLang="ko-KR" smtClean="0">
                <a:ea typeface="굴림" pitchFamily="34" charset="-127"/>
              </a:rPr>
              <a:pPr/>
              <a:t>23</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56323" name="Slide Number Placeholder 5"/>
          <p:cNvSpPr>
            <a:spLocks noGrp="1"/>
          </p:cNvSpPr>
          <p:nvPr>
            <p:ph type="sldNum" sz="quarter" idx="12"/>
          </p:nvPr>
        </p:nvSpPr>
        <p:spPr>
          <a:noFill/>
        </p:spPr>
        <p:txBody>
          <a:bodyPr/>
          <a:lstStyle/>
          <a:p>
            <a:r>
              <a:rPr lang="en-US" altLang="ko-KR" smtClean="0">
                <a:ea typeface="굴림" pitchFamily="34" charset="-127"/>
              </a:rPr>
              <a:t>1-</a:t>
            </a:r>
            <a:fld id="{FF7A383A-AFB8-4C2B-AB14-64AB40E4716E}" type="slidenum">
              <a:rPr lang="en-US" altLang="ko-KR" smtClean="0">
                <a:ea typeface="굴림" pitchFamily="34" charset="-127"/>
              </a:rPr>
              <a:pPr/>
              <a:t>24</a:t>
            </a:fld>
            <a:endParaRPr lang="en-US" altLang="ko-KR" smtClean="0">
              <a:ea typeface="굴림" pitchFamily="34" charset="-127"/>
            </a:endParaRPr>
          </a:p>
        </p:txBody>
      </p:sp>
      <p:sp>
        <p:nvSpPr>
          <p:cNvPr id="56324"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56325" name="Rectangle 3"/>
          <p:cNvSpPr>
            <a:spLocks noGrp="1" noChangeArrowheads="1"/>
          </p:cNvSpPr>
          <p:nvPr>
            <p:ph type="body" idx="1"/>
          </p:nvPr>
        </p:nvSpPr>
        <p:spPr>
          <a:xfrm>
            <a:off x="533400" y="1600200"/>
            <a:ext cx="8207375" cy="4648200"/>
          </a:xfrm>
        </p:spPr>
        <p:txBody>
          <a:bodyPr/>
          <a:lstStyle/>
          <a:p>
            <a:pPr lvl="1">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pitchFamily="34" charset="-127"/>
            </a:endParaRPr>
          </a:p>
          <a:p>
            <a:pPr lvl="1">
              <a:buFont typeface="Wingdings" pitchFamily="2" charset="2"/>
              <a:buNone/>
            </a:pPr>
            <a:r>
              <a:rPr lang="en-US" altLang="ko-KR" dirty="0" smtClean="0">
                <a:solidFill>
                  <a:schemeClr val="accent2"/>
                </a:solidFill>
                <a:ea typeface="굴림" pitchFamily="34" charset="-127"/>
              </a:rPr>
              <a:t>1.2 </a:t>
            </a:r>
            <a:r>
              <a:rPr lang="en-US" altLang="ko-KR" dirty="0" smtClean="0">
                <a:ea typeface="굴림" pitchFamily="34" charset="-127"/>
              </a:rPr>
              <a:t>What </a:t>
            </a:r>
            <a:r>
              <a:rPr lang="en-US" altLang="ko-KR" i="1" dirty="0" smtClean="0">
                <a:ea typeface="굴림" pitchFamily="34" charset="-127"/>
              </a:rPr>
              <a:t>is</a:t>
            </a:r>
            <a:r>
              <a:rPr lang="en-US" altLang="ko-KR" dirty="0" smtClean="0">
                <a:ea typeface="굴림" pitchFamily="34" charset="-127"/>
              </a:rPr>
              <a:t> the Internet?</a:t>
            </a:r>
          </a:p>
          <a:p>
            <a:pPr lvl="1">
              <a:buFont typeface="Wingdings" pitchFamily="2" charset="2"/>
              <a:buNone/>
            </a:pPr>
            <a:r>
              <a:rPr lang="en-US" altLang="ko-KR" dirty="0" smtClean="0">
                <a:solidFill>
                  <a:srgbClr val="FF3300"/>
                </a:solidFill>
                <a:ea typeface="굴림" pitchFamily="34" charset="-127"/>
              </a:rPr>
              <a:t>1.3 Network edge</a:t>
            </a:r>
          </a:p>
          <a:p>
            <a:pPr lvl="2">
              <a:buClr>
                <a:srgbClr val="FF3300"/>
              </a:buClr>
              <a:buSzPct val="90000"/>
              <a:buFont typeface="Wingdings" pitchFamily="2" charset="2"/>
              <a:buChar char="q"/>
            </a:pPr>
            <a:r>
              <a:rPr lang="en-US" altLang="ko-KR" dirty="0" smtClean="0">
                <a:solidFill>
                  <a:srgbClr val="FF3300"/>
                </a:solidFill>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 </a:t>
            </a:r>
            <a:r>
              <a:rPr lang="en-US" altLang="ko-KR" dirty="0" smtClean="0">
                <a:ea typeface="굴림" pitchFamily="34" charset="-127"/>
              </a:rPr>
              <a:t>Network core</a:t>
            </a:r>
          </a:p>
          <a:p>
            <a:pPr lvl="2">
              <a:buClr>
                <a:srgbClr val="0000FF"/>
              </a:buClr>
              <a:buSzPct val="90000"/>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chemeClr val="accent2"/>
                </a:solidFill>
                <a:ea typeface="굴림" pitchFamily="34" charset="-127"/>
              </a:rPr>
              <a:t>1.6</a:t>
            </a:r>
            <a:r>
              <a:rPr lang="en-US" altLang="ko-KR" dirty="0" smtClean="0">
                <a:ea typeface="굴림" pitchFamily="34" charset="-127"/>
              </a:rPr>
              <a:t> Protocol layers, service models</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160" name="Slide Number Placeholder 6"/>
          <p:cNvSpPr>
            <a:spLocks noGrp="1"/>
          </p:cNvSpPr>
          <p:nvPr>
            <p:ph type="sldNum" sz="quarter" idx="12"/>
          </p:nvPr>
        </p:nvSpPr>
        <p:spPr>
          <a:noFill/>
        </p:spPr>
        <p:txBody>
          <a:bodyPr/>
          <a:lstStyle/>
          <a:p>
            <a:r>
              <a:rPr lang="en-US" altLang="ko-KR" smtClean="0">
                <a:ea typeface="굴림" pitchFamily="34" charset="-127"/>
              </a:rPr>
              <a:t>1-</a:t>
            </a:r>
            <a:fld id="{CD346719-6E27-439E-8B14-B3A327458942}" type="slidenum">
              <a:rPr lang="en-US" altLang="ko-KR" smtClean="0">
                <a:ea typeface="굴림" pitchFamily="34" charset="-127"/>
              </a:rPr>
              <a:pPr/>
              <a:t>25</a:t>
            </a:fld>
            <a:endParaRPr lang="en-US" altLang="ko-KR" smtClean="0">
              <a:ea typeface="굴림" pitchFamily="34" charset="-127"/>
            </a:endParaRPr>
          </a:p>
        </p:txBody>
      </p:sp>
      <p:grpSp>
        <p:nvGrpSpPr>
          <p:cNvPr id="2" name="Group 871"/>
          <p:cNvGrpSpPr>
            <a:grpSpLocks/>
          </p:cNvGrpSpPr>
          <p:nvPr/>
        </p:nvGrpSpPr>
        <p:grpSpPr bwMode="auto">
          <a:xfrm>
            <a:off x="4989513" y="1639888"/>
            <a:ext cx="3470275" cy="4168775"/>
            <a:chOff x="3143" y="1033"/>
            <a:chExt cx="2186" cy="2626"/>
          </a:xfrm>
        </p:grpSpPr>
        <p:sp>
          <p:nvSpPr>
            <p:cNvPr id="6458" name="Freeform 553"/>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6459" name="Freeform 554"/>
            <p:cNvSpPr>
              <a:spLocks/>
            </p:cNvSpPr>
            <p:nvPr/>
          </p:nvSpPr>
          <p:spPr bwMode="auto">
            <a:xfrm>
              <a:off x="4239" y="1217"/>
              <a:ext cx="1090" cy="658"/>
            </a:xfrm>
            <a:custGeom>
              <a:avLst/>
              <a:gdLst>
                <a:gd name="T0" fmla="*/ 3549 w 765"/>
                <a:gd name="T1" fmla="*/ 86 h 459"/>
                <a:gd name="T2" fmla="*/ 2405 w 765"/>
                <a:gd name="T3" fmla="*/ 604 h 459"/>
                <a:gd name="T4" fmla="*/ 804 w 765"/>
                <a:gd name="T5" fmla="*/ 866 h 459"/>
                <a:gd name="T6" fmla="*/ 115 w 765"/>
                <a:gd name="T7" fmla="*/ 2920 h 459"/>
                <a:gd name="T8" fmla="*/ 1505 w 765"/>
                <a:gd name="T9" fmla="*/ 3851 h 459"/>
                <a:gd name="T10" fmla="*/ 2892 w 765"/>
                <a:gd name="T11" fmla="*/ 3701 h 459"/>
                <a:gd name="T12" fmla="*/ 4883 w 765"/>
                <a:gd name="T13" fmla="*/ 3851 h 459"/>
                <a:gd name="T14" fmla="*/ 5843 w 765"/>
                <a:gd name="T15" fmla="*/ 3769 h 459"/>
                <a:gd name="T16" fmla="*/ 6289 w 765"/>
                <a:gd name="T17" fmla="*/ 3227 h 459"/>
                <a:gd name="T18" fmla="*/ 6278 w 765"/>
                <a:gd name="T19" fmla="*/ 1373 h 459"/>
                <a:gd name="T20" fmla="*/ 5540 w 765"/>
                <a:gd name="T21" fmla="*/ 294 h 459"/>
                <a:gd name="T22" fmla="*/ 3549 w 765"/>
                <a:gd name="T23" fmla="*/ 8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6460" name="Freeform 555"/>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6461" name="Group 556"/>
            <p:cNvGrpSpPr>
              <a:grpSpLocks/>
            </p:cNvGrpSpPr>
            <p:nvPr/>
          </p:nvGrpSpPr>
          <p:grpSpPr bwMode="auto">
            <a:xfrm>
              <a:off x="3198" y="1874"/>
              <a:ext cx="919" cy="588"/>
              <a:chOff x="2889" y="1631"/>
              <a:chExt cx="980" cy="743"/>
            </a:xfrm>
          </p:grpSpPr>
          <p:sp>
            <p:nvSpPr>
              <p:cNvPr id="6468" name="Rectangle 55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ko-KR" altLang="ko-KR">
                  <a:ea typeface="굴림" pitchFamily="34" charset="-127"/>
                </a:endParaRPr>
              </a:p>
            </p:txBody>
          </p:sp>
          <p:sp>
            <p:nvSpPr>
              <p:cNvPr id="6469" name="AutoShape 55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sp>
          <p:nvSpPr>
            <p:cNvPr id="6462" name="Line 728"/>
            <p:cNvSpPr>
              <a:spLocks noChangeShapeType="1"/>
            </p:cNvSpPr>
            <p:nvPr/>
          </p:nvSpPr>
          <p:spPr bwMode="auto">
            <a:xfrm>
              <a:off x="3864" y="2312"/>
              <a:ext cx="428" cy="0"/>
            </a:xfrm>
            <a:prstGeom prst="line">
              <a:avLst/>
            </a:prstGeom>
            <a:noFill/>
            <a:ln w="9525">
              <a:solidFill>
                <a:schemeClr val="tx1"/>
              </a:solidFill>
              <a:round/>
              <a:headEnd/>
              <a:tailEnd/>
            </a:ln>
          </p:spPr>
          <p:txBody>
            <a:bodyPr/>
            <a:lstStyle/>
            <a:p>
              <a:endParaRPr lang="zh-CN" altLang="en-US"/>
            </a:p>
          </p:txBody>
        </p:sp>
        <p:sp>
          <p:nvSpPr>
            <p:cNvPr id="6463" name="Line 751"/>
            <p:cNvSpPr>
              <a:spLocks noChangeShapeType="1"/>
            </p:cNvSpPr>
            <p:nvPr/>
          </p:nvSpPr>
          <p:spPr bwMode="auto">
            <a:xfrm>
              <a:off x="4050" y="1586"/>
              <a:ext cx="321" cy="2"/>
            </a:xfrm>
            <a:prstGeom prst="line">
              <a:avLst/>
            </a:prstGeom>
            <a:noFill/>
            <a:ln w="9525">
              <a:solidFill>
                <a:schemeClr val="tx1"/>
              </a:solidFill>
              <a:round/>
              <a:headEnd/>
              <a:tailEnd/>
            </a:ln>
          </p:spPr>
          <p:txBody>
            <a:bodyPr/>
            <a:lstStyle/>
            <a:p>
              <a:endParaRPr lang="zh-CN" altLang="en-US"/>
            </a:p>
          </p:txBody>
        </p:sp>
        <p:sp>
          <p:nvSpPr>
            <p:cNvPr id="6464" name="Freeform 753"/>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6465" name="Line 866"/>
            <p:cNvSpPr>
              <a:spLocks noChangeShapeType="1"/>
            </p:cNvSpPr>
            <p:nvPr/>
          </p:nvSpPr>
          <p:spPr bwMode="auto">
            <a:xfrm flipH="1">
              <a:off x="4411" y="1804"/>
              <a:ext cx="62" cy="444"/>
            </a:xfrm>
            <a:prstGeom prst="line">
              <a:avLst/>
            </a:prstGeom>
            <a:noFill/>
            <a:ln w="9525">
              <a:solidFill>
                <a:schemeClr val="tx1"/>
              </a:solidFill>
              <a:round/>
              <a:headEnd/>
              <a:tailEnd/>
            </a:ln>
          </p:spPr>
          <p:txBody>
            <a:bodyPr/>
            <a:lstStyle/>
            <a:p>
              <a:endParaRPr lang="zh-CN" altLang="en-US"/>
            </a:p>
          </p:txBody>
        </p:sp>
        <p:sp>
          <p:nvSpPr>
            <p:cNvPr id="6466" name="Line 867"/>
            <p:cNvSpPr>
              <a:spLocks noChangeShapeType="1"/>
            </p:cNvSpPr>
            <p:nvPr/>
          </p:nvSpPr>
          <p:spPr bwMode="auto">
            <a:xfrm flipH="1">
              <a:off x="4783" y="1804"/>
              <a:ext cx="70" cy="458"/>
            </a:xfrm>
            <a:prstGeom prst="line">
              <a:avLst/>
            </a:prstGeom>
            <a:noFill/>
            <a:ln w="9525">
              <a:solidFill>
                <a:schemeClr val="tx1"/>
              </a:solidFill>
              <a:round/>
              <a:headEnd/>
              <a:tailEnd/>
            </a:ln>
          </p:spPr>
          <p:txBody>
            <a:bodyPr/>
            <a:lstStyle/>
            <a:p>
              <a:endParaRPr lang="zh-CN" altLang="en-US"/>
            </a:p>
          </p:txBody>
        </p:sp>
        <p:sp>
          <p:nvSpPr>
            <p:cNvPr id="6467" name="Line 724"/>
            <p:cNvSpPr>
              <a:spLocks noChangeShapeType="1"/>
            </p:cNvSpPr>
            <p:nvPr/>
          </p:nvSpPr>
          <p:spPr bwMode="auto">
            <a:xfrm flipV="1">
              <a:off x="4396" y="2523"/>
              <a:ext cx="143" cy="275"/>
            </a:xfrm>
            <a:prstGeom prst="line">
              <a:avLst/>
            </a:prstGeom>
            <a:noFill/>
            <a:ln w="9525">
              <a:solidFill>
                <a:schemeClr val="tx1"/>
              </a:solidFill>
              <a:round/>
              <a:headEnd/>
              <a:tailEnd/>
            </a:ln>
          </p:spPr>
          <p:txBody>
            <a:bodyPr/>
            <a:lstStyle/>
            <a:p>
              <a:endParaRPr lang="zh-CN" altLang="en-US"/>
            </a:p>
          </p:txBody>
        </p:sp>
      </p:grpSp>
      <p:sp>
        <p:nvSpPr>
          <p:cNvPr id="6162" name="Rectangle 2"/>
          <p:cNvSpPr>
            <a:spLocks noGrp="1" noChangeArrowheads="1"/>
          </p:cNvSpPr>
          <p:nvPr>
            <p:ph type="title"/>
          </p:nvPr>
        </p:nvSpPr>
        <p:spPr/>
        <p:txBody>
          <a:bodyPr/>
          <a:lstStyle/>
          <a:p>
            <a:r>
              <a:rPr lang="en-US" altLang="ko-KR" sz="3600" smtClean="0">
                <a:ea typeface="굴림" pitchFamily="34" charset="-127"/>
              </a:rPr>
              <a:t>A closer look at network structure:</a:t>
            </a:r>
            <a:endParaRPr lang="en-US" altLang="ko-KR" smtClean="0">
              <a:ea typeface="굴림" pitchFamily="34" charset="-127"/>
            </a:endParaRPr>
          </a:p>
        </p:txBody>
      </p:sp>
      <p:sp>
        <p:nvSpPr>
          <p:cNvPr id="9219" name="Rectangle 3"/>
          <p:cNvSpPr>
            <a:spLocks noGrp="1" noChangeArrowheads="1"/>
          </p:cNvSpPr>
          <p:nvPr>
            <p:ph type="body" sz="half" idx="1"/>
          </p:nvPr>
        </p:nvSpPr>
        <p:spPr>
          <a:xfrm>
            <a:off x="417513" y="1381125"/>
            <a:ext cx="3810000" cy="2819400"/>
          </a:xfrm>
        </p:spPr>
        <p:txBody>
          <a:bodyPr/>
          <a:lstStyle/>
          <a:p>
            <a:r>
              <a:rPr lang="en-US" altLang="ko-KR" dirty="0" smtClean="0">
                <a:solidFill>
                  <a:srgbClr val="FF0000"/>
                </a:solidFill>
                <a:ea typeface="굴림" pitchFamily="34" charset="-127"/>
              </a:rPr>
              <a:t>network edge:</a:t>
            </a:r>
            <a:r>
              <a:rPr lang="en-US" altLang="ko-KR" dirty="0" smtClean="0">
                <a:ea typeface="굴림" pitchFamily="34" charset="-127"/>
              </a:rPr>
              <a:t> </a:t>
            </a:r>
            <a:r>
              <a:rPr lang="en-US" altLang="ko-KR" sz="2400" dirty="0" smtClean="0">
                <a:ea typeface="굴림" pitchFamily="34" charset="-127"/>
              </a:rPr>
              <a:t>applications and hosts (devices at the edge)</a:t>
            </a:r>
          </a:p>
        </p:txBody>
      </p:sp>
      <p:grpSp>
        <p:nvGrpSpPr>
          <p:cNvPr id="4" name="Group 868"/>
          <p:cNvGrpSpPr>
            <a:grpSpLocks/>
          </p:cNvGrpSpPr>
          <p:nvPr/>
        </p:nvGrpSpPr>
        <p:grpSpPr bwMode="auto">
          <a:xfrm>
            <a:off x="5103813" y="1658938"/>
            <a:ext cx="3021012" cy="3981450"/>
            <a:chOff x="3189" y="1069"/>
            <a:chExt cx="1903" cy="2508"/>
          </a:xfrm>
        </p:grpSpPr>
        <p:grpSp>
          <p:nvGrpSpPr>
            <p:cNvPr id="6431" name="Group 590"/>
            <p:cNvGrpSpPr>
              <a:grpSpLocks/>
            </p:cNvGrpSpPr>
            <p:nvPr/>
          </p:nvGrpSpPr>
          <p:grpSpPr bwMode="auto">
            <a:xfrm>
              <a:off x="3189" y="1364"/>
              <a:ext cx="436" cy="114"/>
              <a:chOff x="3072" y="739"/>
              <a:chExt cx="652" cy="146"/>
            </a:xfrm>
          </p:grpSpPr>
          <p:pic>
            <p:nvPicPr>
              <p:cNvPr id="6455" name="Picture 591"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6456" name="Line 592"/>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6457" name="Line 593"/>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6432" name="Picture 594" descr="imgyjavg[1]"/>
            <p:cNvPicPr>
              <a:picLocks noChangeAspect="1" noChangeArrowheads="1"/>
            </p:cNvPicPr>
            <p:nvPr/>
          </p:nvPicPr>
          <p:blipFill>
            <a:blip r:embed="rId5" cstate="print"/>
            <a:srcRect/>
            <a:stretch>
              <a:fillRect/>
            </a:stretch>
          </p:blipFill>
          <p:spPr bwMode="auto">
            <a:xfrm>
              <a:off x="3365" y="1183"/>
              <a:ext cx="232" cy="168"/>
            </a:xfrm>
            <a:prstGeom prst="rect">
              <a:avLst/>
            </a:prstGeom>
            <a:noFill/>
            <a:ln w="9525">
              <a:noFill/>
              <a:miter lim="800000"/>
              <a:headEnd/>
              <a:tailEnd/>
            </a:ln>
          </p:spPr>
        </p:pic>
        <p:grpSp>
          <p:nvGrpSpPr>
            <p:cNvPr id="6433" name="Group 595"/>
            <p:cNvGrpSpPr>
              <a:grpSpLocks/>
            </p:cNvGrpSpPr>
            <p:nvPr/>
          </p:nvGrpSpPr>
          <p:grpSpPr bwMode="auto">
            <a:xfrm>
              <a:off x="3846" y="1069"/>
              <a:ext cx="256" cy="269"/>
              <a:chOff x="2870" y="1518"/>
              <a:chExt cx="292" cy="320"/>
            </a:xfrm>
          </p:grpSpPr>
          <p:graphicFrame>
            <p:nvGraphicFramePr>
              <p:cNvPr id="6157" name="Object 596"/>
              <p:cNvGraphicFramePr>
                <a:graphicFrameLocks noChangeAspect="1"/>
              </p:cNvGraphicFramePr>
              <p:nvPr/>
            </p:nvGraphicFramePr>
            <p:xfrm>
              <a:off x="2870" y="1518"/>
              <a:ext cx="272" cy="282"/>
            </p:xfrm>
            <a:graphic>
              <a:graphicData uri="http://schemas.openxmlformats.org/presentationml/2006/ole">
                <p:oleObj spid="_x0000_s6159" name="Clip" r:id="rId6" imgW="819000" imgH="847800" progId="">
                  <p:embed/>
                </p:oleObj>
              </a:graphicData>
            </a:graphic>
          </p:graphicFrame>
          <p:graphicFrame>
            <p:nvGraphicFramePr>
              <p:cNvPr id="6158" name="Object 597"/>
              <p:cNvGraphicFramePr>
                <a:graphicFrameLocks noChangeAspect="1"/>
              </p:cNvGraphicFramePr>
              <p:nvPr/>
            </p:nvGraphicFramePr>
            <p:xfrm>
              <a:off x="2913" y="1602"/>
              <a:ext cx="249" cy="236"/>
            </p:xfrm>
            <a:graphic>
              <a:graphicData uri="http://schemas.openxmlformats.org/presentationml/2006/ole">
                <p:oleObj spid="_x0000_s6160" name="Clip" r:id="rId7" imgW="1266840" imgH="1200240" progId="">
                  <p:embed/>
                </p:oleObj>
              </a:graphicData>
            </a:graphic>
          </p:graphicFrame>
        </p:grpSp>
        <p:grpSp>
          <p:nvGrpSpPr>
            <p:cNvPr id="6434" name="Group 729"/>
            <p:cNvGrpSpPr>
              <a:grpSpLocks/>
            </p:cNvGrpSpPr>
            <p:nvPr/>
          </p:nvGrpSpPr>
          <p:grpSpPr bwMode="auto">
            <a:xfrm>
              <a:off x="3390" y="1979"/>
              <a:ext cx="209" cy="224"/>
              <a:chOff x="2870" y="1518"/>
              <a:chExt cx="292" cy="320"/>
            </a:xfrm>
          </p:grpSpPr>
          <p:graphicFrame>
            <p:nvGraphicFramePr>
              <p:cNvPr id="6155" name="Object 730"/>
              <p:cNvGraphicFramePr>
                <a:graphicFrameLocks noChangeAspect="1"/>
              </p:cNvGraphicFramePr>
              <p:nvPr/>
            </p:nvGraphicFramePr>
            <p:xfrm>
              <a:off x="2870" y="1518"/>
              <a:ext cx="272" cy="282"/>
            </p:xfrm>
            <a:graphic>
              <a:graphicData uri="http://schemas.openxmlformats.org/presentationml/2006/ole">
                <p:oleObj spid="_x0000_s6161" name="Clip" r:id="rId8" imgW="819000" imgH="847800" progId="">
                  <p:embed/>
                </p:oleObj>
              </a:graphicData>
            </a:graphic>
          </p:graphicFrame>
          <p:graphicFrame>
            <p:nvGraphicFramePr>
              <p:cNvPr id="6156" name="Object 731"/>
              <p:cNvGraphicFramePr>
                <a:graphicFrameLocks noChangeAspect="1"/>
              </p:cNvGraphicFramePr>
              <p:nvPr/>
            </p:nvGraphicFramePr>
            <p:xfrm>
              <a:off x="2913" y="1602"/>
              <a:ext cx="249" cy="236"/>
            </p:xfrm>
            <a:graphic>
              <a:graphicData uri="http://schemas.openxmlformats.org/presentationml/2006/ole">
                <p:oleObj spid="_x0000_s6162" name="Clip" r:id="rId9" imgW="1266840" imgH="1200240" progId="">
                  <p:embed/>
                </p:oleObj>
              </a:graphicData>
            </a:graphic>
          </p:graphicFrame>
        </p:grpSp>
        <p:graphicFrame>
          <p:nvGraphicFramePr>
            <p:cNvPr id="6146" name="Object 750"/>
            <p:cNvGraphicFramePr>
              <a:graphicFrameLocks noChangeAspect="1"/>
            </p:cNvGraphicFramePr>
            <p:nvPr/>
          </p:nvGraphicFramePr>
          <p:xfrm>
            <a:off x="3660" y="2006"/>
            <a:ext cx="207" cy="173"/>
          </p:xfrm>
          <a:graphic>
            <a:graphicData uri="http://schemas.openxmlformats.org/presentationml/2006/ole">
              <p:oleObj spid="_x0000_s6163" name="Clip" r:id="rId10" imgW="1305000" imgH="1085760" progId="">
                <p:embed/>
              </p:oleObj>
            </a:graphicData>
          </a:graphic>
        </p:graphicFrame>
        <p:grpSp>
          <p:nvGrpSpPr>
            <p:cNvPr id="6435" name="Group 755"/>
            <p:cNvGrpSpPr>
              <a:grpSpLocks/>
            </p:cNvGrpSpPr>
            <p:nvPr/>
          </p:nvGrpSpPr>
          <p:grpSpPr bwMode="auto">
            <a:xfrm>
              <a:off x="4702" y="3292"/>
              <a:ext cx="125" cy="230"/>
              <a:chOff x="4180" y="783"/>
              <a:chExt cx="150" cy="307"/>
            </a:xfrm>
          </p:grpSpPr>
          <p:sp>
            <p:nvSpPr>
              <p:cNvPr id="6447" name="AutoShape 75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6448" name="Rectangle 75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6449" name="Rectangle 75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0" name="AutoShape 75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1" name="Line 76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6452" name="Line 76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6453" name="Rectangle 76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4" name="Rectangle 76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aphicFrame>
          <p:nvGraphicFramePr>
            <p:cNvPr id="6147" name="Object 818"/>
            <p:cNvGraphicFramePr>
              <a:graphicFrameLocks noChangeAspect="1"/>
            </p:cNvGraphicFramePr>
            <p:nvPr/>
          </p:nvGraphicFramePr>
          <p:xfrm>
            <a:off x="3417" y="3101"/>
            <a:ext cx="216" cy="180"/>
          </p:xfrm>
          <a:graphic>
            <a:graphicData uri="http://schemas.openxmlformats.org/presentationml/2006/ole">
              <p:oleObj spid="_x0000_s6164" name="Clip" r:id="rId11" imgW="1305000" imgH="1085760" progId="">
                <p:embed/>
              </p:oleObj>
            </a:graphicData>
          </a:graphic>
        </p:graphicFrame>
        <p:graphicFrame>
          <p:nvGraphicFramePr>
            <p:cNvPr id="6148" name="Object 819"/>
            <p:cNvGraphicFramePr>
              <a:graphicFrameLocks noChangeAspect="1"/>
            </p:cNvGraphicFramePr>
            <p:nvPr/>
          </p:nvGraphicFramePr>
          <p:xfrm>
            <a:off x="3521" y="2901"/>
            <a:ext cx="216" cy="180"/>
          </p:xfrm>
          <a:graphic>
            <a:graphicData uri="http://schemas.openxmlformats.org/presentationml/2006/ole">
              <p:oleObj spid="_x0000_s6165" name="Clip" r:id="rId12" imgW="1305000" imgH="1085760" progId="">
                <p:embed/>
              </p:oleObj>
            </a:graphicData>
          </a:graphic>
        </p:graphicFrame>
        <p:graphicFrame>
          <p:nvGraphicFramePr>
            <p:cNvPr id="6149" name="Object 820"/>
            <p:cNvGraphicFramePr>
              <a:graphicFrameLocks noChangeAspect="1"/>
            </p:cNvGraphicFramePr>
            <p:nvPr/>
          </p:nvGraphicFramePr>
          <p:xfrm>
            <a:off x="3689" y="3261"/>
            <a:ext cx="216" cy="180"/>
          </p:xfrm>
          <a:graphic>
            <a:graphicData uri="http://schemas.openxmlformats.org/presentationml/2006/ole">
              <p:oleObj spid="_x0000_s6166" name="Clip" r:id="rId13" imgW="1305000" imgH="1085760" progId="">
                <p:embed/>
              </p:oleObj>
            </a:graphicData>
          </a:graphic>
        </p:graphicFrame>
        <p:graphicFrame>
          <p:nvGraphicFramePr>
            <p:cNvPr id="6150" name="Object 821"/>
            <p:cNvGraphicFramePr>
              <a:graphicFrameLocks noChangeAspect="1"/>
            </p:cNvGraphicFramePr>
            <p:nvPr/>
          </p:nvGraphicFramePr>
          <p:xfrm>
            <a:off x="3903" y="3263"/>
            <a:ext cx="216" cy="180"/>
          </p:xfrm>
          <a:graphic>
            <a:graphicData uri="http://schemas.openxmlformats.org/presentationml/2006/ole">
              <p:oleObj spid="_x0000_s6167" name="Clip" r:id="rId14" imgW="1305000" imgH="1085760" progId="">
                <p:embed/>
              </p:oleObj>
            </a:graphicData>
          </a:graphic>
        </p:graphicFrame>
        <p:grpSp>
          <p:nvGrpSpPr>
            <p:cNvPr id="6436" name="Group 822"/>
            <p:cNvGrpSpPr>
              <a:grpSpLocks/>
            </p:cNvGrpSpPr>
            <p:nvPr/>
          </p:nvGrpSpPr>
          <p:grpSpPr bwMode="auto">
            <a:xfrm>
              <a:off x="4475" y="3342"/>
              <a:ext cx="172" cy="215"/>
              <a:chOff x="2870" y="1518"/>
              <a:chExt cx="292" cy="320"/>
            </a:xfrm>
          </p:grpSpPr>
          <p:graphicFrame>
            <p:nvGraphicFramePr>
              <p:cNvPr id="6153" name="Object 823"/>
              <p:cNvGraphicFramePr>
                <a:graphicFrameLocks noChangeAspect="1"/>
              </p:cNvGraphicFramePr>
              <p:nvPr/>
            </p:nvGraphicFramePr>
            <p:xfrm>
              <a:off x="2870" y="1518"/>
              <a:ext cx="272" cy="282"/>
            </p:xfrm>
            <a:graphic>
              <a:graphicData uri="http://schemas.openxmlformats.org/presentationml/2006/ole">
                <p:oleObj spid="_x0000_s6168" name="Clip" r:id="rId15" imgW="819000" imgH="847800" progId="">
                  <p:embed/>
                </p:oleObj>
              </a:graphicData>
            </a:graphic>
          </p:graphicFrame>
          <p:graphicFrame>
            <p:nvGraphicFramePr>
              <p:cNvPr id="6154" name="Object 824"/>
              <p:cNvGraphicFramePr>
                <a:graphicFrameLocks noChangeAspect="1"/>
              </p:cNvGraphicFramePr>
              <p:nvPr/>
            </p:nvGraphicFramePr>
            <p:xfrm>
              <a:off x="2913" y="1602"/>
              <a:ext cx="249" cy="236"/>
            </p:xfrm>
            <a:graphic>
              <a:graphicData uri="http://schemas.openxmlformats.org/presentationml/2006/ole">
                <p:oleObj spid="_x0000_s6169" name="Clip" r:id="rId16" imgW="1266840" imgH="1200240" progId="">
                  <p:embed/>
                </p:oleObj>
              </a:graphicData>
            </a:graphic>
          </p:graphicFrame>
        </p:grpSp>
        <p:grpSp>
          <p:nvGrpSpPr>
            <p:cNvPr id="6437" name="Group 825"/>
            <p:cNvGrpSpPr>
              <a:grpSpLocks/>
            </p:cNvGrpSpPr>
            <p:nvPr/>
          </p:nvGrpSpPr>
          <p:grpSpPr bwMode="auto">
            <a:xfrm>
              <a:off x="4191" y="3374"/>
              <a:ext cx="220" cy="203"/>
              <a:chOff x="2870" y="1518"/>
              <a:chExt cx="292" cy="320"/>
            </a:xfrm>
          </p:grpSpPr>
          <p:graphicFrame>
            <p:nvGraphicFramePr>
              <p:cNvPr id="6151" name="Object 826"/>
              <p:cNvGraphicFramePr>
                <a:graphicFrameLocks noChangeAspect="1"/>
              </p:cNvGraphicFramePr>
              <p:nvPr/>
            </p:nvGraphicFramePr>
            <p:xfrm>
              <a:off x="2870" y="1518"/>
              <a:ext cx="272" cy="282"/>
            </p:xfrm>
            <a:graphic>
              <a:graphicData uri="http://schemas.openxmlformats.org/presentationml/2006/ole">
                <p:oleObj spid="_x0000_s6170" name="Clip" r:id="rId17" imgW="819000" imgH="847800" progId="">
                  <p:embed/>
                </p:oleObj>
              </a:graphicData>
            </a:graphic>
          </p:graphicFrame>
          <p:graphicFrame>
            <p:nvGraphicFramePr>
              <p:cNvPr id="6152" name="Object 827"/>
              <p:cNvGraphicFramePr>
                <a:graphicFrameLocks noChangeAspect="1"/>
              </p:cNvGraphicFramePr>
              <p:nvPr/>
            </p:nvGraphicFramePr>
            <p:xfrm>
              <a:off x="2913" y="1602"/>
              <a:ext cx="249" cy="236"/>
            </p:xfrm>
            <a:graphic>
              <a:graphicData uri="http://schemas.openxmlformats.org/presentationml/2006/ole">
                <p:oleObj spid="_x0000_s6171" name="Clip" r:id="rId18" imgW="1266840" imgH="1200240" progId="">
                  <p:embed/>
                </p:oleObj>
              </a:graphicData>
            </a:graphic>
          </p:graphicFrame>
        </p:grpSp>
        <p:grpSp>
          <p:nvGrpSpPr>
            <p:cNvPr id="6438" name="Group 848"/>
            <p:cNvGrpSpPr>
              <a:grpSpLocks/>
            </p:cNvGrpSpPr>
            <p:nvPr/>
          </p:nvGrpSpPr>
          <p:grpSpPr bwMode="auto">
            <a:xfrm>
              <a:off x="4961" y="3136"/>
              <a:ext cx="131" cy="258"/>
              <a:chOff x="4180" y="783"/>
              <a:chExt cx="150" cy="307"/>
            </a:xfrm>
          </p:grpSpPr>
          <p:sp>
            <p:nvSpPr>
              <p:cNvPr id="6439" name="AutoShape 84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6440" name="Rectangle 850"/>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6441" name="Rectangle 85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42" name="AutoShape 85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43" name="Line 853"/>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6444" name="Line 854"/>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6445" name="Rectangle 85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46" name="Rectangle 856"/>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pSp>
      <p:grpSp>
        <p:nvGrpSpPr>
          <p:cNvPr id="12" name="Group 869"/>
          <p:cNvGrpSpPr>
            <a:grpSpLocks/>
          </p:cNvGrpSpPr>
          <p:nvPr/>
        </p:nvGrpSpPr>
        <p:grpSpPr bwMode="auto">
          <a:xfrm>
            <a:off x="5454650" y="1822450"/>
            <a:ext cx="2538413" cy="3589338"/>
            <a:chOff x="3418" y="1154"/>
            <a:chExt cx="1599" cy="2261"/>
          </a:xfrm>
        </p:grpSpPr>
        <p:grpSp>
          <p:nvGrpSpPr>
            <p:cNvPr id="6293" name="Group 559"/>
            <p:cNvGrpSpPr>
              <a:grpSpLocks/>
            </p:cNvGrpSpPr>
            <p:nvPr/>
          </p:nvGrpSpPr>
          <p:grpSpPr bwMode="auto">
            <a:xfrm>
              <a:off x="3640" y="1154"/>
              <a:ext cx="212" cy="335"/>
              <a:chOff x="3796" y="1043"/>
              <a:chExt cx="865" cy="1237"/>
            </a:xfrm>
          </p:grpSpPr>
          <p:sp>
            <p:nvSpPr>
              <p:cNvPr id="6401" name="Line 56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6402" name="Line 56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6403" name="Line 56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6404" name="Line 56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6405" name="Line 56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6406" name="Line 56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6407" name="Line 56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6408" name="Line 56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6409" name="Line 56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6410" name="Line 56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6411" name="Line 57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6412" name="Line 57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6413" name="Line 57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6414" name="Line 57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6415" name="Line 57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6416" name="Group 575"/>
              <p:cNvGrpSpPr>
                <a:grpSpLocks/>
              </p:cNvGrpSpPr>
              <p:nvPr/>
            </p:nvGrpSpPr>
            <p:grpSpPr bwMode="auto">
              <a:xfrm>
                <a:off x="4269" y="1415"/>
                <a:ext cx="392" cy="137"/>
                <a:chOff x="4227" y="1360"/>
                <a:chExt cx="863" cy="270"/>
              </a:xfrm>
            </p:grpSpPr>
            <p:sp>
              <p:nvSpPr>
                <p:cNvPr id="6427" name="Line 57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6428" name="Line 57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6429" name="Line 57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6430" name="Line 57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6417" name="Group 580"/>
              <p:cNvGrpSpPr>
                <a:grpSpLocks/>
              </p:cNvGrpSpPr>
              <p:nvPr/>
            </p:nvGrpSpPr>
            <p:grpSpPr bwMode="auto">
              <a:xfrm rot="5700496">
                <a:off x="4053" y="1170"/>
                <a:ext cx="392" cy="137"/>
                <a:chOff x="4227" y="1360"/>
                <a:chExt cx="863" cy="270"/>
              </a:xfrm>
            </p:grpSpPr>
            <p:sp>
              <p:nvSpPr>
                <p:cNvPr id="6423" name="Line 58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6424" name="Line 58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6425" name="Line 58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6426" name="Line 58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6418" name="Group 585"/>
              <p:cNvGrpSpPr>
                <a:grpSpLocks/>
              </p:cNvGrpSpPr>
              <p:nvPr/>
            </p:nvGrpSpPr>
            <p:grpSpPr bwMode="auto">
              <a:xfrm rot="10800000">
                <a:off x="3796" y="1402"/>
                <a:ext cx="392" cy="137"/>
                <a:chOff x="4227" y="1360"/>
                <a:chExt cx="863" cy="270"/>
              </a:xfrm>
            </p:grpSpPr>
            <p:sp>
              <p:nvSpPr>
                <p:cNvPr id="6419" name="Line 58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6420" name="Line 58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6421" name="Line 58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6422" name="Line 58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6294" name="Group 696"/>
            <p:cNvGrpSpPr>
              <a:grpSpLocks/>
            </p:cNvGrpSpPr>
            <p:nvPr/>
          </p:nvGrpSpPr>
          <p:grpSpPr bwMode="auto">
            <a:xfrm>
              <a:off x="3832" y="1529"/>
              <a:ext cx="220" cy="100"/>
              <a:chOff x="3600" y="219"/>
              <a:chExt cx="360" cy="175"/>
            </a:xfrm>
          </p:grpSpPr>
          <p:sp>
            <p:nvSpPr>
              <p:cNvPr id="6388" name="Oval 69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389" name="Line 69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390" name="Line 69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391" name="Rectangle 70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392" name="Oval 70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393" name="Group 702"/>
              <p:cNvGrpSpPr>
                <a:grpSpLocks/>
              </p:cNvGrpSpPr>
              <p:nvPr/>
            </p:nvGrpSpPr>
            <p:grpSpPr bwMode="auto">
              <a:xfrm>
                <a:off x="3686" y="244"/>
                <a:ext cx="177" cy="66"/>
                <a:chOff x="2848" y="848"/>
                <a:chExt cx="140" cy="98"/>
              </a:xfrm>
            </p:grpSpPr>
            <p:sp>
              <p:nvSpPr>
                <p:cNvPr id="6398" name="Line 70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99" name="Line 70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400" name="Line 70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394" name="Group 706"/>
              <p:cNvGrpSpPr>
                <a:grpSpLocks/>
              </p:cNvGrpSpPr>
              <p:nvPr/>
            </p:nvGrpSpPr>
            <p:grpSpPr bwMode="auto">
              <a:xfrm flipV="1">
                <a:off x="3686" y="243"/>
                <a:ext cx="177" cy="66"/>
                <a:chOff x="2848" y="848"/>
                <a:chExt cx="140" cy="98"/>
              </a:xfrm>
            </p:grpSpPr>
            <p:sp>
              <p:nvSpPr>
                <p:cNvPr id="6395" name="Line 70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96" name="Line 70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97" name="Line 70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295" name="Group 710"/>
            <p:cNvGrpSpPr>
              <a:grpSpLocks/>
            </p:cNvGrpSpPr>
            <p:nvPr/>
          </p:nvGrpSpPr>
          <p:grpSpPr bwMode="auto">
            <a:xfrm>
              <a:off x="3639" y="2253"/>
              <a:ext cx="220" cy="100"/>
              <a:chOff x="3600" y="219"/>
              <a:chExt cx="360" cy="175"/>
            </a:xfrm>
          </p:grpSpPr>
          <p:sp>
            <p:nvSpPr>
              <p:cNvPr id="6375" name="Oval 71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376" name="Line 71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377" name="Line 71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378" name="Rectangle 71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379" name="Oval 71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380" name="Group 716"/>
              <p:cNvGrpSpPr>
                <a:grpSpLocks/>
              </p:cNvGrpSpPr>
              <p:nvPr/>
            </p:nvGrpSpPr>
            <p:grpSpPr bwMode="auto">
              <a:xfrm>
                <a:off x="3686" y="244"/>
                <a:ext cx="177" cy="66"/>
                <a:chOff x="2848" y="848"/>
                <a:chExt cx="140" cy="98"/>
              </a:xfrm>
            </p:grpSpPr>
            <p:sp>
              <p:nvSpPr>
                <p:cNvPr id="6385" name="Line 7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86" name="Line 7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87" name="Line 7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381" name="Group 720"/>
              <p:cNvGrpSpPr>
                <a:grpSpLocks/>
              </p:cNvGrpSpPr>
              <p:nvPr/>
            </p:nvGrpSpPr>
            <p:grpSpPr bwMode="auto">
              <a:xfrm flipV="1">
                <a:off x="3686" y="243"/>
                <a:ext cx="177" cy="66"/>
                <a:chOff x="2848" y="848"/>
                <a:chExt cx="140" cy="98"/>
              </a:xfrm>
            </p:grpSpPr>
            <p:sp>
              <p:nvSpPr>
                <p:cNvPr id="6382" name="Line 72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83" name="Line 72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84" name="Line 72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296" name="Group 732"/>
            <p:cNvGrpSpPr>
              <a:grpSpLocks/>
            </p:cNvGrpSpPr>
            <p:nvPr/>
          </p:nvGrpSpPr>
          <p:grpSpPr bwMode="auto">
            <a:xfrm>
              <a:off x="3418" y="2211"/>
              <a:ext cx="139" cy="194"/>
              <a:chOff x="2556" y="2689"/>
              <a:chExt cx="183" cy="255"/>
            </a:xfrm>
          </p:grpSpPr>
          <p:pic>
            <p:nvPicPr>
              <p:cNvPr id="6358" name="Picture 733" descr="31u_bnrz[1]"/>
              <p:cNvPicPr>
                <a:picLocks noChangeAspect="1" noChangeArrowheads="1"/>
              </p:cNvPicPr>
              <p:nvPr/>
            </p:nvPicPr>
            <p:blipFill>
              <a:blip r:embed="rId19" cstate="print"/>
              <a:srcRect/>
              <a:stretch>
                <a:fillRect/>
              </a:stretch>
            </p:blipFill>
            <p:spPr bwMode="auto">
              <a:xfrm>
                <a:off x="2609" y="2770"/>
                <a:ext cx="121" cy="174"/>
              </a:xfrm>
              <a:prstGeom prst="rect">
                <a:avLst/>
              </a:prstGeom>
              <a:noFill/>
              <a:ln w="9525">
                <a:noFill/>
                <a:miter lim="800000"/>
                <a:headEnd/>
                <a:tailEnd/>
              </a:ln>
            </p:spPr>
          </p:pic>
          <p:sp>
            <p:nvSpPr>
              <p:cNvPr id="6359" name="Freeform 73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6360" name="Freeform 73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6361" name="Freeform 73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6362" name="Freeform 73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6363" name="Freeform 73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6364" name="Freeform 73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6365" name="Freeform 74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6366" name="Freeform 74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6367" name="Freeform 74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6368" name="Freeform 74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6369" name="Freeform 74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6370" name="Freeform 74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6371" name="Freeform 74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6372" name="Freeform 74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6373" name="Freeform 74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6374" name="Freeform 74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6297" name="Line 752"/>
            <p:cNvSpPr>
              <a:spLocks noChangeShapeType="1"/>
            </p:cNvSpPr>
            <p:nvPr/>
          </p:nvSpPr>
          <p:spPr bwMode="auto">
            <a:xfrm>
              <a:off x="3777" y="1478"/>
              <a:ext cx="96" cy="52"/>
            </a:xfrm>
            <a:prstGeom prst="line">
              <a:avLst/>
            </a:prstGeom>
            <a:noFill/>
            <a:ln w="9525">
              <a:solidFill>
                <a:schemeClr val="tx1"/>
              </a:solidFill>
              <a:round/>
              <a:headEnd/>
              <a:tailEnd/>
            </a:ln>
          </p:spPr>
          <p:txBody>
            <a:bodyPr/>
            <a:lstStyle/>
            <a:p>
              <a:endParaRPr lang="zh-CN" altLang="en-US"/>
            </a:p>
          </p:txBody>
        </p:sp>
        <p:sp>
          <p:nvSpPr>
            <p:cNvPr id="6298" name="Line 754"/>
            <p:cNvSpPr>
              <a:spLocks noChangeShapeType="1"/>
            </p:cNvSpPr>
            <p:nvPr/>
          </p:nvSpPr>
          <p:spPr bwMode="auto">
            <a:xfrm rot="-5400000">
              <a:off x="4757" y="3206"/>
              <a:ext cx="330" cy="88"/>
            </a:xfrm>
            <a:prstGeom prst="line">
              <a:avLst/>
            </a:prstGeom>
            <a:noFill/>
            <a:ln w="12700">
              <a:solidFill>
                <a:schemeClr val="tx1"/>
              </a:solidFill>
              <a:round/>
              <a:headEnd/>
              <a:tailEnd/>
            </a:ln>
          </p:spPr>
          <p:txBody>
            <a:bodyPr wrap="none" anchor="ctr"/>
            <a:lstStyle/>
            <a:p>
              <a:endParaRPr lang="zh-CN" altLang="en-US"/>
            </a:p>
          </p:txBody>
        </p:sp>
        <p:sp>
          <p:nvSpPr>
            <p:cNvPr id="6299" name="Line 764"/>
            <p:cNvSpPr>
              <a:spLocks noChangeShapeType="1"/>
            </p:cNvSpPr>
            <p:nvPr/>
          </p:nvSpPr>
          <p:spPr bwMode="auto">
            <a:xfrm rot="5400000" flipV="1">
              <a:off x="4849" y="3383"/>
              <a:ext cx="2" cy="54"/>
            </a:xfrm>
            <a:prstGeom prst="line">
              <a:avLst/>
            </a:prstGeom>
            <a:noFill/>
            <a:ln w="12700">
              <a:solidFill>
                <a:schemeClr val="tx1"/>
              </a:solidFill>
              <a:round/>
              <a:headEnd/>
              <a:tailEnd/>
            </a:ln>
          </p:spPr>
          <p:txBody>
            <a:bodyPr wrap="none" anchor="ctr"/>
            <a:lstStyle/>
            <a:p>
              <a:endParaRPr lang="zh-CN" altLang="en-US"/>
            </a:p>
          </p:txBody>
        </p:sp>
        <p:sp>
          <p:nvSpPr>
            <p:cNvPr id="6300" name="Line 765"/>
            <p:cNvSpPr>
              <a:spLocks noChangeShapeType="1"/>
            </p:cNvSpPr>
            <p:nvPr/>
          </p:nvSpPr>
          <p:spPr bwMode="auto">
            <a:xfrm rot="-5400000">
              <a:off x="4966" y="3179"/>
              <a:ext cx="0" cy="72"/>
            </a:xfrm>
            <a:prstGeom prst="line">
              <a:avLst/>
            </a:prstGeom>
            <a:noFill/>
            <a:ln w="12700">
              <a:solidFill>
                <a:schemeClr val="tx1"/>
              </a:solidFill>
              <a:round/>
              <a:headEnd/>
              <a:tailEnd/>
            </a:ln>
          </p:spPr>
          <p:txBody>
            <a:bodyPr wrap="none" anchor="ctr"/>
            <a:lstStyle/>
            <a:p>
              <a:endParaRPr lang="zh-CN" altLang="en-US"/>
            </a:p>
          </p:txBody>
        </p:sp>
        <p:grpSp>
          <p:nvGrpSpPr>
            <p:cNvPr id="6301" name="Group 766"/>
            <p:cNvGrpSpPr>
              <a:grpSpLocks/>
            </p:cNvGrpSpPr>
            <p:nvPr/>
          </p:nvGrpSpPr>
          <p:grpSpPr bwMode="auto">
            <a:xfrm>
              <a:off x="4701" y="2996"/>
              <a:ext cx="316" cy="148"/>
              <a:chOff x="3600" y="219"/>
              <a:chExt cx="360" cy="175"/>
            </a:xfrm>
          </p:grpSpPr>
          <p:sp>
            <p:nvSpPr>
              <p:cNvPr id="6345" name="Oval 76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346" name="Line 76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347" name="Line 76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348" name="Rectangle 77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349" name="Oval 77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350" name="Group 772"/>
              <p:cNvGrpSpPr>
                <a:grpSpLocks/>
              </p:cNvGrpSpPr>
              <p:nvPr/>
            </p:nvGrpSpPr>
            <p:grpSpPr bwMode="auto">
              <a:xfrm>
                <a:off x="3686" y="244"/>
                <a:ext cx="177" cy="66"/>
                <a:chOff x="2848" y="848"/>
                <a:chExt cx="140" cy="98"/>
              </a:xfrm>
            </p:grpSpPr>
            <p:sp>
              <p:nvSpPr>
                <p:cNvPr id="6355" name="Line 77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56" name="Line 77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57" name="Line 77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351" name="Group 776"/>
              <p:cNvGrpSpPr>
                <a:grpSpLocks/>
              </p:cNvGrpSpPr>
              <p:nvPr/>
            </p:nvGrpSpPr>
            <p:grpSpPr bwMode="auto">
              <a:xfrm flipV="1">
                <a:off x="3686" y="243"/>
                <a:ext cx="177" cy="66"/>
                <a:chOff x="2848" y="848"/>
                <a:chExt cx="140" cy="98"/>
              </a:xfrm>
            </p:grpSpPr>
            <p:sp>
              <p:nvSpPr>
                <p:cNvPr id="6352" name="Line 77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53" name="Line 77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54" name="Line 77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302" name="Group 794"/>
            <p:cNvGrpSpPr>
              <a:grpSpLocks/>
            </p:cNvGrpSpPr>
            <p:nvPr/>
          </p:nvGrpSpPr>
          <p:grpSpPr bwMode="auto">
            <a:xfrm>
              <a:off x="3768" y="3014"/>
              <a:ext cx="316" cy="148"/>
              <a:chOff x="3600" y="219"/>
              <a:chExt cx="360" cy="175"/>
            </a:xfrm>
          </p:grpSpPr>
          <p:sp>
            <p:nvSpPr>
              <p:cNvPr id="6332" name="Oval 79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333" name="Line 79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334" name="Line 79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335" name="Rectangle 79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336" name="Oval 79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337" name="Group 800"/>
              <p:cNvGrpSpPr>
                <a:grpSpLocks/>
              </p:cNvGrpSpPr>
              <p:nvPr/>
            </p:nvGrpSpPr>
            <p:grpSpPr bwMode="auto">
              <a:xfrm>
                <a:off x="3686" y="244"/>
                <a:ext cx="177" cy="66"/>
                <a:chOff x="2848" y="848"/>
                <a:chExt cx="140" cy="98"/>
              </a:xfrm>
            </p:grpSpPr>
            <p:sp>
              <p:nvSpPr>
                <p:cNvPr id="6342" name="Line 80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43" name="Line 80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44" name="Line 80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338" name="Group 804"/>
              <p:cNvGrpSpPr>
                <a:grpSpLocks/>
              </p:cNvGrpSpPr>
              <p:nvPr/>
            </p:nvGrpSpPr>
            <p:grpSpPr bwMode="auto">
              <a:xfrm flipV="1">
                <a:off x="3686" y="243"/>
                <a:ext cx="177" cy="66"/>
                <a:chOff x="2848" y="848"/>
                <a:chExt cx="140" cy="98"/>
              </a:xfrm>
            </p:grpSpPr>
            <p:sp>
              <p:nvSpPr>
                <p:cNvPr id="6339" name="Line 80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40" name="Line 80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41" name="Line 80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303" name="Line 811"/>
            <p:cNvSpPr>
              <a:spLocks noChangeShapeType="1"/>
            </p:cNvSpPr>
            <p:nvPr/>
          </p:nvSpPr>
          <p:spPr bwMode="auto">
            <a:xfrm flipH="1">
              <a:off x="3642" y="2931"/>
              <a:ext cx="160" cy="296"/>
            </a:xfrm>
            <a:prstGeom prst="line">
              <a:avLst/>
            </a:prstGeom>
            <a:noFill/>
            <a:ln w="9525">
              <a:solidFill>
                <a:schemeClr val="tx1"/>
              </a:solidFill>
              <a:round/>
              <a:headEnd/>
              <a:tailEnd/>
            </a:ln>
          </p:spPr>
          <p:txBody>
            <a:bodyPr/>
            <a:lstStyle/>
            <a:p>
              <a:endParaRPr lang="zh-CN" altLang="en-US"/>
            </a:p>
          </p:txBody>
        </p:sp>
        <p:sp>
          <p:nvSpPr>
            <p:cNvPr id="6304" name="Line 812"/>
            <p:cNvSpPr>
              <a:spLocks noChangeShapeType="1"/>
            </p:cNvSpPr>
            <p:nvPr/>
          </p:nvSpPr>
          <p:spPr bwMode="auto">
            <a:xfrm>
              <a:off x="3658" y="2963"/>
              <a:ext cx="124" cy="0"/>
            </a:xfrm>
            <a:prstGeom prst="line">
              <a:avLst/>
            </a:prstGeom>
            <a:noFill/>
            <a:ln w="9525">
              <a:solidFill>
                <a:schemeClr val="tx1"/>
              </a:solidFill>
              <a:round/>
              <a:headEnd/>
              <a:tailEnd/>
            </a:ln>
          </p:spPr>
          <p:txBody>
            <a:bodyPr/>
            <a:lstStyle/>
            <a:p>
              <a:endParaRPr lang="zh-CN" altLang="en-US"/>
            </a:p>
          </p:txBody>
        </p:sp>
        <p:sp>
          <p:nvSpPr>
            <p:cNvPr id="6305" name="Line 813"/>
            <p:cNvSpPr>
              <a:spLocks noChangeShapeType="1"/>
            </p:cNvSpPr>
            <p:nvPr/>
          </p:nvSpPr>
          <p:spPr bwMode="auto">
            <a:xfrm>
              <a:off x="3570" y="3175"/>
              <a:ext cx="97" cy="0"/>
            </a:xfrm>
            <a:prstGeom prst="line">
              <a:avLst/>
            </a:prstGeom>
            <a:noFill/>
            <a:ln w="9525">
              <a:solidFill>
                <a:schemeClr val="tx1"/>
              </a:solidFill>
              <a:round/>
              <a:headEnd/>
              <a:tailEnd/>
            </a:ln>
          </p:spPr>
          <p:txBody>
            <a:bodyPr/>
            <a:lstStyle/>
            <a:p>
              <a:endParaRPr lang="zh-CN" altLang="en-US"/>
            </a:p>
          </p:txBody>
        </p:sp>
        <p:sp>
          <p:nvSpPr>
            <p:cNvPr id="6306" name="Line 814"/>
            <p:cNvSpPr>
              <a:spLocks noChangeShapeType="1"/>
            </p:cNvSpPr>
            <p:nvPr/>
          </p:nvSpPr>
          <p:spPr bwMode="auto">
            <a:xfrm>
              <a:off x="3729" y="3225"/>
              <a:ext cx="309" cy="0"/>
            </a:xfrm>
            <a:prstGeom prst="line">
              <a:avLst/>
            </a:prstGeom>
            <a:noFill/>
            <a:ln w="9525">
              <a:solidFill>
                <a:schemeClr val="tx1"/>
              </a:solidFill>
              <a:round/>
              <a:headEnd/>
              <a:tailEnd/>
            </a:ln>
          </p:spPr>
          <p:txBody>
            <a:bodyPr/>
            <a:lstStyle/>
            <a:p>
              <a:endParaRPr lang="zh-CN" altLang="en-US"/>
            </a:p>
          </p:txBody>
        </p:sp>
        <p:sp>
          <p:nvSpPr>
            <p:cNvPr id="6307" name="Line 815"/>
            <p:cNvSpPr>
              <a:spLocks noChangeShapeType="1"/>
            </p:cNvSpPr>
            <p:nvPr/>
          </p:nvSpPr>
          <p:spPr bwMode="auto">
            <a:xfrm flipH="1">
              <a:off x="3880" y="3167"/>
              <a:ext cx="34" cy="54"/>
            </a:xfrm>
            <a:prstGeom prst="line">
              <a:avLst/>
            </a:prstGeom>
            <a:noFill/>
            <a:ln w="9525">
              <a:solidFill>
                <a:schemeClr val="tx1"/>
              </a:solidFill>
              <a:round/>
              <a:headEnd/>
              <a:tailEnd/>
            </a:ln>
          </p:spPr>
          <p:txBody>
            <a:bodyPr/>
            <a:lstStyle/>
            <a:p>
              <a:endParaRPr lang="zh-CN" altLang="en-US"/>
            </a:p>
          </p:txBody>
        </p:sp>
        <p:sp>
          <p:nvSpPr>
            <p:cNvPr id="6308" name="Line 816"/>
            <p:cNvSpPr>
              <a:spLocks noChangeShapeType="1"/>
            </p:cNvSpPr>
            <p:nvPr/>
          </p:nvSpPr>
          <p:spPr bwMode="auto">
            <a:xfrm>
              <a:off x="3762" y="3223"/>
              <a:ext cx="1" cy="52"/>
            </a:xfrm>
            <a:prstGeom prst="line">
              <a:avLst/>
            </a:prstGeom>
            <a:noFill/>
            <a:ln w="9525">
              <a:solidFill>
                <a:schemeClr val="tx1"/>
              </a:solidFill>
              <a:round/>
              <a:headEnd/>
              <a:tailEnd/>
            </a:ln>
          </p:spPr>
          <p:txBody>
            <a:bodyPr/>
            <a:lstStyle/>
            <a:p>
              <a:endParaRPr lang="zh-CN" altLang="en-US"/>
            </a:p>
          </p:txBody>
        </p:sp>
        <p:sp>
          <p:nvSpPr>
            <p:cNvPr id="6309" name="Line 817"/>
            <p:cNvSpPr>
              <a:spLocks noChangeShapeType="1"/>
            </p:cNvSpPr>
            <p:nvPr/>
          </p:nvSpPr>
          <p:spPr bwMode="auto">
            <a:xfrm flipH="1" flipV="1">
              <a:off x="4012" y="3228"/>
              <a:ext cx="0" cy="48"/>
            </a:xfrm>
            <a:prstGeom prst="line">
              <a:avLst/>
            </a:prstGeom>
            <a:noFill/>
            <a:ln w="9525">
              <a:solidFill>
                <a:schemeClr val="tx1"/>
              </a:solidFill>
              <a:round/>
              <a:headEnd/>
              <a:tailEnd/>
            </a:ln>
          </p:spPr>
          <p:txBody>
            <a:bodyPr/>
            <a:lstStyle/>
            <a:p>
              <a:endParaRPr lang="zh-CN" altLang="en-US"/>
            </a:p>
          </p:txBody>
        </p:sp>
        <p:grpSp>
          <p:nvGrpSpPr>
            <p:cNvPr id="6310" name="Group 828"/>
            <p:cNvGrpSpPr>
              <a:grpSpLocks/>
            </p:cNvGrpSpPr>
            <p:nvPr/>
          </p:nvGrpSpPr>
          <p:grpSpPr bwMode="auto">
            <a:xfrm>
              <a:off x="4290" y="3130"/>
              <a:ext cx="183" cy="255"/>
              <a:chOff x="2556" y="2689"/>
              <a:chExt cx="183" cy="255"/>
            </a:xfrm>
          </p:grpSpPr>
          <p:pic>
            <p:nvPicPr>
              <p:cNvPr id="6315" name="Picture 829" descr="31u_bnrz[1]"/>
              <p:cNvPicPr>
                <a:picLocks noChangeAspect="1" noChangeArrowheads="1"/>
              </p:cNvPicPr>
              <p:nvPr/>
            </p:nvPicPr>
            <p:blipFill>
              <a:blip r:embed="rId19" cstate="print"/>
              <a:srcRect/>
              <a:stretch>
                <a:fillRect/>
              </a:stretch>
            </p:blipFill>
            <p:spPr bwMode="auto">
              <a:xfrm>
                <a:off x="2609" y="2770"/>
                <a:ext cx="121" cy="174"/>
              </a:xfrm>
              <a:prstGeom prst="rect">
                <a:avLst/>
              </a:prstGeom>
              <a:noFill/>
              <a:ln w="9525">
                <a:noFill/>
                <a:miter lim="800000"/>
                <a:headEnd/>
                <a:tailEnd/>
              </a:ln>
            </p:spPr>
          </p:pic>
          <p:sp>
            <p:nvSpPr>
              <p:cNvPr id="6316" name="Freeform 83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6317" name="Freeform 83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6318" name="Freeform 83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6319" name="Freeform 83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6320" name="Freeform 83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6321" name="Freeform 83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6322" name="Freeform 83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6323" name="Freeform 83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6324" name="Freeform 83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6325" name="Freeform 83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6326" name="Freeform 84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6327" name="Freeform 84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6328" name="Freeform 84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6329" name="Freeform 84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6330" name="Freeform 84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6331" name="Freeform 84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6311" name="Line 846"/>
            <p:cNvSpPr>
              <a:spLocks noChangeShapeType="1"/>
            </p:cNvSpPr>
            <p:nvPr/>
          </p:nvSpPr>
          <p:spPr bwMode="auto">
            <a:xfrm>
              <a:off x="4063" y="3139"/>
              <a:ext cx="317" cy="170"/>
            </a:xfrm>
            <a:prstGeom prst="line">
              <a:avLst/>
            </a:prstGeom>
            <a:noFill/>
            <a:ln w="9525">
              <a:solidFill>
                <a:schemeClr val="tx1"/>
              </a:solidFill>
              <a:round/>
              <a:headEnd/>
              <a:tailEnd/>
            </a:ln>
          </p:spPr>
          <p:txBody>
            <a:bodyPr/>
            <a:lstStyle/>
            <a:p>
              <a:endParaRPr lang="zh-CN" altLang="en-US"/>
            </a:p>
          </p:txBody>
        </p:sp>
        <p:sp>
          <p:nvSpPr>
            <p:cNvPr id="6312" name="Line 847"/>
            <p:cNvSpPr>
              <a:spLocks noChangeShapeType="1"/>
            </p:cNvSpPr>
            <p:nvPr/>
          </p:nvSpPr>
          <p:spPr bwMode="auto">
            <a:xfrm>
              <a:off x="3716" y="3098"/>
              <a:ext cx="51" cy="0"/>
            </a:xfrm>
            <a:prstGeom prst="line">
              <a:avLst/>
            </a:prstGeom>
            <a:noFill/>
            <a:ln w="9525">
              <a:solidFill>
                <a:schemeClr val="tx1"/>
              </a:solidFill>
              <a:round/>
              <a:headEnd/>
              <a:tailEnd/>
            </a:ln>
          </p:spPr>
          <p:txBody>
            <a:bodyPr/>
            <a:lstStyle/>
            <a:p>
              <a:endParaRPr lang="zh-CN" altLang="en-US"/>
            </a:p>
          </p:txBody>
        </p:sp>
        <p:sp>
          <p:nvSpPr>
            <p:cNvPr id="6313" name="Line 857"/>
            <p:cNvSpPr>
              <a:spLocks noChangeShapeType="1"/>
            </p:cNvSpPr>
            <p:nvPr/>
          </p:nvSpPr>
          <p:spPr bwMode="auto">
            <a:xfrm flipH="1">
              <a:off x="3772" y="2167"/>
              <a:ext cx="2" cy="91"/>
            </a:xfrm>
            <a:prstGeom prst="line">
              <a:avLst/>
            </a:prstGeom>
            <a:noFill/>
            <a:ln w="9525">
              <a:solidFill>
                <a:schemeClr val="tx1"/>
              </a:solidFill>
              <a:round/>
              <a:headEnd/>
              <a:tailEnd/>
            </a:ln>
          </p:spPr>
          <p:txBody>
            <a:bodyPr/>
            <a:lstStyle/>
            <a:p>
              <a:endParaRPr lang="zh-CN" altLang="en-US"/>
            </a:p>
          </p:txBody>
        </p:sp>
        <p:sp>
          <p:nvSpPr>
            <p:cNvPr id="6314" name="Line 863"/>
            <p:cNvSpPr>
              <a:spLocks noChangeShapeType="1"/>
            </p:cNvSpPr>
            <p:nvPr/>
          </p:nvSpPr>
          <p:spPr bwMode="auto">
            <a:xfrm flipV="1">
              <a:off x="3526" y="2308"/>
              <a:ext cx="106" cy="2"/>
            </a:xfrm>
            <a:prstGeom prst="line">
              <a:avLst/>
            </a:prstGeom>
            <a:noFill/>
            <a:ln w="9525">
              <a:solidFill>
                <a:schemeClr val="tx1"/>
              </a:solidFill>
              <a:round/>
              <a:headEnd/>
              <a:tailEnd/>
            </a:ln>
          </p:spPr>
          <p:txBody>
            <a:bodyPr/>
            <a:lstStyle/>
            <a:p>
              <a:endParaRPr lang="zh-CN" altLang="en-US"/>
            </a:p>
          </p:txBody>
        </p:sp>
      </p:grpSp>
      <p:grpSp>
        <p:nvGrpSpPr>
          <p:cNvPr id="31" name="Group 870"/>
          <p:cNvGrpSpPr>
            <a:grpSpLocks/>
          </p:cNvGrpSpPr>
          <p:nvPr/>
        </p:nvGrpSpPr>
        <p:grpSpPr bwMode="auto">
          <a:xfrm>
            <a:off x="6443663" y="2190750"/>
            <a:ext cx="1590675" cy="2716213"/>
            <a:chOff x="4059" y="1380"/>
            <a:chExt cx="1002" cy="1711"/>
          </a:xfrm>
        </p:grpSpPr>
        <p:grpSp>
          <p:nvGrpSpPr>
            <p:cNvPr id="6169" name="Group 598"/>
            <p:cNvGrpSpPr>
              <a:grpSpLocks/>
            </p:cNvGrpSpPr>
            <p:nvPr/>
          </p:nvGrpSpPr>
          <p:grpSpPr bwMode="auto">
            <a:xfrm>
              <a:off x="4304" y="2253"/>
              <a:ext cx="228" cy="108"/>
              <a:chOff x="3600" y="219"/>
              <a:chExt cx="360" cy="175"/>
            </a:xfrm>
          </p:grpSpPr>
          <p:sp>
            <p:nvSpPr>
              <p:cNvPr id="6280" name="Oval 59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81" name="Line 60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82" name="Line 60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83" name="Rectangle 60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84" name="Oval 60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85" name="Group 604"/>
              <p:cNvGrpSpPr>
                <a:grpSpLocks/>
              </p:cNvGrpSpPr>
              <p:nvPr/>
            </p:nvGrpSpPr>
            <p:grpSpPr bwMode="auto">
              <a:xfrm>
                <a:off x="3686" y="244"/>
                <a:ext cx="177" cy="66"/>
                <a:chOff x="2848" y="848"/>
                <a:chExt cx="140" cy="98"/>
              </a:xfrm>
            </p:grpSpPr>
            <p:sp>
              <p:nvSpPr>
                <p:cNvPr id="6290" name="Line 60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91" name="Line 60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92" name="Line 60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86" name="Group 608"/>
              <p:cNvGrpSpPr>
                <a:grpSpLocks/>
              </p:cNvGrpSpPr>
              <p:nvPr/>
            </p:nvGrpSpPr>
            <p:grpSpPr bwMode="auto">
              <a:xfrm flipV="1">
                <a:off x="3686" y="243"/>
                <a:ext cx="177" cy="66"/>
                <a:chOff x="2848" y="848"/>
                <a:chExt cx="140" cy="98"/>
              </a:xfrm>
            </p:grpSpPr>
            <p:sp>
              <p:nvSpPr>
                <p:cNvPr id="6287" name="Line 60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88" name="Line 61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89" name="Line 61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0" name="Group 612"/>
            <p:cNvGrpSpPr>
              <a:grpSpLocks/>
            </p:cNvGrpSpPr>
            <p:nvPr/>
          </p:nvGrpSpPr>
          <p:grpSpPr bwMode="auto">
            <a:xfrm>
              <a:off x="4528" y="2429"/>
              <a:ext cx="228" cy="108"/>
              <a:chOff x="3600" y="219"/>
              <a:chExt cx="360" cy="175"/>
            </a:xfrm>
          </p:grpSpPr>
          <p:sp>
            <p:nvSpPr>
              <p:cNvPr id="6267" name="Oval 61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68" name="Line 61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69" name="Line 61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70" name="Rectangle 61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71" name="Oval 61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72" name="Group 618"/>
              <p:cNvGrpSpPr>
                <a:grpSpLocks/>
              </p:cNvGrpSpPr>
              <p:nvPr/>
            </p:nvGrpSpPr>
            <p:grpSpPr bwMode="auto">
              <a:xfrm>
                <a:off x="3686" y="244"/>
                <a:ext cx="177" cy="66"/>
                <a:chOff x="2848" y="848"/>
                <a:chExt cx="140" cy="98"/>
              </a:xfrm>
            </p:grpSpPr>
            <p:sp>
              <p:nvSpPr>
                <p:cNvPr id="6277" name="Line 6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78" name="Line 6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79" name="Line 6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73" name="Group 622"/>
              <p:cNvGrpSpPr>
                <a:grpSpLocks/>
              </p:cNvGrpSpPr>
              <p:nvPr/>
            </p:nvGrpSpPr>
            <p:grpSpPr bwMode="auto">
              <a:xfrm flipV="1">
                <a:off x="3686" y="243"/>
                <a:ext cx="177" cy="66"/>
                <a:chOff x="2848" y="848"/>
                <a:chExt cx="140" cy="98"/>
              </a:xfrm>
            </p:grpSpPr>
            <p:sp>
              <p:nvSpPr>
                <p:cNvPr id="6274" name="Line 62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75" name="Line 62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76" name="Line 62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1" name="Group 626"/>
            <p:cNvGrpSpPr>
              <a:grpSpLocks/>
            </p:cNvGrpSpPr>
            <p:nvPr/>
          </p:nvGrpSpPr>
          <p:grpSpPr bwMode="auto">
            <a:xfrm>
              <a:off x="4704" y="2261"/>
              <a:ext cx="228" cy="108"/>
              <a:chOff x="3600" y="219"/>
              <a:chExt cx="360" cy="175"/>
            </a:xfrm>
          </p:grpSpPr>
          <p:sp>
            <p:nvSpPr>
              <p:cNvPr id="6254" name="Oval 62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55" name="Line 62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56" name="Line 62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57" name="Rectangle 63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58" name="Oval 63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59" name="Group 632"/>
              <p:cNvGrpSpPr>
                <a:grpSpLocks/>
              </p:cNvGrpSpPr>
              <p:nvPr/>
            </p:nvGrpSpPr>
            <p:grpSpPr bwMode="auto">
              <a:xfrm>
                <a:off x="3686" y="244"/>
                <a:ext cx="177" cy="66"/>
                <a:chOff x="2848" y="848"/>
                <a:chExt cx="140" cy="98"/>
              </a:xfrm>
            </p:grpSpPr>
            <p:sp>
              <p:nvSpPr>
                <p:cNvPr id="6264" name="Line 6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65" name="Line 6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66" name="Line 6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60" name="Group 636"/>
              <p:cNvGrpSpPr>
                <a:grpSpLocks/>
              </p:cNvGrpSpPr>
              <p:nvPr/>
            </p:nvGrpSpPr>
            <p:grpSpPr bwMode="auto">
              <a:xfrm flipV="1">
                <a:off x="3686" y="243"/>
                <a:ext cx="177" cy="66"/>
                <a:chOff x="2848" y="848"/>
                <a:chExt cx="140" cy="98"/>
              </a:xfrm>
            </p:grpSpPr>
            <p:sp>
              <p:nvSpPr>
                <p:cNvPr id="6261" name="Line 63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62" name="Line 63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63" name="Line 63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2" name="Group 640"/>
            <p:cNvGrpSpPr>
              <a:grpSpLocks/>
            </p:cNvGrpSpPr>
            <p:nvPr/>
          </p:nvGrpSpPr>
          <p:grpSpPr bwMode="auto">
            <a:xfrm>
              <a:off x="4367" y="1532"/>
              <a:ext cx="221" cy="101"/>
              <a:chOff x="3600" y="219"/>
              <a:chExt cx="360" cy="175"/>
            </a:xfrm>
          </p:grpSpPr>
          <p:sp>
            <p:nvSpPr>
              <p:cNvPr id="6241" name="Oval 64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42" name="Line 64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43" name="Line 64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44" name="Rectangle 64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45" name="Oval 64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46" name="Group 646"/>
              <p:cNvGrpSpPr>
                <a:grpSpLocks/>
              </p:cNvGrpSpPr>
              <p:nvPr/>
            </p:nvGrpSpPr>
            <p:grpSpPr bwMode="auto">
              <a:xfrm>
                <a:off x="3686" y="244"/>
                <a:ext cx="177" cy="66"/>
                <a:chOff x="2848" y="848"/>
                <a:chExt cx="140" cy="98"/>
              </a:xfrm>
            </p:grpSpPr>
            <p:sp>
              <p:nvSpPr>
                <p:cNvPr id="6251" name="Line 6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52" name="Line 6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53" name="Line 6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47" name="Group 650"/>
              <p:cNvGrpSpPr>
                <a:grpSpLocks/>
              </p:cNvGrpSpPr>
              <p:nvPr/>
            </p:nvGrpSpPr>
            <p:grpSpPr bwMode="auto">
              <a:xfrm flipV="1">
                <a:off x="3686" y="243"/>
                <a:ext cx="177" cy="66"/>
                <a:chOff x="2848" y="848"/>
                <a:chExt cx="140" cy="98"/>
              </a:xfrm>
            </p:grpSpPr>
            <p:sp>
              <p:nvSpPr>
                <p:cNvPr id="6248" name="Line 65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49" name="Line 65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50" name="Line 65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3" name="Group 654"/>
            <p:cNvGrpSpPr>
              <a:grpSpLocks/>
            </p:cNvGrpSpPr>
            <p:nvPr/>
          </p:nvGrpSpPr>
          <p:grpSpPr bwMode="auto">
            <a:xfrm>
              <a:off x="4366" y="1693"/>
              <a:ext cx="228" cy="108"/>
              <a:chOff x="3600" y="219"/>
              <a:chExt cx="360" cy="175"/>
            </a:xfrm>
          </p:grpSpPr>
          <p:sp>
            <p:nvSpPr>
              <p:cNvPr id="6228" name="Oval 65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29" name="Line 65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30" name="Line 65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31" name="Rectangle 65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32" name="Oval 65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33" name="Group 660"/>
              <p:cNvGrpSpPr>
                <a:grpSpLocks/>
              </p:cNvGrpSpPr>
              <p:nvPr/>
            </p:nvGrpSpPr>
            <p:grpSpPr bwMode="auto">
              <a:xfrm>
                <a:off x="3686" y="244"/>
                <a:ext cx="177" cy="66"/>
                <a:chOff x="2848" y="848"/>
                <a:chExt cx="140" cy="98"/>
              </a:xfrm>
            </p:grpSpPr>
            <p:sp>
              <p:nvSpPr>
                <p:cNvPr id="6238" name="Line 66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39" name="Line 66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40" name="Line 66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34" name="Group 664"/>
              <p:cNvGrpSpPr>
                <a:grpSpLocks/>
              </p:cNvGrpSpPr>
              <p:nvPr/>
            </p:nvGrpSpPr>
            <p:grpSpPr bwMode="auto">
              <a:xfrm flipV="1">
                <a:off x="3686" y="243"/>
                <a:ext cx="177" cy="66"/>
                <a:chOff x="2848" y="848"/>
                <a:chExt cx="140" cy="98"/>
              </a:xfrm>
            </p:grpSpPr>
            <p:sp>
              <p:nvSpPr>
                <p:cNvPr id="6235" name="Line 66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36" name="Line 6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37" name="Line 6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4" name="Group 668"/>
            <p:cNvGrpSpPr>
              <a:grpSpLocks/>
            </p:cNvGrpSpPr>
            <p:nvPr/>
          </p:nvGrpSpPr>
          <p:grpSpPr bwMode="auto">
            <a:xfrm>
              <a:off x="4666" y="1472"/>
              <a:ext cx="210" cy="97"/>
              <a:chOff x="3600" y="219"/>
              <a:chExt cx="360" cy="175"/>
            </a:xfrm>
          </p:grpSpPr>
          <p:sp>
            <p:nvSpPr>
              <p:cNvPr id="6215" name="Oval 66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16" name="Line 67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17" name="Line 67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18" name="Rectangle 67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19" name="Oval 67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20" name="Group 674"/>
              <p:cNvGrpSpPr>
                <a:grpSpLocks/>
              </p:cNvGrpSpPr>
              <p:nvPr/>
            </p:nvGrpSpPr>
            <p:grpSpPr bwMode="auto">
              <a:xfrm>
                <a:off x="3686" y="244"/>
                <a:ext cx="177" cy="66"/>
                <a:chOff x="2848" y="848"/>
                <a:chExt cx="140" cy="98"/>
              </a:xfrm>
            </p:grpSpPr>
            <p:sp>
              <p:nvSpPr>
                <p:cNvPr id="6225" name="Line 6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26" name="Line 6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27" name="Line 6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21" name="Group 678"/>
              <p:cNvGrpSpPr>
                <a:grpSpLocks/>
              </p:cNvGrpSpPr>
              <p:nvPr/>
            </p:nvGrpSpPr>
            <p:grpSpPr bwMode="auto">
              <a:xfrm flipV="1">
                <a:off x="3686" y="243"/>
                <a:ext cx="177" cy="66"/>
                <a:chOff x="2848" y="848"/>
                <a:chExt cx="140" cy="98"/>
              </a:xfrm>
            </p:grpSpPr>
            <p:sp>
              <p:nvSpPr>
                <p:cNvPr id="6222" name="Line 6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23" name="Line 6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24" name="Line 6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5" name="Group 682"/>
            <p:cNvGrpSpPr>
              <a:grpSpLocks/>
            </p:cNvGrpSpPr>
            <p:nvPr/>
          </p:nvGrpSpPr>
          <p:grpSpPr bwMode="auto">
            <a:xfrm>
              <a:off x="4720" y="1693"/>
              <a:ext cx="228" cy="108"/>
              <a:chOff x="3600" y="219"/>
              <a:chExt cx="360" cy="175"/>
            </a:xfrm>
          </p:grpSpPr>
          <p:sp>
            <p:nvSpPr>
              <p:cNvPr id="6202" name="Oval 68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03" name="Line 68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04" name="Line 68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05" name="Rectangle 68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06" name="Oval 68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07" name="Group 688"/>
              <p:cNvGrpSpPr>
                <a:grpSpLocks/>
              </p:cNvGrpSpPr>
              <p:nvPr/>
            </p:nvGrpSpPr>
            <p:grpSpPr bwMode="auto">
              <a:xfrm>
                <a:off x="3686" y="244"/>
                <a:ext cx="177" cy="66"/>
                <a:chOff x="2848" y="848"/>
                <a:chExt cx="140" cy="98"/>
              </a:xfrm>
            </p:grpSpPr>
            <p:sp>
              <p:nvSpPr>
                <p:cNvPr id="6212" name="Line 68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13" name="Line 69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14" name="Line 69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08" name="Group 692"/>
              <p:cNvGrpSpPr>
                <a:grpSpLocks/>
              </p:cNvGrpSpPr>
              <p:nvPr/>
            </p:nvGrpSpPr>
            <p:grpSpPr bwMode="auto">
              <a:xfrm flipV="1">
                <a:off x="3686" y="243"/>
                <a:ext cx="177" cy="66"/>
                <a:chOff x="2848" y="848"/>
                <a:chExt cx="140" cy="98"/>
              </a:xfrm>
            </p:grpSpPr>
            <p:sp>
              <p:nvSpPr>
                <p:cNvPr id="6209" name="Line 69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10" name="Line 69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11" name="Line 69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176" name="Line 725"/>
            <p:cNvSpPr>
              <a:spLocks noChangeShapeType="1"/>
            </p:cNvSpPr>
            <p:nvPr/>
          </p:nvSpPr>
          <p:spPr bwMode="auto">
            <a:xfrm>
              <a:off x="4474" y="2358"/>
              <a:ext cx="103" cy="76"/>
            </a:xfrm>
            <a:prstGeom prst="line">
              <a:avLst/>
            </a:prstGeom>
            <a:noFill/>
            <a:ln w="9525">
              <a:solidFill>
                <a:schemeClr val="tx1"/>
              </a:solidFill>
              <a:round/>
              <a:headEnd/>
              <a:tailEnd/>
            </a:ln>
          </p:spPr>
          <p:txBody>
            <a:bodyPr/>
            <a:lstStyle/>
            <a:p>
              <a:endParaRPr lang="zh-CN" altLang="en-US"/>
            </a:p>
          </p:txBody>
        </p:sp>
        <p:sp>
          <p:nvSpPr>
            <p:cNvPr id="6177" name="Line 726"/>
            <p:cNvSpPr>
              <a:spLocks noChangeShapeType="1"/>
            </p:cNvSpPr>
            <p:nvPr/>
          </p:nvSpPr>
          <p:spPr bwMode="auto">
            <a:xfrm>
              <a:off x="4535" y="2308"/>
              <a:ext cx="176" cy="0"/>
            </a:xfrm>
            <a:prstGeom prst="line">
              <a:avLst/>
            </a:prstGeom>
            <a:noFill/>
            <a:ln w="9525">
              <a:solidFill>
                <a:schemeClr val="tx1"/>
              </a:solidFill>
              <a:round/>
              <a:headEnd/>
              <a:tailEnd/>
            </a:ln>
          </p:spPr>
          <p:txBody>
            <a:bodyPr/>
            <a:lstStyle/>
            <a:p>
              <a:endParaRPr lang="zh-CN" altLang="en-US"/>
            </a:p>
          </p:txBody>
        </p:sp>
        <p:sp>
          <p:nvSpPr>
            <p:cNvPr id="6178" name="Line 727"/>
            <p:cNvSpPr>
              <a:spLocks noChangeShapeType="1"/>
            </p:cNvSpPr>
            <p:nvPr/>
          </p:nvSpPr>
          <p:spPr bwMode="auto">
            <a:xfrm flipV="1">
              <a:off x="4684" y="2362"/>
              <a:ext cx="85" cy="66"/>
            </a:xfrm>
            <a:prstGeom prst="line">
              <a:avLst/>
            </a:prstGeom>
            <a:noFill/>
            <a:ln w="9525">
              <a:solidFill>
                <a:schemeClr val="tx1"/>
              </a:solidFill>
              <a:round/>
              <a:headEnd/>
              <a:tailEnd/>
            </a:ln>
          </p:spPr>
          <p:txBody>
            <a:bodyPr/>
            <a:lstStyle/>
            <a:p>
              <a:endParaRPr lang="zh-CN" altLang="en-US"/>
            </a:p>
          </p:txBody>
        </p:sp>
        <p:grpSp>
          <p:nvGrpSpPr>
            <p:cNvPr id="6179" name="Group 780"/>
            <p:cNvGrpSpPr>
              <a:grpSpLocks/>
            </p:cNvGrpSpPr>
            <p:nvPr/>
          </p:nvGrpSpPr>
          <p:grpSpPr bwMode="auto">
            <a:xfrm>
              <a:off x="4187" y="2822"/>
              <a:ext cx="316" cy="148"/>
              <a:chOff x="3600" y="219"/>
              <a:chExt cx="360" cy="175"/>
            </a:xfrm>
          </p:grpSpPr>
          <p:sp>
            <p:nvSpPr>
              <p:cNvPr id="6189" name="Oval 78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190" name="Line 78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191" name="Line 78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192" name="Rectangle 78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193" name="Oval 78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194" name="Group 786"/>
              <p:cNvGrpSpPr>
                <a:grpSpLocks/>
              </p:cNvGrpSpPr>
              <p:nvPr/>
            </p:nvGrpSpPr>
            <p:grpSpPr bwMode="auto">
              <a:xfrm>
                <a:off x="3686" y="244"/>
                <a:ext cx="177" cy="66"/>
                <a:chOff x="2848" y="848"/>
                <a:chExt cx="140" cy="98"/>
              </a:xfrm>
            </p:grpSpPr>
            <p:sp>
              <p:nvSpPr>
                <p:cNvPr id="6199" name="Line 78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00" name="Line 78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01" name="Line 78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195" name="Group 790"/>
              <p:cNvGrpSpPr>
                <a:grpSpLocks/>
              </p:cNvGrpSpPr>
              <p:nvPr/>
            </p:nvGrpSpPr>
            <p:grpSpPr bwMode="auto">
              <a:xfrm flipV="1">
                <a:off x="3686" y="243"/>
                <a:ext cx="177" cy="66"/>
                <a:chOff x="2848" y="848"/>
                <a:chExt cx="140" cy="98"/>
              </a:xfrm>
            </p:grpSpPr>
            <p:sp>
              <p:nvSpPr>
                <p:cNvPr id="6196" name="Line 79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197" name="Line 79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198" name="Line 79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180" name="Line 808"/>
            <p:cNvSpPr>
              <a:spLocks noChangeShapeType="1"/>
            </p:cNvSpPr>
            <p:nvPr/>
          </p:nvSpPr>
          <p:spPr bwMode="auto">
            <a:xfrm>
              <a:off x="4470" y="2955"/>
              <a:ext cx="226" cy="76"/>
            </a:xfrm>
            <a:prstGeom prst="line">
              <a:avLst/>
            </a:prstGeom>
            <a:noFill/>
            <a:ln w="9525">
              <a:solidFill>
                <a:schemeClr val="tx1"/>
              </a:solidFill>
              <a:round/>
              <a:headEnd/>
              <a:tailEnd/>
            </a:ln>
          </p:spPr>
          <p:txBody>
            <a:bodyPr/>
            <a:lstStyle/>
            <a:p>
              <a:endParaRPr lang="zh-CN" altLang="en-US"/>
            </a:p>
          </p:txBody>
        </p:sp>
        <p:sp>
          <p:nvSpPr>
            <p:cNvPr id="6181" name="Line 809"/>
            <p:cNvSpPr>
              <a:spLocks noChangeShapeType="1"/>
            </p:cNvSpPr>
            <p:nvPr/>
          </p:nvSpPr>
          <p:spPr bwMode="auto">
            <a:xfrm flipV="1">
              <a:off x="4059" y="2963"/>
              <a:ext cx="175" cy="69"/>
            </a:xfrm>
            <a:prstGeom prst="line">
              <a:avLst/>
            </a:prstGeom>
            <a:noFill/>
            <a:ln w="9525">
              <a:solidFill>
                <a:schemeClr val="tx1"/>
              </a:solidFill>
              <a:round/>
              <a:headEnd/>
              <a:tailEnd/>
            </a:ln>
          </p:spPr>
          <p:txBody>
            <a:bodyPr/>
            <a:lstStyle/>
            <a:p>
              <a:endParaRPr lang="zh-CN" altLang="en-US"/>
            </a:p>
          </p:txBody>
        </p:sp>
        <p:sp>
          <p:nvSpPr>
            <p:cNvPr id="6182" name="Line 810"/>
            <p:cNvSpPr>
              <a:spLocks noChangeShapeType="1"/>
            </p:cNvSpPr>
            <p:nvPr/>
          </p:nvSpPr>
          <p:spPr bwMode="auto">
            <a:xfrm flipV="1">
              <a:off x="4086" y="3091"/>
              <a:ext cx="612" cy="0"/>
            </a:xfrm>
            <a:prstGeom prst="line">
              <a:avLst/>
            </a:prstGeom>
            <a:noFill/>
            <a:ln w="9525">
              <a:solidFill>
                <a:schemeClr val="tx1"/>
              </a:solidFill>
              <a:round/>
              <a:headEnd/>
              <a:tailEnd/>
            </a:ln>
          </p:spPr>
          <p:txBody>
            <a:bodyPr/>
            <a:lstStyle/>
            <a:p>
              <a:endParaRPr lang="zh-CN" altLang="en-US"/>
            </a:p>
          </p:txBody>
        </p:sp>
        <p:sp>
          <p:nvSpPr>
            <p:cNvPr id="6183" name="Line 858"/>
            <p:cNvSpPr>
              <a:spLocks noChangeShapeType="1"/>
            </p:cNvSpPr>
            <p:nvPr/>
          </p:nvSpPr>
          <p:spPr bwMode="auto">
            <a:xfrm flipV="1">
              <a:off x="4589" y="1526"/>
              <a:ext cx="78" cy="55"/>
            </a:xfrm>
            <a:prstGeom prst="line">
              <a:avLst/>
            </a:prstGeom>
            <a:noFill/>
            <a:ln w="9525">
              <a:solidFill>
                <a:schemeClr val="tx1"/>
              </a:solidFill>
              <a:round/>
              <a:headEnd/>
              <a:tailEnd/>
            </a:ln>
          </p:spPr>
          <p:txBody>
            <a:bodyPr/>
            <a:lstStyle/>
            <a:p>
              <a:endParaRPr lang="zh-CN" altLang="en-US"/>
            </a:p>
          </p:txBody>
        </p:sp>
        <p:sp>
          <p:nvSpPr>
            <p:cNvPr id="6184" name="Line 860"/>
            <p:cNvSpPr>
              <a:spLocks noChangeShapeType="1"/>
            </p:cNvSpPr>
            <p:nvPr/>
          </p:nvSpPr>
          <p:spPr bwMode="auto">
            <a:xfrm flipV="1">
              <a:off x="4596" y="1570"/>
              <a:ext cx="166" cy="182"/>
            </a:xfrm>
            <a:prstGeom prst="line">
              <a:avLst/>
            </a:prstGeom>
            <a:noFill/>
            <a:ln w="9525">
              <a:solidFill>
                <a:schemeClr val="tx1"/>
              </a:solidFill>
              <a:round/>
              <a:headEnd/>
              <a:tailEnd/>
            </a:ln>
          </p:spPr>
          <p:txBody>
            <a:bodyPr/>
            <a:lstStyle/>
            <a:p>
              <a:endParaRPr lang="zh-CN" altLang="en-US"/>
            </a:p>
          </p:txBody>
        </p:sp>
        <p:sp>
          <p:nvSpPr>
            <p:cNvPr id="6185" name="Line 861"/>
            <p:cNvSpPr>
              <a:spLocks noChangeShapeType="1"/>
            </p:cNvSpPr>
            <p:nvPr/>
          </p:nvSpPr>
          <p:spPr bwMode="auto">
            <a:xfrm>
              <a:off x="4818" y="1569"/>
              <a:ext cx="0" cy="124"/>
            </a:xfrm>
            <a:prstGeom prst="line">
              <a:avLst/>
            </a:prstGeom>
            <a:noFill/>
            <a:ln w="9525">
              <a:solidFill>
                <a:schemeClr val="tx1"/>
              </a:solidFill>
              <a:round/>
              <a:headEnd/>
              <a:tailEnd/>
            </a:ln>
          </p:spPr>
          <p:txBody>
            <a:bodyPr/>
            <a:lstStyle/>
            <a:p>
              <a:endParaRPr lang="zh-CN" altLang="en-US"/>
            </a:p>
          </p:txBody>
        </p:sp>
        <p:sp>
          <p:nvSpPr>
            <p:cNvPr id="6186" name="Line 862"/>
            <p:cNvSpPr>
              <a:spLocks noChangeShapeType="1"/>
            </p:cNvSpPr>
            <p:nvPr/>
          </p:nvSpPr>
          <p:spPr bwMode="auto">
            <a:xfrm>
              <a:off x="4600" y="1762"/>
              <a:ext cx="119" cy="0"/>
            </a:xfrm>
            <a:prstGeom prst="line">
              <a:avLst/>
            </a:prstGeom>
            <a:noFill/>
            <a:ln w="9525">
              <a:solidFill>
                <a:schemeClr val="tx1"/>
              </a:solidFill>
              <a:round/>
              <a:headEnd/>
              <a:tailEnd/>
            </a:ln>
          </p:spPr>
          <p:txBody>
            <a:bodyPr/>
            <a:lstStyle/>
            <a:p>
              <a:endParaRPr lang="zh-CN" altLang="en-US"/>
            </a:p>
          </p:txBody>
        </p:sp>
        <p:sp>
          <p:nvSpPr>
            <p:cNvPr id="6187" name="Line 864"/>
            <p:cNvSpPr>
              <a:spLocks noChangeShapeType="1"/>
            </p:cNvSpPr>
            <p:nvPr/>
          </p:nvSpPr>
          <p:spPr bwMode="auto">
            <a:xfrm flipV="1">
              <a:off x="4861" y="1380"/>
              <a:ext cx="150" cy="106"/>
            </a:xfrm>
            <a:prstGeom prst="line">
              <a:avLst/>
            </a:prstGeom>
            <a:noFill/>
            <a:ln w="9525">
              <a:solidFill>
                <a:schemeClr val="tx1"/>
              </a:solidFill>
              <a:round/>
              <a:headEnd/>
              <a:tailEnd/>
            </a:ln>
          </p:spPr>
          <p:txBody>
            <a:bodyPr/>
            <a:lstStyle/>
            <a:p>
              <a:endParaRPr lang="zh-CN" altLang="en-US"/>
            </a:p>
          </p:txBody>
        </p:sp>
        <p:sp>
          <p:nvSpPr>
            <p:cNvPr id="6188" name="Line 865"/>
            <p:cNvSpPr>
              <a:spLocks noChangeShapeType="1"/>
            </p:cNvSpPr>
            <p:nvPr/>
          </p:nvSpPr>
          <p:spPr bwMode="auto">
            <a:xfrm>
              <a:off x="4949" y="1756"/>
              <a:ext cx="112" cy="0"/>
            </a:xfrm>
            <a:prstGeom prst="line">
              <a:avLst/>
            </a:prstGeom>
            <a:noFill/>
            <a:ln w="9525">
              <a:solidFill>
                <a:schemeClr val="tx1"/>
              </a:solidFill>
              <a:round/>
              <a:headEnd/>
              <a:tailEnd/>
            </a:ln>
          </p:spPr>
          <p:txBody>
            <a:bodyPr/>
            <a:lstStyle/>
            <a:p>
              <a:endParaRPr lang="zh-CN" altLang="en-US"/>
            </a:p>
          </p:txBody>
        </p:sp>
      </p:grpSp>
      <p:sp>
        <p:nvSpPr>
          <p:cNvPr id="10088" name="Rectangle 872"/>
          <p:cNvSpPr>
            <a:spLocks noChangeArrowheads="1"/>
          </p:cNvSpPr>
          <p:nvPr/>
        </p:nvSpPr>
        <p:spPr bwMode="auto">
          <a:xfrm>
            <a:off x="431800" y="2660650"/>
            <a:ext cx="3810000" cy="2819400"/>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sz="2800" dirty="0">
                <a:solidFill>
                  <a:srgbClr val="FF0000"/>
                </a:solidFill>
                <a:latin typeface="Comic Sans MS" pitchFamily="66" charset="0"/>
                <a:ea typeface="굴림" pitchFamily="34" charset="-127"/>
              </a:rPr>
              <a:t>access networks, physical media:</a:t>
            </a:r>
            <a:r>
              <a:rPr lang="en-US" altLang="ko-KR" sz="2800" dirty="0">
                <a:latin typeface="Comic Sans MS" pitchFamily="66" charset="0"/>
                <a:ea typeface="굴림" pitchFamily="34" charset="-127"/>
              </a:rPr>
              <a:t> </a:t>
            </a:r>
            <a:r>
              <a:rPr lang="en-US" altLang="ko-KR" dirty="0">
                <a:latin typeface="Comic Sans MS" pitchFamily="66" charset="0"/>
                <a:ea typeface="굴림" pitchFamily="34" charset="-127"/>
              </a:rPr>
              <a:t>wired, wireless communication links</a:t>
            </a:r>
            <a:r>
              <a:rPr lang="en-US" altLang="ko-KR" sz="2800" dirty="0">
                <a:solidFill>
                  <a:srgbClr val="FF0000"/>
                </a:solidFill>
                <a:latin typeface="Comic Sans MS" pitchFamily="66" charset="0"/>
                <a:ea typeface="굴림" pitchFamily="34" charset="-127"/>
              </a:rPr>
              <a:t> </a:t>
            </a:r>
            <a:endParaRPr lang="en-US" altLang="ko-KR" dirty="0">
              <a:latin typeface="Comic Sans MS" pitchFamily="66" charset="0"/>
              <a:ea typeface="굴림" pitchFamily="34" charset="-127"/>
            </a:endParaRPr>
          </a:p>
        </p:txBody>
      </p:sp>
      <p:sp>
        <p:nvSpPr>
          <p:cNvPr id="10089" name="Rectangle 873"/>
          <p:cNvSpPr>
            <a:spLocks noChangeArrowheads="1"/>
          </p:cNvSpPr>
          <p:nvPr/>
        </p:nvSpPr>
        <p:spPr bwMode="auto">
          <a:xfrm>
            <a:off x="473075" y="4475163"/>
            <a:ext cx="3810000" cy="18764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sz="2800">
                <a:solidFill>
                  <a:srgbClr val="FF0000"/>
                </a:solidFill>
                <a:latin typeface="Comic Sans MS" pitchFamily="66" charset="0"/>
                <a:ea typeface="굴림" pitchFamily="34" charset="-127"/>
              </a:rPr>
              <a:t>network core:</a:t>
            </a:r>
            <a:r>
              <a:rPr lang="en-US" altLang="ko-KR" sz="2800">
                <a:latin typeface="Comic Sans MS" pitchFamily="66" charset="0"/>
                <a:ea typeface="굴림" pitchFamily="34" charset="-127"/>
              </a:rPr>
              <a:t> </a:t>
            </a:r>
          </a:p>
          <a:p>
            <a:pPr marL="742950" lvl="1" indent="-285750">
              <a:spcBef>
                <a:spcPct val="20000"/>
              </a:spcBef>
              <a:buClr>
                <a:schemeClr val="accent2"/>
              </a:buClr>
              <a:buSzPct val="75000"/>
              <a:buFont typeface="Wingdings" pitchFamily="2" charset="2"/>
              <a:buChar char="v"/>
            </a:pPr>
            <a:r>
              <a:rPr lang="en-US" altLang="ko-KR">
                <a:latin typeface="Comic Sans MS" pitchFamily="66" charset="0"/>
                <a:ea typeface="굴림" pitchFamily="34" charset="-127"/>
              </a:rPr>
              <a:t>interconnected routers</a:t>
            </a:r>
          </a:p>
          <a:p>
            <a:pPr marL="742950" lvl="1" indent="-285750">
              <a:spcBef>
                <a:spcPct val="20000"/>
              </a:spcBef>
              <a:buClr>
                <a:schemeClr val="accent2"/>
              </a:buClr>
              <a:buSzPct val="75000"/>
              <a:buFont typeface="Wingdings" pitchFamily="2" charset="2"/>
              <a:buChar char="v"/>
            </a:pPr>
            <a:r>
              <a:rPr lang="en-US" altLang="ko-KR">
                <a:latin typeface="Comic Sans MS" pitchFamily="66" charset="0"/>
                <a:ea typeface="굴림" pitchFamily="34" charset="-127"/>
              </a:rPr>
              <a:t>network of networks</a:t>
            </a:r>
          </a:p>
          <a:p>
            <a:pPr marL="342900" indent="-342900">
              <a:spcBef>
                <a:spcPct val="20000"/>
              </a:spcBef>
              <a:buClr>
                <a:schemeClr val="accent2"/>
              </a:buClr>
              <a:buSzPct val="85000"/>
              <a:buFont typeface="Wingdings" pitchFamily="2" charset="2"/>
              <a:buChar char="q"/>
            </a:pPr>
            <a:endParaRPr lang="en-US" altLang="ko-KR">
              <a:latin typeface="Comic Sans MS" pitchFamily="66" charset="0"/>
              <a:ea typeface="굴림"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08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08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10088" grpId="0"/>
      <p:bldP spid="100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184" name="Slide Number Placeholder 6"/>
          <p:cNvSpPr>
            <a:spLocks noGrp="1"/>
          </p:cNvSpPr>
          <p:nvPr>
            <p:ph type="sldNum" sz="quarter" idx="12"/>
          </p:nvPr>
        </p:nvSpPr>
        <p:spPr>
          <a:noFill/>
        </p:spPr>
        <p:txBody>
          <a:bodyPr/>
          <a:lstStyle/>
          <a:p>
            <a:r>
              <a:rPr lang="en-US" altLang="ko-KR" smtClean="0">
                <a:ea typeface="굴림" pitchFamily="34" charset="-127"/>
              </a:rPr>
              <a:t>1-</a:t>
            </a:r>
            <a:fld id="{C32DC301-7017-47D2-938D-E2538441CC0E}" type="slidenum">
              <a:rPr lang="en-US" altLang="ko-KR" smtClean="0">
                <a:ea typeface="굴림" pitchFamily="34" charset="-127"/>
              </a:rPr>
              <a:pPr/>
              <a:t>26</a:t>
            </a:fld>
            <a:endParaRPr lang="en-US" altLang="ko-KR" smtClean="0">
              <a:ea typeface="굴림" pitchFamily="34" charset="-127"/>
            </a:endParaRPr>
          </a:p>
        </p:txBody>
      </p:sp>
      <p:sp>
        <p:nvSpPr>
          <p:cNvPr id="7185" name="Rectangle 2"/>
          <p:cNvSpPr>
            <a:spLocks noGrp="1" noChangeArrowheads="1"/>
          </p:cNvSpPr>
          <p:nvPr>
            <p:ph type="title"/>
          </p:nvPr>
        </p:nvSpPr>
        <p:spPr/>
        <p:txBody>
          <a:bodyPr/>
          <a:lstStyle/>
          <a:p>
            <a:r>
              <a:rPr lang="en-US" altLang="ko-KR" smtClean="0">
                <a:ea typeface="굴림" pitchFamily="34" charset="-127"/>
              </a:rPr>
              <a:t>The network edge:</a:t>
            </a:r>
          </a:p>
        </p:txBody>
      </p:sp>
      <p:sp>
        <p:nvSpPr>
          <p:cNvPr id="7186" name="Rectangle 3"/>
          <p:cNvSpPr>
            <a:spLocks noGrp="1" noChangeArrowheads="1"/>
          </p:cNvSpPr>
          <p:nvPr>
            <p:ph type="body" sz="half" idx="1"/>
          </p:nvPr>
        </p:nvSpPr>
        <p:spPr>
          <a:xfrm>
            <a:off x="304800" y="1371600"/>
            <a:ext cx="4651375" cy="4953000"/>
          </a:xfrm>
        </p:spPr>
        <p:txBody>
          <a:bodyPr/>
          <a:lstStyle/>
          <a:p>
            <a:r>
              <a:rPr lang="en-US" altLang="ko-KR" dirty="0" smtClean="0">
                <a:solidFill>
                  <a:srgbClr val="FF0000"/>
                </a:solidFill>
                <a:ea typeface="굴림" pitchFamily="34" charset="-127"/>
              </a:rPr>
              <a:t>end systems (hosts):</a:t>
            </a:r>
            <a:endParaRPr lang="en-US" altLang="ko-KR" sz="2400" dirty="0" smtClean="0">
              <a:ea typeface="굴림" pitchFamily="34" charset="-127"/>
            </a:endParaRPr>
          </a:p>
          <a:p>
            <a:pPr lvl="1"/>
            <a:r>
              <a:rPr lang="en-US" altLang="ko-KR" sz="2000" dirty="0" smtClean="0">
                <a:ea typeface="굴림" pitchFamily="34" charset="-127"/>
              </a:rPr>
              <a:t>run application programs</a:t>
            </a:r>
          </a:p>
          <a:p>
            <a:pPr lvl="1"/>
            <a:r>
              <a:rPr lang="en-US" altLang="ko-KR" sz="2000" dirty="0" smtClean="0">
                <a:ea typeface="굴림" pitchFamily="34" charset="-127"/>
              </a:rPr>
              <a:t>e.g. Web, email</a:t>
            </a:r>
          </a:p>
          <a:p>
            <a:pPr lvl="1"/>
            <a:r>
              <a:rPr lang="en-US" altLang="ko-KR" sz="2000" dirty="0" smtClean="0">
                <a:ea typeface="굴림" pitchFamily="34" charset="-127"/>
              </a:rPr>
              <a:t>at “edge of network”</a:t>
            </a:r>
          </a:p>
        </p:txBody>
      </p:sp>
      <p:sp>
        <p:nvSpPr>
          <p:cNvPr id="7187" name="Freeform 229"/>
          <p:cNvSpPr>
            <a:spLocks/>
          </p:cNvSpPr>
          <p:nvPr/>
        </p:nvSpPr>
        <p:spPr bwMode="auto">
          <a:xfrm>
            <a:off x="6710363"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7188" name="Freeform 230"/>
          <p:cNvSpPr>
            <a:spLocks/>
          </p:cNvSpPr>
          <p:nvPr/>
        </p:nvSpPr>
        <p:spPr bwMode="auto">
          <a:xfrm>
            <a:off x="6729413"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w="9525">
            <a:noFill/>
            <a:round/>
            <a:headEnd/>
            <a:tailEnd/>
          </a:ln>
        </p:spPr>
        <p:txBody>
          <a:bodyPr/>
          <a:lstStyle/>
          <a:p>
            <a:endParaRPr lang="zh-CN" altLang="en-US"/>
          </a:p>
        </p:txBody>
      </p:sp>
      <p:sp>
        <p:nvSpPr>
          <p:cNvPr id="7189" name="Freeform 231"/>
          <p:cNvSpPr>
            <a:spLocks/>
          </p:cNvSpPr>
          <p:nvPr/>
        </p:nvSpPr>
        <p:spPr bwMode="auto">
          <a:xfrm>
            <a:off x="4989513"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7190" name="Group 232"/>
          <p:cNvGrpSpPr>
            <a:grpSpLocks/>
          </p:cNvGrpSpPr>
          <p:nvPr/>
        </p:nvGrpSpPr>
        <p:grpSpPr bwMode="auto">
          <a:xfrm>
            <a:off x="5076825" y="2974975"/>
            <a:ext cx="1458913" cy="933450"/>
            <a:chOff x="2889" y="1631"/>
            <a:chExt cx="980" cy="743"/>
          </a:xfrm>
        </p:grpSpPr>
        <p:sp>
          <p:nvSpPr>
            <p:cNvPr id="7521" name="Rectangle 233"/>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ko-KR" altLang="ko-KR">
                <a:ea typeface="굴림" pitchFamily="34" charset="-127"/>
              </a:endParaRPr>
            </a:p>
          </p:txBody>
        </p:sp>
        <p:sp>
          <p:nvSpPr>
            <p:cNvPr id="7522" name="AutoShape 234"/>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7191" name="Group 235"/>
          <p:cNvGrpSpPr>
            <a:grpSpLocks/>
          </p:cNvGrpSpPr>
          <p:nvPr/>
        </p:nvGrpSpPr>
        <p:grpSpPr bwMode="auto">
          <a:xfrm>
            <a:off x="5778500" y="1831975"/>
            <a:ext cx="336550" cy="531813"/>
            <a:chOff x="3796" y="1043"/>
            <a:chExt cx="865" cy="1237"/>
          </a:xfrm>
        </p:grpSpPr>
        <p:sp>
          <p:nvSpPr>
            <p:cNvPr id="7491" name="Line 236"/>
            <p:cNvSpPr>
              <a:spLocks noChangeShapeType="1"/>
            </p:cNvSpPr>
            <p:nvPr/>
          </p:nvSpPr>
          <p:spPr bwMode="auto">
            <a:xfrm flipH="1">
              <a:off x="3992" y="1481"/>
              <a:ext cx="235" cy="724"/>
            </a:xfrm>
            <a:prstGeom prst="line">
              <a:avLst/>
            </a:prstGeom>
            <a:noFill/>
            <a:ln w="9525">
              <a:solidFill>
                <a:schemeClr val="bg2"/>
              </a:solidFill>
              <a:round/>
              <a:headEnd/>
              <a:tailEnd/>
            </a:ln>
          </p:spPr>
          <p:txBody>
            <a:bodyPr wrap="none"/>
            <a:lstStyle/>
            <a:p>
              <a:endParaRPr lang="zh-CN" altLang="en-US"/>
            </a:p>
          </p:txBody>
        </p:sp>
        <p:sp>
          <p:nvSpPr>
            <p:cNvPr id="7492" name="Line 237"/>
            <p:cNvSpPr>
              <a:spLocks noChangeShapeType="1"/>
            </p:cNvSpPr>
            <p:nvPr/>
          </p:nvSpPr>
          <p:spPr bwMode="auto">
            <a:xfrm>
              <a:off x="4227" y="1481"/>
              <a:ext cx="236" cy="720"/>
            </a:xfrm>
            <a:prstGeom prst="line">
              <a:avLst/>
            </a:prstGeom>
            <a:noFill/>
            <a:ln w="9525">
              <a:solidFill>
                <a:schemeClr val="bg2"/>
              </a:solidFill>
              <a:round/>
              <a:headEnd/>
              <a:tailEnd/>
            </a:ln>
          </p:spPr>
          <p:txBody>
            <a:bodyPr wrap="none"/>
            <a:lstStyle/>
            <a:p>
              <a:endParaRPr lang="zh-CN" altLang="en-US"/>
            </a:p>
          </p:txBody>
        </p:sp>
        <p:sp>
          <p:nvSpPr>
            <p:cNvPr id="7493" name="Line 238"/>
            <p:cNvSpPr>
              <a:spLocks noChangeShapeType="1"/>
            </p:cNvSpPr>
            <p:nvPr/>
          </p:nvSpPr>
          <p:spPr bwMode="auto">
            <a:xfrm>
              <a:off x="3992" y="2201"/>
              <a:ext cx="235" cy="79"/>
            </a:xfrm>
            <a:prstGeom prst="line">
              <a:avLst/>
            </a:prstGeom>
            <a:noFill/>
            <a:ln w="9525">
              <a:solidFill>
                <a:schemeClr val="bg2"/>
              </a:solidFill>
              <a:round/>
              <a:headEnd/>
              <a:tailEnd/>
            </a:ln>
          </p:spPr>
          <p:txBody>
            <a:bodyPr wrap="none"/>
            <a:lstStyle/>
            <a:p>
              <a:endParaRPr lang="zh-CN" altLang="en-US"/>
            </a:p>
          </p:txBody>
        </p:sp>
        <p:sp>
          <p:nvSpPr>
            <p:cNvPr id="7494" name="Line 239"/>
            <p:cNvSpPr>
              <a:spLocks noChangeShapeType="1"/>
            </p:cNvSpPr>
            <p:nvPr/>
          </p:nvSpPr>
          <p:spPr bwMode="auto">
            <a:xfrm flipH="1">
              <a:off x="4227" y="2201"/>
              <a:ext cx="236" cy="79"/>
            </a:xfrm>
            <a:prstGeom prst="line">
              <a:avLst/>
            </a:prstGeom>
            <a:noFill/>
            <a:ln w="9525">
              <a:solidFill>
                <a:schemeClr val="bg2"/>
              </a:solidFill>
              <a:round/>
              <a:headEnd/>
              <a:tailEnd/>
            </a:ln>
          </p:spPr>
          <p:txBody>
            <a:bodyPr wrap="none"/>
            <a:lstStyle/>
            <a:p>
              <a:endParaRPr lang="zh-CN" altLang="en-US"/>
            </a:p>
          </p:txBody>
        </p:sp>
        <p:sp>
          <p:nvSpPr>
            <p:cNvPr id="7495" name="Line 240"/>
            <p:cNvSpPr>
              <a:spLocks noChangeShapeType="1"/>
            </p:cNvSpPr>
            <p:nvPr/>
          </p:nvSpPr>
          <p:spPr bwMode="auto">
            <a:xfrm>
              <a:off x="4227" y="1497"/>
              <a:ext cx="0" cy="783"/>
            </a:xfrm>
            <a:prstGeom prst="line">
              <a:avLst/>
            </a:prstGeom>
            <a:noFill/>
            <a:ln w="9525">
              <a:solidFill>
                <a:schemeClr val="bg2"/>
              </a:solidFill>
              <a:round/>
              <a:headEnd/>
              <a:tailEnd/>
            </a:ln>
          </p:spPr>
          <p:txBody>
            <a:bodyPr wrap="none"/>
            <a:lstStyle/>
            <a:p>
              <a:endParaRPr lang="zh-CN" altLang="en-US"/>
            </a:p>
          </p:txBody>
        </p:sp>
        <p:sp>
          <p:nvSpPr>
            <p:cNvPr id="7496" name="Line 241"/>
            <p:cNvSpPr>
              <a:spLocks noChangeShapeType="1"/>
            </p:cNvSpPr>
            <p:nvPr/>
          </p:nvSpPr>
          <p:spPr bwMode="auto">
            <a:xfrm flipV="1">
              <a:off x="3992" y="2127"/>
              <a:ext cx="235" cy="78"/>
            </a:xfrm>
            <a:prstGeom prst="line">
              <a:avLst/>
            </a:prstGeom>
            <a:noFill/>
            <a:ln w="9525">
              <a:solidFill>
                <a:schemeClr val="bg2"/>
              </a:solidFill>
              <a:round/>
              <a:headEnd/>
              <a:tailEnd/>
            </a:ln>
          </p:spPr>
          <p:txBody>
            <a:bodyPr wrap="none"/>
            <a:lstStyle/>
            <a:p>
              <a:endParaRPr lang="zh-CN" altLang="en-US"/>
            </a:p>
          </p:txBody>
        </p:sp>
        <p:sp>
          <p:nvSpPr>
            <p:cNvPr id="7497" name="Line 242"/>
            <p:cNvSpPr>
              <a:spLocks noChangeShapeType="1"/>
            </p:cNvSpPr>
            <p:nvPr/>
          </p:nvSpPr>
          <p:spPr bwMode="auto">
            <a:xfrm flipH="1" flipV="1">
              <a:off x="4227" y="2127"/>
              <a:ext cx="236" cy="74"/>
            </a:xfrm>
            <a:prstGeom prst="line">
              <a:avLst/>
            </a:prstGeom>
            <a:noFill/>
            <a:ln w="9525">
              <a:solidFill>
                <a:schemeClr val="bg2"/>
              </a:solidFill>
              <a:round/>
              <a:headEnd/>
              <a:tailEnd/>
            </a:ln>
          </p:spPr>
          <p:txBody>
            <a:bodyPr wrap="none"/>
            <a:lstStyle/>
            <a:p>
              <a:endParaRPr lang="zh-CN" altLang="en-US"/>
            </a:p>
          </p:txBody>
        </p:sp>
        <p:sp>
          <p:nvSpPr>
            <p:cNvPr id="7498" name="Line 243"/>
            <p:cNvSpPr>
              <a:spLocks noChangeShapeType="1"/>
            </p:cNvSpPr>
            <p:nvPr/>
          </p:nvSpPr>
          <p:spPr bwMode="auto">
            <a:xfrm>
              <a:off x="4092" y="1890"/>
              <a:ext cx="135" cy="60"/>
            </a:xfrm>
            <a:prstGeom prst="line">
              <a:avLst/>
            </a:prstGeom>
            <a:noFill/>
            <a:ln w="9525">
              <a:solidFill>
                <a:schemeClr val="bg2"/>
              </a:solidFill>
              <a:round/>
              <a:headEnd/>
              <a:tailEnd/>
            </a:ln>
          </p:spPr>
          <p:txBody>
            <a:bodyPr wrap="none"/>
            <a:lstStyle/>
            <a:p>
              <a:endParaRPr lang="zh-CN" altLang="en-US"/>
            </a:p>
          </p:txBody>
        </p:sp>
        <p:sp>
          <p:nvSpPr>
            <p:cNvPr id="7499" name="Line 244"/>
            <p:cNvSpPr>
              <a:spLocks noChangeShapeType="1"/>
            </p:cNvSpPr>
            <p:nvPr/>
          </p:nvSpPr>
          <p:spPr bwMode="auto">
            <a:xfrm flipV="1">
              <a:off x="4227" y="1890"/>
              <a:ext cx="143" cy="60"/>
            </a:xfrm>
            <a:prstGeom prst="line">
              <a:avLst/>
            </a:prstGeom>
            <a:noFill/>
            <a:ln w="9525">
              <a:solidFill>
                <a:schemeClr val="bg2"/>
              </a:solidFill>
              <a:round/>
              <a:headEnd/>
              <a:tailEnd/>
            </a:ln>
          </p:spPr>
          <p:txBody>
            <a:bodyPr wrap="none"/>
            <a:lstStyle/>
            <a:p>
              <a:endParaRPr lang="zh-CN" altLang="en-US"/>
            </a:p>
          </p:txBody>
        </p:sp>
        <p:sp>
          <p:nvSpPr>
            <p:cNvPr id="7500" name="Line 245"/>
            <p:cNvSpPr>
              <a:spLocks noChangeShapeType="1"/>
            </p:cNvSpPr>
            <p:nvPr/>
          </p:nvSpPr>
          <p:spPr bwMode="auto">
            <a:xfrm>
              <a:off x="4047" y="1996"/>
              <a:ext cx="175" cy="81"/>
            </a:xfrm>
            <a:prstGeom prst="line">
              <a:avLst/>
            </a:prstGeom>
            <a:noFill/>
            <a:ln w="9525">
              <a:solidFill>
                <a:schemeClr val="bg2"/>
              </a:solidFill>
              <a:round/>
              <a:headEnd/>
              <a:tailEnd/>
            </a:ln>
          </p:spPr>
          <p:txBody>
            <a:bodyPr wrap="none"/>
            <a:lstStyle/>
            <a:p>
              <a:endParaRPr lang="zh-CN" altLang="en-US"/>
            </a:p>
          </p:txBody>
        </p:sp>
        <p:sp>
          <p:nvSpPr>
            <p:cNvPr id="7501" name="Line 246"/>
            <p:cNvSpPr>
              <a:spLocks noChangeShapeType="1"/>
            </p:cNvSpPr>
            <p:nvPr/>
          </p:nvSpPr>
          <p:spPr bwMode="auto">
            <a:xfrm flipV="1">
              <a:off x="4227" y="2012"/>
              <a:ext cx="176" cy="71"/>
            </a:xfrm>
            <a:prstGeom prst="line">
              <a:avLst/>
            </a:prstGeom>
            <a:noFill/>
            <a:ln w="9525">
              <a:solidFill>
                <a:schemeClr val="bg2"/>
              </a:solidFill>
              <a:round/>
              <a:headEnd/>
              <a:tailEnd/>
            </a:ln>
          </p:spPr>
          <p:txBody>
            <a:bodyPr wrap="none"/>
            <a:lstStyle/>
            <a:p>
              <a:endParaRPr lang="zh-CN" altLang="en-US"/>
            </a:p>
          </p:txBody>
        </p:sp>
        <p:sp>
          <p:nvSpPr>
            <p:cNvPr id="7502" name="Line 247"/>
            <p:cNvSpPr>
              <a:spLocks noChangeShapeType="1"/>
            </p:cNvSpPr>
            <p:nvPr/>
          </p:nvSpPr>
          <p:spPr bwMode="auto">
            <a:xfrm flipV="1">
              <a:off x="4227" y="1782"/>
              <a:ext cx="90" cy="29"/>
            </a:xfrm>
            <a:prstGeom prst="line">
              <a:avLst/>
            </a:prstGeom>
            <a:noFill/>
            <a:ln w="9525">
              <a:solidFill>
                <a:schemeClr val="bg2"/>
              </a:solidFill>
              <a:round/>
              <a:headEnd/>
              <a:tailEnd/>
            </a:ln>
          </p:spPr>
          <p:txBody>
            <a:bodyPr wrap="none"/>
            <a:lstStyle/>
            <a:p>
              <a:endParaRPr lang="zh-CN" altLang="en-US"/>
            </a:p>
          </p:txBody>
        </p:sp>
        <p:sp>
          <p:nvSpPr>
            <p:cNvPr id="7503" name="Line 248"/>
            <p:cNvSpPr>
              <a:spLocks noChangeShapeType="1"/>
            </p:cNvSpPr>
            <p:nvPr/>
          </p:nvSpPr>
          <p:spPr bwMode="auto">
            <a:xfrm flipV="1">
              <a:off x="4227" y="1632"/>
              <a:ext cx="57" cy="22"/>
            </a:xfrm>
            <a:prstGeom prst="line">
              <a:avLst/>
            </a:prstGeom>
            <a:noFill/>
            <a:ln w="9525">
              <a:solidFill>
                <a:schemeClr val="bg2"/>
              </a:solidFill>
              <a:round/>
              <a:headEnd/>
              <a:tailEnd/>
            </a:ln>
          </p:spPr>
          <p:txBody>
            <a:bodyPr wrap="none"/>
            <a:lstStyle/>
            <a:p>
              <a:endParaRPr lang="zh-CN" altLang="en-US"/>
            </a:p>
          </p:txBody>
        </p:sp>
        <p:sp>
          <p:nvSpPr>
            <p:cNvPr id="7504" name="Line 249"/>
            <p:cNvSpPr>
              <a:spLocks noChangeShapeType="1"/>
            </p:cNvSpPr>
            <p:nvPr/>
          </p:nvSpPr>
          <p:spPr bwMode="auto">
            <a:xfrm>
              <a:off x="4126" y="1772"/>
              <a:ext cx="109" cy="39"/>
            </a:xfrm>
            <a:prstGeom prst="line">
              <a:avLst/>
            </a:prstGeom>
            <a:noFill/>
            <a:ln w="9525">
              <a:solidFill>
                <a:schemeClr val="bg2"/>
              </a:solidFill>
              <a:round/>
              <a:headEnd/>
              <a:tailEnd/>
            </a:ln>
          </p:spPr>
          <p:txBody>
            <a:bodyPr wrap="none"/>
            <a:lstStyle/>
            <a:p>
              <a:endParaRPr lang="zh-CN" altLang="en-US"/>
            </a:p>
          </p:txBody>
        </p:sp>
        <p:sp>
          <p:nvSpPr>
            <p:cNvPr id="7505" name="Line 250"/>
            <p:cNvSpPr>
              <a:spLocks noChangeShapeType="1"/>
            </p:cNvSpPr>
            <p:nvPr/>
          </p:nvSpPr>
          <p:spPr bwMode="auto">
            <a:xfrm>
              <a:off x="4175" y="1625"/>
              <a:ext cx="63" cy="39"/>
            </a:xfrm>
            <a:prstGeom prst="line">
              <a:avLst/>
            </a:prstGeom>
            <a:noFill/>
            <a:ln w="9525">
              <a:solidFill>
                <a:schemeClr val="bg2"/>
              </a:solidFill>
              <a:round/>
              <a:headEnd/>
              <a:tailEnd/>
            </a:ln>
          </p:spPr>
          <p:txBody>
            <a:bodyPr wrap="none"/>
            <a:lstStyle/>
            <a:p>
              <a:endParaRPr lang="zh-CN" altLang="en-US"/>
            </a:p>
          </p:txBody>
        </p:sp>
        <p:grpSp>
          <p:nvGrpSpPr>
            <p:cNvPr id="7506" name="Group 251"/>
            <p:cNvGrpSpPr>
              <a:grpSpLocks/>
            </p:cNvGrpSpPr>
            <p:nvPr/>
          </p:nvGrpSpPr>
          <p:grpSpPr bwMode="auto">
            <a:xfrm>
              <a:off x="4269" y="1415"/>
              <a:ext cx="392" cy="137"/>
              <a:chOff x="4227" y="1360"/>
              <a:chExt cx="863" cy="270"/>
            </a:xfrm>
          </p:grpSpPr>
          <p:sp>
            <p:nvSpPr>
              <p:cNvPr id="7517" name="Line 252"/>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7518" name="Line 253"/>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7519" name="Line 254"/>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7520" name="Line 255"/>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7507" name="Group 256"/>
            <p:cNvGrpSpPr>
              <a:grpSpLocks/>
            </p:cNvGrpSpPr>
            <p:nvPr/>
          </p:nvGrpSpPr>
          <p:grpSpPr bwMode="auto">
            <a:xfrm rot="5700496">
              <a:off x="4053" y="1170"/>
              <a:ext cx="392" cy="137"/>
              <a:chOff x="4227" y="1360"/>
              <a:chExt cx="863" cy="270"/>
            </a:xfrm>
          </p:grpSpPr>
          <p:sp>
            <p:nvSpPr>
              <p:cNvPr id="7513" name="Line 257"/>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7514" name="Line 258"/>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7515" name="Line 259"/>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7516" name="Line 260"/>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7508" name="Group 261"/>
            <p:cNvGrpSpPr>
              <a:grpSpLocks/>
            </p:cNvGrpSpPr>
            <p:nvPr/>
          </p:nvGrpSpPr>
          <p:grpSpPr bwMode="auto">
            <a:xfrm rot="10800000">
              <a:off x="3796" y="1402"/>
              <a:ext cx="392" cy="137"/>
              <a:chOff x="4227" y="1360"/>
              <a:chExt cx="863" cy="270"/>
            </a:xfrm>
          </p:grpSpPr>
          <p:sp>
            <p:nvSpPr>
              <p:cNvPr id="7509" name="Line 262"/>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7510" name="Line 263"/>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7511" name="Line 264"/>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7512" name="Line 265"/>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sp>
        <p:nvSpPr>
          <p:cNvPr id="7192" name="Oval 275"/>
          <p:cNvSpPr>
            <a:spLocks noChangeArrowheads="1"/>
          </p:cNvSpPr>
          <p:nvPr/>
        </p:nvSpPr>
        <p:spPr bwMode="auto">
          <a:xfrm>
            <a:off x="6835775" y="3652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193" name="Line 276"/>
          <p:cNvSpPr>
            <a:spLocks noChangeShapeType="1"/>
          </p:cNvSpPr>
          <p:nvPr/>
        </p:nvSpPr>
        <p:spPr bwMode="auto">
          <a:xfrm>
            <a:off x="6835775"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194" name="Line 277"/>
          <p:cNvSpPr>
            <a:spLocks noChangeShapeType="1"/>
          </p:cNvSpPr>
          <p:nvPr/>
        </p:nvSpPr>
        <p:spPr bwMode="auto">
          <a:xfrm>
            <a:off x="7194550"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195" name="Rectangle 278"/>
          <p:cNvSpPr>
            <a:spLocks noChangeArrowheads="1"/>
          </p:cNvSpPr>
          <p:nvPr/>
        </p:nvSpPr>
        <p:spPr bwMode="auto">
          <a:xfrm>
            <a:off x="6835775" y="3644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196" name="Oval 279"/>
          <p:cNvSpPr>
            <a:spLocks noChangeArrowheads="1"/>
          </p:cNvSpPr>
          <p:nvPr/>
        </p:nvSpPr>
        <p:spPr bwMode="auto">
          <a:xfrm>
            <a:off x="6832600" y="3576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197" name="Group 280"/>
          <p:cNvGrpSpPr>
            <a:grpSpLocks/>
          </p:cNvGrpSpPr>
          <p:nvPr/>
        </p:nvGrpSpPr>
        <p:grpSpPr bwMode="auto">
          <a:xfrm>
            <a:off x="6918325" y="3600450"/>
            <a:ext cx="179388" cy="65088"/>
            <a:chOff x="2848" y="848"/>
            <a:chExt cx="140" cy="98"/>
          </a:xfrm>
        </p:grpSpPr>
        <p:sp>
          <p:nvSpPr>
            <p:cNvPr id="7488" name="Line 28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89" name="Line 28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90" name="Line 28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198" name="Group 284"/>
          <p:cNvGrpSpPr>
            <a:grpSpLocks/>
          </p:cNvGrpSpPr>
          <p:nvPr/>
        </p:nvGrpSpPr>
        <p:grpSpPr bwMode="auto">
          <a:xfrm flipV="1">
            <a:off x="6918325" y="3600450"/>
            <a:ext cx="179388" cy="65088"/>
            <a:chOff x="2848" y="848"/>
            <a:chExt cx="140" cy="98"/>
          </a:xfrm>
        </p:grpSpPr>
        <p:sp>
          <p:nvSpPr>
            <p:cNvPr id="7485" name="Line 28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86" name="Line 28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87" name="Line 28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199" name="Oval 289"/>
          <p:cNvSpPr>
            <a:spLocks noChangeArrowheads="1"/>
          </p:cNvSpPr>
          <p:nvPr/>
        </p:nvSpPr>
        <p:spPr bwMode="auto">
          <a:xfrm>
            <a:off x="7191375" y="39322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00" name="Line 290"/>
          <p:cNvSpPr>
            <a:spLocks noChangeShapeType="1"/>
          </p:cNvSpPr>
          <p:nvPr/>
        </p:nvSpPr>
        <p:spPr bwMode="auto">
          <a:xfrm>
            <a:off x="7191375"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1" name="Line 291"/>
          <p:cNvSpPr>
            <a:spLocks noChangeShapeType="1"/>
          </p:cNvSpPr>
          <p:nvPr/>
        </p:nvSpPr>
        <p:spPr bwMode="auto">
          <a:xfrm>
            <a:off x="7550150"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2" name="Rectangle 292"/>
          <p:cNvSpPr>
            <a:spLocks noChangeArrowheads="1"/>
          </p:cNvSpPr>
          <p:nvPr/>
        </p:nvSpPr>
        <p:spPr bwMode="auto">
          <a:xfrm>
            <a:off x="7191375" y="39243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03" name="Oval 293"/>
          <p:cNvSpPr>
            <a:spLocks noChangeArrowheads="1"/>
          </p:cNvSpPr>
          <p:nvPr/>
        </p:nvSpPr>
        <p:spPr bwMode="auto">
          <a:xfrm>
            <a:off x="7188200" y="38560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04" name="Group 294"/>
          <p:cNvGrpSpPr>
            <a:grpSpLocks/>
          </p:cNvGrpSpPr>
          <p:nvPr/>
        </p:nvGrpSpPr>
        <p:grpSpPr bwMode="auto">
          <a:xfrm>
            <a:off x="7273925" y="3879850"/>
            <a:ext cx="179388" cy="65088"/>
            <a:chOff x="2848" y="848"/>
            <a:chExt cx="140" cy="98"/>
          </a:xfrm>
        </p:grpSpPr>
        <p:sp>
          <p:nvSpPr>
            <p:cNvPr id="7482" name="Line 29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83" name="Line 29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84" name="Line 29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05" name="Group 298"/>
          <p:cNvGrpSpPr>
            <a:grpSpLocks/>
          </p:cNvGrpSpPr>
          <p:nvPr/>
        </p:nvGrpSpPr>
        <p:grpSpPr bwMode="auto">
          <a:xfrm flipV="1">
            <a:off x="7273925" y="3879850"/>
            <a:ext cx="179388" cy="65088"/>
            <a:chOff x="2848" y="848"/>
            <a:chExt cx="140" cy="98"/>
          </a:xfrm>
        </p:grpSpPr>
        <p:sp>
          <p:nvSpPr>
            <p:cNvPr id="7479" name="Line 29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80" name="Line 30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81" name="Line 30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06" name="Oval 303"/>
          <p:cNvSpPr>
            <a:spLocks noChangeArrowheads="1"/>
          </p:cNvSpPr>
          <p:nvPr/>
        </p:nvSpPr>
        <p:spPr bwMode="auto">
          <a:xfrm>
            <a:off x="7470775" y="36655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07" name="Line 304"/>
          <p:cNvSpPr>
            <a:spLocks noChangeShapeType="1"/>
          </p:cNvSpPr>
          <p:nvPr/>
        </p:nvSpPr>
        <p:spPr bwMode="auto">
          <a:xfrm>
            <a:off x="7470775"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8" name="Line 305"/>
          <p:cNvSpPr>
            <a:spLocks noChangeShapeType="1"/>
          </p:cNvSpPr>
          <p:nvPr/>
        </p:nvSpPr>
        <p:spPr bwMode="auto">
          <a:xfrm>
            <a:off x="7829550"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9" name="Rectangle 306"/>
          <p:cNvSpPr>
            <a:spLocks noChangeArrowheads="1"/>
          </p:cNvSpPr>
          <p:nvPr/>
        </p:nvSpPr>
        <p:spPr bwMode="auto">
          <a:xfrm>
            <a:off x="7470775" y="36576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10" name="Oval 307"/>
          <p:cNvSpPr>
            <a:spLocks noChangeArrowheads="1"/>
          </p:cNvSpPr>
          <p:nvPr/>
        </p:nvSpPr>
        <p:spPr bwMode="auto">
          <a:xfrm>
            <a:off x="7467600" y="35893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11" name="Group 308"/>
          <p:cNvGrpSpPr>
            <a:grpSpLocks/>
          </p:cNvGrpSpPr>
          <p:nvPr/>
        </p:nvGrpSpPr>
        <p:grpSpPr bwMode="auto">
          <a:xfrm>
            <a:off x="7553325" y="3613150"/>
            <a:ext cx="179388" cy="65088"/>
            <a:chOff x="2848" y="848"/>
            <a:chExt cx="140" cy="98"/>
          </a:xfrm>
        </p:grpSpPr>
        <p:sp>
          <p:nvSpPr>
            <p:cNvPr id="7476" name="Line 30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77" name="Line 31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78" name="Line 31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12" name="Group 312"/>
          <p:cNvGrpSpPr>
            <a:grpSpLocks/>
          </p:cNvGrpSpPr>
          <p:nvPr/>
        </p:nvGrpSpPr>
        <p:grpSpPr bwMode="auto">
          <a:xfrm flipV="1">
            <a:off x="7553325" y="3613150"/>
            <a:ext cx="179388" cy="65088"/>
            <a:chOff x="2848" y="848"/>
            <a:chExt cx="140" cy="98"/>
          </a:xfrm>
        </p:grpSpPr>
        <p:sp>
          <p:nvSpPr>
            <p:cNvPr id="7473" name="Line 31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74" name="Line 31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75" name="Line 31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13" name="Oval 317"/>
          <p:cNvSpPr>
            <a:spLocks noChangeArrowheads="1"/>
          </p:cNvSpPr>
          <p:nvPr/>
        </p:nvSpPr>
        <p:spPr bwMode="auto">
          <a:xfrm>
            <a:off x="6935788" y="2503488"/>
            <a:ext cx="347662" cy="8890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14" name="Line 318"/>
          <p:cNvSpPr>
            <a:spLocks noChangeShapeType="1"/>
          </p:cNvSpPr>
          <p:nvPr/>
        </p:nvSpPr>
        <p:spPr bwMode="auto">
          <a:xfrm>
            <a:off x="6935788"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7215" name="Line 319"/>
          <p:cNvSpPr>
            <a:spLocks noChangeShapeType="1"/>
          </p:cNvSpPr>
          <p:nvPr/>
        </p:nvSpPr>
        <p:spPr bwMode="auto">
          <a:xfrm>
            <a:off x="7283450"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7216" name="Rectangle 320"/>
          <p:cNvSpPr>
            <a:spLocks noChangeArrowheads="1"/>
          </p:cNvSpPr>
          <p:nvPr/>
        </p:nvSpPr>
        <p:spPr bwMode="auto">
          <a:xfrm>
            <a:off x="6935788" y="2495550"/>
            <a:ext cx="344487"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17" name="Oval 321"/>
          <p:cNvSpPr>
            <a:spLocks noChangeArrowheads="1"/>
          </p:cNvSpPr>
          <p:nvPr/>
        </p:nvSpPr>
        <p:spPr bwMode="auto">
          <a:xfrm>
            <a:off x="6932613" y="2432050"/>
            <a:ext cx="347662" cy="103188"/>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18" name="Group 322"/>
          <p:cNvGrpSpPr>
            <a:grpSpLocks/>
          </p:cNvGrpSpPr>
          <p:nvPr/>
        </p:nvGrpSpPr>
        <p:grpSpPr bwMode="auto">
          <a:xfrm>
            <a:off x="7016750" y="2454275"/>
            <a:ext cx="171450" cy="61913"/>
            <a:chOff x="2848" y="848"/>
            <a:chExt cx="140" cy="98"/>
          </a:xfrm>
        </p:grpSpPr>
        <p:sp>
          <p:nvSpPr>
            <p:cNvPr id="7470" name="Line 32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71" name="Line 32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72" name="Line 32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19" name="Group 326"/>
          <p:cNvGrpSpPr>
            <a:grpSpLocks/>
          </p:cNvGrpSpPr>
          <p:nvPr/>
        </p:nvGrpSpPr>
        <p:grpSpPr bwMode="auto">
          <a:xfrm flipV="1">
            <a:off x="7016750" y="2454275"/>
            <a:ext cx="171450" cy="60325"/>
            <a:chOff x="2848" y="848"/>
            <a:chExt cx="140" cy="98"/>
          </a:xfrm>
        </p:grpSpPr>
        <p:sp>
          <p:nvSpPr>
            <p:cNvPr id="7467" name="Line 32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68" name="Line 32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69" name="Line 32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20" name="Oval 331"/>
          <p:cNvSpPr>
            <a:spLocks noChangeArrowheads="1"/>
          </p:cNvSpPr>
          <p:nvPr/>
        </p:nvSpPr>
        <p:spPr bwMode="auto">
          <a:xfrm>
            <a:off x="6934200" y="2763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21" name="Line 332"/>
          <p:cNvSpPr>
            <a:spLocks noChangeShapeType="1"/>
          </p:cNvSpPr>
          <p:nvPr/>
        </p:nvSpPr>
        <p:spPr bwMode="auto">
          <a:xfrm>
            <a:off x="693420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22" name="Line 333"/>
          <p:cNvSpPr>
            <a:spLocks noChangeShapeType="1"/>
          </p:cNvSpPr>
          <p:nvPr/>
        </p:nvSpPr>
        <p:spPr bwMode="auto">
          <a:xfrm>
            <a:off x="72929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23" name="Rectangle 334"/>
          <p:cNvSpPr>
            <a:spLocks noChangeArrowheads="1"/>
          </p:cNvSpPr>
          <p:nvPr/>
        </p:nvSpPr>
        <p:spPr bwMode="auto">
          <a:xfrm>
            <a:off x="6934200" y="2755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24" name="Oval 335"/>
          <p:cNvSpPr>
            <a:spLocks noChangeArrowheads="1"/>
          </p:cNvSpPr>
          <p:nvPr/>
        </p:nvSpPr>
        <p:spPr bwMode="auto">
          <a:xfrm>
            <a:off x="6931025" y="2687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25" name="Group 336"/>
          <p:cNvGrpSpPr>
            <a:grpSpLocks/>
          </p:cNvGrpSpPr>
          <p:nvPr/>
        </p:nvGrpSpPr>
        <p:grpSpPr bwMode="auto">
          <a:xfrm>
            <a:off x="7016750" y="2711450"/>
            <a:ext cx="179388" cy="65088"/>
            <a:chOff x="2848" y="848"/>
            <a:chExt cx="140" cy="98"/>
          </a:xfrm>
        </p:grpSpPr>
        <p:sp>
          <p:nvSpPr>
            <p:cNvPr id="7464" name="Line 33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65" name="Line 33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66" name="Line 33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26" name="Group 340"/>
          <p:cNvGrpSpPr>
            <a:grpSpLocks/>
          </p:cNvGrpSpPr>
          <p:nvPr/>
        </p:nvGrpSpPr>
        <p:grpSpPr bwMode="auto">
          <a:xfrm flipV="1">
            <a:off x="7016750" y="2711450"/>
            <a:ext cx="179388" cy="65088"/>
            <a:chOff x="2848" y="848"/>
            <a:chExt cx="140" cy="98"/>
          </a:xfrm>
        </p:grpSpPr>
        <p:sp>
          <p:nvSpPr>
            <p:cNvPr id="7461" name="Line 34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62" name="Line 34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63" name="Line 34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27" name="Oval 345"/>
          <p:cNvSpPr>
            <a:spLocks noChangeArrowheads="1"/>
          </p:cNvSpPr>
          <p:nvPr/>
        </p:nvSpPr>
        <p:spPr bwMode="auto">
          <a:xfrm>
            <a:off x="7410450" y="2405063"/>
            <a:ext cx="330200" cy="857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28" name="Line 346"/>
          <p:cNvSpPr>
            <a:spLocks noChangeShapeType="1"/>
          </p:cNvSpPr>
          <p:nvPr/>
        </p:nvSpPr>
        <p:spPr bwMode="auto">
          <a:xfrm>
            <a:off x="74104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7229" name="Line 347"/>
          <p:cNvSpPr>
            <a:spLocks noChangeShapeType="1"/>
          </p:cNvSpPr>
          <p:nvPr/>
        </p:nvSpPr>
        <p:spPr bwMode="auto">
          <a:xfrm>
            <a:off x="77406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7230" name="Rectangle 348"/>
          <p:cNvSpPr>
            <a:spLocks noChangeArrowheads="1"/>
          </p:cNvSpPr>
          <p:nvPr/>
        </p:nvSpPr>
        <p:spPr bwMode="auto">
          <a:xfrm>
            <a:off x="7410450" y="2398713"/>
            <a:ext cx="327025" cy="52387"/>
          </a:xfrm>
          <a:prstGeom prst="rect">
            <a:avLst/>
          </a:prstGeom>
          <a:solidFill>
            <a:srgbClr val="DDDDDD"/>
          </a:solidFill>
          <a:ln w="12700">
            <a:noFill/>
            <a:miter lim="800000"/>
            <a:headEnd/>
            <a:tailEnd/>
          </a:ln>
        </p:spPr>
        <p:txBody>
          <a:bodyPr wrap="none" anchor="ctr"/>
          <a:lstStyle/>
          <a:p>
            <a:pPr algn="ctr"/>
            <a:endParaRPr lang="ko-KR" altLang="ko-KR">
              <a:solidFill>
                <a:schemeClr val="bg2"/>
              </a:solidFill>
              <a:ea typeface="굴림" pitchFamily="34" charset="-127"/>
            </a:endParaRPr>
          </a:p>
        </p:txBody>
      </p:sp>
      <p:sp>
        <p:nvSpPr>
          <p:cNvPr id="7231" name="Oval 349"/>
          <p:cNvSpPr>
            <a:spLocks noChangeArrowheads="1"/>
          </p:cNvSpPr>
          <p:nvPr/>
        </p:nvSpPr>
        <p:spPr bwMode="auto">
          <a:xfrm>
            <a:off x="7407275" y="2336800"/>
            <a:ext cx="330200" cy="1000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32" name="Group 350"/>
          <p:cNvGrpSpPr>
            <a:grpSpLocks/>
          </p:cNvGrpSpPr>
          <p:nvPr/>
        </p:nvGrpSpPr>
        <p:grpSpPr bwMode="auto">
          <a:xfrm>
            <a:off x="7486650" y="2359025"/>
            <a:ext cx="163513" cy="57150"/>
            <a:chOff x="2848" y="848"/>
            <a:chExt cx="140" cy="98"/>
          </a:xfrm>
        </p:grpSpPr>
        <p:sp>
          <p:nvSpPr>
            <p:cNvPr id="7458" name="Line 35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59" name="Line 35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60" name="Line 35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33" name="Group 354"/>
          <p:cNvGrpSpPr>
            <a:grpSpLocks/>
          </p:cNvGrpSpPr>
          <p:nvPr/>
        </p:nvGrpSpPr>
        <p:grpSpPr bwMode="auto">
          <a:xfrm flipV="1">
            <a:off x="7486650" y="2357438"/>
            <a:ext cx="163513" cy="58737"/>
            <a:chOff x="2848" y="848"/>
            <a:chExt cx="140" cy="98"/>
          </a:xfrm>
        </p:grpSpPr>
        <p:sp>
          <p:nvSpPr>
            <p:cNvPr id="7455" name="Line 35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56" name="Line 35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57" name="Line 35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34" name="Oval 359"/>
          <p:cNvSpPr>
            <a:spLocks noChangeArrowheads="1"/>
          </p:cNvSpPr>
          <p:nvPr/>
        </p:nvSpPr>
        <p:spPr bwMode="auto">
          <a:xfrm>
            <a:off x="7496175" y="2763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35" name="Line 360"/>
          <p:cNvSpPr>
            <a:spLocks noChangeShapeType="1"/>
          </p:cNvSpPr>
          <p:nvPr/>
        </p:nvSpPr>
        <p:spPr bwMode="auto">
          <a:xfrm>
            <a:off x="74961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36" name="Line 361"/>
          <p:cNvSpPr>
            <a:spLocks noChangeShapeType="1"/>
          </p:cNvSpPr>
          <p:nvPr/>
        </p:nvSpPr>
        <p:spPr bwMode="auto">
          <a:xfrm>
            <a:off x="785495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37" name="Rectangle 362"/>
          <p:cNvSpPr>
            <a:spLocks noChangeArrowheads="1"/>
          </p:cNvSpPr>
          <p:nvPr/>
        </p:nvSpPr>
        <p:spPr bwMode="auto">
          <a:xfrm>
            <a:off x="7496175" y="2755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38" name="Oval 363"/>
          <p:cNvSpPr>
            <a:spLocks noChangeArrowheads="1"/>
          </p:cNvSpPr>
          <p:nvPr/>
        </p:nvSpPr>
        <p:spPr bwMode="auto">
          <a:xfrm>
            <a:off x="7493000" y="2687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39" name="Group 364"/>
          <p:cNvGrpSpPr>
            <a:grpSpLocks/>
          </p:cNvGrpSpPr>
          <p:nvPr/>
        </p:nvGrpSpPr>
        <p:grpSpPr bwMode="auto">
          <a:xfrm>
            <a:off x="7578725" y="2711450"/>
            <a:ext cx="179388" cy="65088"/>
            <a:chOff x="2848" y="848"/>
            <a:chExt cx="140" cy="98"/>
          </a:xfrm>
        </p:grpSpPr>
        <p:sp>
          <p:nvSpPr>
            <p:cNvPr id="7452" name="Line 36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53" name="Line 36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54" name="Line 36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40" name="Group 368"/>
          <p:cNvGrpSpPr>
            <a:grpSpLocks/>
          </p:cNvGrpSpPr>
          <p:nvPr/>
        </p:nvGrpSpPr>
        <p:grpSpPr bwMode="auto">
          <a:xfrm flipV="1">
            <a:off x="7578725" y="2711450"/>
            <a:ext cx="179388" cy="65088"/>
            <a:chOff x="2848" y="848"/>
            <a:chExt cx="140" cy="98"/>
          </a:xfrm>
        </p:grpSpPr>
        <p:sp>
          <p:nvSpPr>
            <p:cNvPr id="7449" name="Line 36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50" name="Line 37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51" name="Line 37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41" name="Oval 373"/>
          <p:cNvSpPr>
            <a:spLocks noChangeArrowheads="1"/>
          </p:cNvSpPr>
          <p:nvPr/>
        </p:nvSpPr>
        <p:spPr bwMode="auto">
          <a:xfrm>
            <a:off x="6086475" y="2498725"/>
            <a:ext cx="346075" cy="873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42" name="Line 374"/>
          <p:cNvSpPr>
            <a:spLocks noChangeShapeType="1"/>
          </p:cNvSpPr>
          <p:nvPr/>
        </p:nvSpPr>
        <p:spPr bwMode="auto">
          <a:xfrm>
            <a:off x="6086475"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7243" name="Line 375"/>
          <p:cNvSpPr>
            <a:spLocks noChangeShapeType="1"/>
          </p:cNvSpPr>
          <p:nvPr/>
        </p:nvSpPr>
        <p:spPr bwMode="auto">
          <a:xfrm>
            <a:off x="6432550"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7244" name="Rectangle 376"/>
          <p:cNvSpPr>
            <a:spLocks noChangeArrowheads="1"/>
          </p:cNvSpPr>
          <p:nvPr/>
        </p:nvSpPr>
        <p:spPr bwMode="auto">
          <a:xfrm>
            <a:off x="6086475" y="2490788"/>
            <a:ext cx="342900"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45" name="Oval 377"/>
          <p:cNvSpPr>
            <a:spLocks noChangeArrowheads="1"/>
          </p:cNvSpPr>
          <p:nvPr/>
        </p:nvSpPr>
        <p:spPr bwMode="auto">
          <a:xfrm>
            <a:off x="6083300" y="2427288"/>
            <a:ext cx="346075" cy="103187"/>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46" name="Group 378"/>
          <p:cNvGrpSpPr>
            <a:grpSpLocks/>
          </p:cNvGrpSpPr>
          <p:nvPr/>
        </p:nvGrpSpPr>
        <p:grpSpPr bwMode="auto">
          <a:xfrm>
            <a:off x="6167438" y="2449513"/>
            <a:ext cx="171450" cy="60325"/>
            <a:chOff x="2848" y="848"/>
            <a:chExt cx="140" cy="98"/>
          </a:xfrm>
        </p:grpSpPr>
        <p:sp>
          <p:nvSpPr>
            <p:cNvPr id="7446" name="Line 37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47" name="Line 38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48" name="Line 38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47" name="Group 382"/>
          <p:cNvGrpSpPr>
            <a:grpSpLocks/>
          </p:cNvGrpSpPr>
          <p:nvPr/>
        </p:nvGrpSpPr>
        <p:grpSpPr bwMode="auto">
          <a:xfrm flipV="1">
            <a:off x="6167438" y="2449513"/>
            <a:ext cx="171450" cy="58737"/>
            <a:chOff x="2848" y="848"/>
            <a:chExt cx="140" cy="98"/>
          </a:xfrm>
        </p:grpSpPr>
        <p:sp>
          <p:nvSpPr>
            <p:cNvPr id="7443" name="Line 38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44" name="Line 38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45" name="Line 38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48" name="Oval 387"/>
          <p:cNvSpPr>
            <a:spLocks noChangeArrowheads="1"/>
          </p:cNvSpPr>
          <p:nvPr/>
        </p:nvSpPr>
        <p:spPr bwMode="auto">
          <a:xfrm>
            <a:off x="5780088" y="3648075"/>
            <a:ext cx="346075" cy="873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49" name="Line 388"/>
          <p:cNvSpPr>
            <a:spLocks noChangeShapeType="1"/>
          </p:cNvSpPr>
          <p:nvPr/>
        </p:nvSpPr>
        <p:spPr bwMode="auto">
          <a:xfrm>
            <a:off x="5780088"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7250" name="Line 389"/>
          <p:cNvSpPr>
            <a:spLocks noChangeShapeType="1"/>
          </p:cNvSpPr>
          <p:nvPr/>
        </p:nvSpPr>
        <p:spPr bwMode="auto">
          <a:xfrm>
            <a:off x="6126163"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7251" name="Rectangle 390"/>
          <p:cNvSpPr>
            <a:spLocks noChangeArrowheads="1"/>
          </p:cNvSpPr>
          <p:nvPr/>
        </p:nvSpPr>
        <p:spPr bwMode="auto">
          <a:xfrm>
            <a:off x="5780088" y="3640138"/>
            <a:ext cx="342900"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52" name="Oval 391"/>
          <p:cNvSpPr>
            <a:spLocks noChangeArrowheads="1"/>
          </p:cNvSpPr>
          <p:nvPr/>
        </p:nvSpPr>
        <p:spPr bwMode="auto">
          <a:xfrm>
            <a:off x="5776913" y="3576638"/>
            <a:ext cx="346075" cy="103187"/>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53" name="Group 392"/>
          <p:cNvGrpSpPr>
            <a:grpSpLocks/>
          </p:cNvGrpSpPr>
          <p:nvPr/>
        </p:nvGrpSpPr>
        <p:grpSpPr bwMode="auto">
          <a:xfrm>
            <a:off x="5861050" y="3598863"/>
            <a:ext cx="171450" cy="60325"/>
            <a:chOff x="2848" y="848"/>
            <a:chExt cx="140" cy="98"/>
          </a:xfrm>
        </p:grpSpPr>
        <p:sp>
          <p:nvSpPr>
            <p:cNvPr id="7440" name="Line 39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41" name="Line 39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42" name="Line 39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54" name="Group 396"/>
          <p:cNvGrpSpPr>
            <a:grpSpLocks/>
          </p:cNvGrpSpPr>
          <p:nvPr/>
        </p:nvGrpSpPr>
        <p:grpSpPr bwMode="auto">
          <a:xfrm flipV="1">
            <a:off x="5861050" y="3598863"/>
            <a:ext cx="171450" cy="58737"/>
            <a:chOff x="2848" y="848"/>
            <a:chExt cx="140" cy="98"/>
          </a:xfrm>
        </p:grpSpPr>
        <p:sp>
          <p:nvSpPr>
            <p:cNvPr id="7437" name="Line 39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38" name="Line 39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39" name="Line 39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55" name="Line 400"/>
          <p:cNvSpPr>
            <a:spLocks noChangeShapeType="1"/>
          </p:cNvSpPr>
          <p:nvPr/>
        </p:nvSpPr>
        <p:spPr bwMode="auto">
          <a:xfrm flipV="1">
            <a:off x="6978650" y="4005263"/>
            <a:ext cx="227013" cy="436562"/>
          </a:xfrm>
          <a:prstGeom prst="line">
            <a:avLst/>
          </a:prstGeom>
          <a:noFill/>
          <a:ln w="9525">
            <a:solidFill>
              <a:schemeClr val="bg2"/>
            </a:solidFill>
            <a:round/>
            <a:headEnd/>
            <a:tailEnd/>
          </a:ln>
        </p:spPr>
        <p:txBody>
          <a:bodyPr/>
          <a:lstStyle/>
          <a:p>
            <a:endParaRPr lang="zh-CN" altLang="en-US"/>
          </a:p>
        </p:txBody>
      </p:sp>
      <p:sp>
        <p:nvSpPr>
          <p:cNvPr id="7256" name="Line 401"/>
          <p:cNvSpPr>
            <a:spLocks noChangeShapeType="1"/>
          </p:cNvSpPr>
          <p:nvPr/>
        </p:nvSpPr>
        <p:spPr bwMode="auto">
          <a:xfrm>
            <a:off x="7102475" y="3743325"/>
            <a:ext cx="163513" cy="120650"/>
          </a:xfrm>
          <a:prstGeom prst="line">
            <a:avLst/>
          </a:prstGeom>
          <a:noFill/>
          <a:ln w="9525">
            <a:solidFill>
              <a:schemeClr val="bg2"/>
            </a:solidFill>
            <a:round/>
            <a:headEnd/>
            <a:tailEnd/>
          </a:ln>
        </p:spPr>
        <p:txBody>
          <a:bodyPr/>
          <a:lstStyle/>
          <a:p>
            <a:endParaRPr lang="zh-CN" altLang="en-US"/>
          </a:p>
        </p:txBody>
      </p:sp>
      <p:sp>
        <p:nvSpPr>
          <p:cNvPr id="7257" name="Line 402"/>
          <p:cNvSpPr>
            <a:spLocks noChangeShapeType="1"/>
          </p:cNvSpPr>
          <p:nvPr/>
        </p:nvSpPr>
        <p:spPr bwMode="auto">
          <a:xfrm>
            <a:off x="7199313" y="3663950"/>
            <a:ext cx="279400" cy="0"/>
          </a:xfrm>
          <a:prstGeom prst="line">
            <a:avLst/>
          </a:prstGeom>
          <a:noFill/>
          <a:ln w="9525">
            <a:solidFill>
              <a:schemeClr val="bg2"/>
            </a:solidFill>
            <a:round/>
            <a:headEnd/>
            <a:tailEnd/>
          </a:ln>
        </p:spPr>
        <p:txBody>
          <a:bodyPr/>
          <a:lstStyle/>
          <a:p>
            <a:endParaRPr lang="zh-CN" altLang="en-US"/>
          </a:p>
        </p:txBody>
      </p:sp>
      <p:sp>
        <p:nvSpPr>
          <p:cNvPr id="7258" name="Line 403"/>
          <p:cNvSpPr>
            <a:spLocks noChangeShapeType="1"/>
          </p:cNvSpPr>
          <p:nvPr/>
        </p:nvSpPr>
        <p:spPr bwMode="auto">
          <a:xfrm flipV="1">
            <a:off x="7435850" y="3749675"/>
            <a:ext cx="134938" cy="104775"/>
          </a:xfrm>
          <a:prstGeom prst="line">
            <a:avLst/>
          </a:prstGeom>
          <a:noFill/>
          <a:ln w="9525">
            <a:solidFill>
              <a:schemeClr val="bg2"/>
            </a:solidFill>
            <a:round/>
            <a:headEnd/>
            <a:tailEnd/>
          </a:ln>
        </p:spPr>
        <p:txBody>
          <a:bodyPr/>
          <a:lstStyle/>
          <a:p>
            <a:endParaRPr lang="zh-CN" altLang="en-US"/>
          </a:p>
        </p:txBody>
      </p:sp>
      <p:sp>
        <p:nvSpPr>
          <p:cNvPr id="7259" name="Line 404"/>
          <p:cNvSpPr>
            <a:spLocks noChangeShapeType="1"/>
          </p:cNvSpPr>
          <p:nvPr/>
        </p:nvSpPr>
        <p:spPr bwMode="auto">
          <a:xfrm>
            <a:off x="6134100" y="3670300"/>
            <a:ext cx="679450" cy="0"/>
          </a:xfrm>
          <a:prstGeom prst="line">
            <a:avLst/>
          </a:prstGeom>
          <a:noFill/>
          <a:ln w="9525">
            <a:solidFill>
              <a:schemeClr val="bg2"/>
            </a:solidFill>
            <a:round/>
            <a:headEnd/>
            <a:tailEnd/>
          </a:ln>
        </p:spPr>
        <p:txBody>
          <a:bodyPr/>
          <a:lstStyle/>
          <a:p>
            <a:endParaRPr lang="zh-CN" altLang="en-US"/>
          </a:p>
        </p:txBody>
      </p:sp>
      <p:sp>
        <p:nvSpPr>
          <p:cNvPr id="7260" name="Line 427"/>
          <p:cNvSpPr>
            <a:spLocks noChangeShapeType="1"/>
          </p:cNvSpPr>
          <p:nvPr/>
        </p:nvSpPr>
        <p:spPr bwMode="auto">
          <a:xfrm>
            <a:off x="6429375" y="2517775"/>
            <a:ext cx="509588" cy="3175"/>
          </a:xfrm>
          <a:prstGeom prst="line">
            <a:avLst/>
          </a:prstGeom>
          <a:noFill/>
          <a:ln w="9525">
            <a:solidFill>
              <a:schemeClr val="bg2"/>
            </a:solidFill>
            <a:round/>
            <a:headEnd/>
            <a:tailEnd/>
          </a:ln>
        </p:spPr>
        <p:txBody>
          <a:bodyPr/>
          <a:lstStyle/>
          <a:p>
            <a:endParaRPr lang="zh-CN" altLang="en-US"/>
          </a:p>
        </p:txBody>
      </p:sp>
      <p:sp>
        <p:nvSpPr>
          <p:cNvPr id="7261" name="Line 428"/>
          <p:cNvSpPr>
            <a:spLocks noChangeShapeType="1"/>
          </p:cNvSpPr>
          <p:nvPr/>
        </p:nvSpPr>
        <p:spPr bwMode="auto">
          <a:xfrm>
            <a:off x="5995988" y="2346325"/>
            <a:ext cx="152400" cy="82550"/>
          </a:xfrm>
          <a:prstGeom prst="line">
            <a:avLst/>
          </a:prstGeom>
          <a:noFill/>
          <a:ln w="9525">
            <a:solidFill>
              <a:schemeClr val="bg2"/>
            </a:solidFill>
            <a:round/>
            <a:headEnd/>
            <a:tailEnd/>
          </a:ln>
        </p:spPr>
        <p:txBody>
          <a:bodyPr/>
          <a:lstStyle/>
          <a:p>
            <a:endParaRPr lang="zh-CN" altLang="en-US"/>
          </a:p>
        </p:txBody>
      </p:sp>
      <p:sp>
        <p:nvSpPr>
          <p:cNvPr id="7262" name="Freeform 429"/>
          <p:cNvSpPr>
            <a:spLocks/>
          </p:cNvSpPr>
          <p:nvPr/>
        </p:nvSpPr>
        <p:spPr bwMode="auto">
          <a:xfrm>
            <a:off x="5316538" y="4352925"/>
            <a:ext cx="2979737"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w="9525">
            <a:noFill/>
            <a:round/>
            <a:headEnd/>
            <a:tailEnd/>
          </a:ln>
        </p:spPr>
        <p:txBody>
          <a:bodyPr/>
          <a:lstStyle/>
          <a:p>
            <a:endParaRPr lang="zh-CN" altLang="en-US"/>
          </a:p>
        </p:txBody>
      </p:sp>
      <p:sp>
        <p:nvSpPr>
          <p:cNvPr id="7263" name="Line 430"/>
          <p:cNvSpPr>
            <a:spLocks noChangeShapeType="1"/>
          </p:cNvSpPr>
          <p:nvPr/>
        </p:nvSpPr>
        <p:spPr bwMode="auto">
          <a:xfrm rot="-5400000">
            <a:off x="7551737" y="5089526"/>
            <a:ext cx="523875" cy="139700"/>
          </a:xfrm>
          <a:prstGeom prst="line">
            <a:avLst/>
          </a:prstGeom>
          <a:noFill/>
          <a:ln w="12700">
            <a:solidFill>
              <a:schemeClr val="bg2"/>
            </a:solidFill>
            <a:round/>
            <a:headEnd/>
            <a:tailEnd/>
          </a:ln>
        </p:spPr>
        <p:txBody>
          <a:bodyPr wrap="none" anchor="ctr"/>
          <a:lstStyle/>
          <a:p>
            <a:endParaRPr lang="zh-CN" altLang="en-US"/>
          </a:p>
        </p:txBody>
      </p:sp>
      <p:sp>
        <p:nvSpPr>
          <p:cNvPr id="7264" name="Line 440"/>
          <p:cNvSpPr>
            <a:spLocks noChangeShapeType="1"/>
          </p:cNvSpPr>
          <p:nvPr/>
        </p:nvSpPr>
        <p:spPr bwMode="auto">
          <a:xfrm rot="5400000" flipV="1">
            <a:off x="7697788" y="5370513"/>
            <a:ext cx="3175" cy="85725"/>
          </a:xfrm>
          <a:prstGeom prst="line">
            <a:avLst/>
          </a:prstGeom>
          <a:noFill/>
          <a:ln w="12700">
            <a:solidFill>
              <a:schemeClr val="bg2"/>
            </a:solidFill>
            <a:round/>
            <a:headEnd/>
            <a:tailEnd/>
          </a:ln>
        </p:spPr>
        <p:txBody>
          <a:bodyPr wrap="none" anchor="ctr"/>
          <a:lstStyle/>
          <a:p>
            <a:endParaRPr lang="zh-CN" altLang="en-US"/>
          </a:p>
        </p:txBody>
      </p:sp>
      <p:sp>
        <p:nvSpPr>
          <p:cNvPr id="7265" name="Line 441"/>
          <p:cNvSpPr>
            <a:spLocks noChangeShapeType="1"/>
          </p:cNvSpPr>
          <p:nvPr/>
        </p:nvSpPr>
        <p:spPr bwMode="auto">
          <a:xfrm rot="-5400000">
            <a:off x="7883525" y="5046663"/>
            <a:ext cx="0" cy="114300"/>
          </a:xfrm>
          <a:prstGeom prst="line">
            <a:avLst/>
          </a:prstGeom>
          <a:noFill/>
          <a:ln w="12700">
            <a:solidFill>
              <a:schemeClr val="bg2"/>
            </a:solidFill>
            <a:round/>
            <a:headEnd/>
            <a:tailEnd/>
          </a:ln>
        </p:spPr>
        <p:txBody>
          <a:bodyPr wrap="none" anchor="ctr"/>
          <a:lstStyle/>
          <a:p>
            <a:endParaRPr lang="zh-CN" altLang="en-US"/>
          </a:p>
        </p:txBody>
      </p:sp>
      <p:grpSp>
        <p:nvGrpSpPr>
          <p:cNvPr id="7266" name="Group 545"/>
          <p:cNvGrpSpPr>
            <a:grpSpLocks/>
          </p:cNvGrpSpPr>
          <p:nvPr/>
        </p:nvGrpSpPr>
        <p:grpSpPr bwMode="auto">
          <a:xfrm>
            <a:off x="7462838" y="4756150"/>
            <a:ext cx="501650" cy="234950"/>
            <a:chOff x="4701" y="2996"/>
            <a:chExt cx="316" cy="148"/>
          </a:xfrm>
        </p:grpSpPr>
        <p:sp>
          <p:nvSpPr>
            <p:cNvPr id="7424" name="Oval 443"/>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425" name="Line 444"/>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426" name="Line 445"/>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427" name="Rectangle 446"/>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428" name="Oval 447"/>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429" name="Group 448"/>
            <p:cNvGrpSpPr>
              <a:grpSpLocks/>
            </p:cNvGrpSpPr>
            <p:nvPr/>
          </p:nvGrpSpPr>
          <p:grpSpPr bwMode="auto">
            <a:xfrm>
              <a:off x="4776" y="3017"/>
              <a:ext cx="156" cy="56"/>
              <a:chOff x="2848" y="848"/>
              <a:chExt cx="140" cy="98"/>
            </a:xfrm>
          </p:grpSpPr>
          <p:sp>
            <p:nvSpPr>
              <p:cNvPr id="7434" name="Line 44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35" name="Line 45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36" name="Line 45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430" name="Group 452"/>
            <p:cNvGrpSpPr>
              <a:grpSpLocks/>
            </p:cNvGrpSpPr>
            <p:nvPr/>
          </p:nvGrpSpPr>
          <p:grpSpPr bwMode="auto">
            <a:xfrm flipV="1">
              <a:off x="4776" y="3016"/>
              <a:ext cx="156" cy="56"/>
              <a:chOff x="2848" y="848"/>
              <a:chExt cx="140" cy="98"/>
            </a:xfrm>
          </p:grpSpPr>
          <p:sp>
            <p:nvSpPr>
              <p:cNvPr id="7431" name="Line 45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32" name="Line 45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33" name="Line 45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7267" name="Group 456"/>
          <p:cNvGrpSpPr>
            <a:grpSpLocks/>
          </p:cNvGrpSpPr>
          <p:nvPr/>
        </p:nvGrpSpPr>
        <p:grpSpPr bwMode="auto">
          <a:xfrm>
            <a:off x="6646863" y="4479925"/>
            <a:ext cx="501650" cy="234950"/>
            <a:chOff x="3600" y="219"/>
            <a:chExt cx="360" cy="175"/>
          </a:xfrm>
        </p:grpSpPr>
        <p:sp>
          <p:nvSpPr>
            <p:cNvPr id="7411" name="Oval 457"/>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sp>
          <p:nvSpPr>
            <p:cNvPr id="7412" name="Line 45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413" name="Line 45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414" name="Rectangle 460"/>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415" name="Oval 461"/>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grpSp>
          <p:nvGrpSpPr>
            <p:cNvPr id="7416" name="Group 462"/>
            <p:cNvGrpSpPr>
              <a:grpSpLocks/>
            </p:cNvGrpSpPr>
            <p:nvPr/>
          </p:nvGrpSpPr>
          <p:grpSpPr bwMode="auto">
            <a:xfrm>
              <a:off x="3686" y="244"/>
              <a:ext cx="177" cy="66"/>
              <a:chOff x="2848" y="848"/>
              <a:chExt cx="140" cy="98"/>
            </a:xfrm>
          </p:grpSpPr>
          <p:sp>
            <p:nvSpPr>
              <p:cNvPr id="7421" name="Line 4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22" name="Line 4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23" name="Line 4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417" name="Group 466"/>
            <p:cNvGrpSpPr>
              <a:grpSpLocks/>
            </p:cNvGrpSpPr>
            <p:nvPr/>
          </p:nvGrpSpPr>
          <p:grpSpPr bwMode="auto">
            <a:xfrm flipV="1">
              <a:off x="3686" y="243"/>
              <a:ext cx="177" cy="66"/>
              <a:chOff x="2848" y="848"/>
              <a:chExt cx="140" cy="98"/>
            </a:xfrm>
          </p:grpSpPr>
          <p:sp>
            <p:nvSpPr>
              <p:cNvPr id="7418" name="Line 46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19" name="Line 46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20" name="Line 46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7268" name="Group 470"/>
          <p:cNvGrpSpPr>
            <a:grpSpLocks/>
          </p:cNvGrpSpPr>
          <p:nvPr/>
        </p:nvGrpSpPr>
        <p:grpSpPr bwMode="auto">
          <a:xfrm>
            <a:off x="5981700" y="4784725"/>
            <a:ext cx="501650" cy="234950"/>
            <a:chOff x="3600" y="219"/>
            <a:chExt cx="360" cy="175"/>
          </a:xfrm>
        </p:grpSpPr>
        <p:sp>
          <p:nvSpPr>
            <p:cNvPr id="7398" name="Oval 471"/>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sp>
          <p:nvSpPr>
            <p:cNvPr id="7399" name="Line 47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400" name="Line 47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401" name="Rectangle 474"/>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402" name="Oval 475"/>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grpSp>
          <p:nvGrpSpPr>
            <p:cNvPr id="7403" name="Group 476"/>
            <p:cNvGrpSpPr>
              <a:grpSpLocks/>
            </p:cNvGrpSpPr>
            <p:nvPr/>
          </p:nvGrpSpPr>
          <p:grpSpPr bwMode="auto">
            <a:xfrm>
              <a:off x="3686" y="244"/>
              <a:ext cx="177" cy="66"/>
              <a:chOff x="2848" y="848"/>
              <a:chExt cx="140" cy="98"/>
            </a:xfrm>
          </p:grpSpPr>
          <p:sp>
            <p:nvSpPr>
              <p:cNvPr id="7408" name="Line 47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09" name="Line 47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10" name="Line 47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404" name="Group 480"/>
            <p:cNvGrpSpPr>
              <a:grpSpLocks/>
            </p:cNvGrpSpPr>
            <p:nvPr/>
          </p:nvGrpSpPr>
          <p:grpSpPr bwMode="auto">
            <a:xfrm flipV="1">
              <a:off x="3686" y="243"/>
              <a:ext cx="177" cy="66"/>
              <a:chOff x="2848" y="848"/>
              <a:chExt cx="140" cy="98"/>
            </a:xfrm>
          </p:grpSpPr>
          <p:sp>
            <p:nvSpPr>
              <p:cNvPr id="7405" name="Line 48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06" name="Line 48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07" name="Line 48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7269" name="Line 484"/>
          <p:cNvSpPr>
            <a:spLocks noChangeShapeType="1"/>
          </p:cNvSpPr>
          <p:nvPr/>
        </p:nvSpPr>
        <p:spPr bwMode="auto">
          <a:xfrm>
            <a:off x="7096125" y="4691063"/>
            <a:ext cx="358775" cy="120650"/>
          </a:xfrm>
          <a:prstGeom prst="line">
            <a:avLst/>
          </a:prstGeom>
          <a:noFill/>
          <a:ln w="9525">
            <a:solidFill>
              <a:schemeClr val="bg2"/>
            </a:solidFill>
            <a:round/>
            <a:headEnd/>
            <a:tailEnd/>
          </a:ln>
        </p:spPr>
        <p:txBody>
          <a:bodyPr/>
          <a:lstStyle/>
          <a:p>
            <a:endParaRPr lang="zh-CN" altLang="en-US"/>
          </a:p>
        </p:txBody>
      </p:sp>
      <p:sp>
        <p:nvSpPr>
          <p:cNvPr id="7270" name="Line 485"/>
          <p:cNvSpPr>
            <a:spLocks noChangeShapeType="1"/>
          </p:cNvSpPr>
          <p:nvPr/>
        </p:nvSpPr>
        <p:spPr bwMode="auto">
          <a:xfrm flipV="1">
            <a:off x="6443663" y="4703763"/>
            <a:ext cx="277812" cy="109537"/>
          </a:xfrm>
          <a:prstGeom prst="line">
            <a:avLst/>
          </a:prstGeom>
          <a:noFill/>
          <a:ln w="9525">
            <a:solidFill>
              <a:schemeClr val="bg2"/>
            </a:solidFill>
            <a:round/>
            <a:headEnd/>
            <a:tailEnd/>
          </a:ln>
        </p:spPr>
        <p:txBody>
          <a:bodyPr/>
          <a:lstStyle/>
          <a:p>
            <a:endParaRPr lang="zh-CN" altLang="en-US"/>
          </a:p>
        </p:txBody>
      </p:sp>
      <p:sp>
        <p:nvSpPr>
          <p:cNvPr id="7271" name="Line 486"/>
          <p:cNvSpPr>
            <a:spLocks noChangeShapeType="1"/>
          </p:cNvSpPr>
          <p:nvPr/>
        </p:nvSpPr>
        <p:spPr bwMode="auto">
          <a:xfrm flipV="1">
            <a:off x="6486525" y="4906963"/>
            <a:ext cx="971550" cy="0"/>
          </a:xfrm>
          <a:prstGeom prst="line">
            <a:avLst/>
          </a:prstGeom>
          <a:noFill/>
          <a:ln w="9525">
            <a:solidFill>
              <a:schemeClr val="bg2"/>
            </a:solidFill>
            <a:round/>
            <a:headEnd/>
            <a:tailEnd/>
          </a:ln>
        </p:spPr>
        <p:txBody>
          <a:bodyPr/>
          <a:lstStyle/>
          <a:p>
            <a:endParaRPr lang="zh-CN" altLang="en-US"/>
          </a:p>
        </p:txBody>
      </p:sp>
      <p:sp>
        <p:nvSpPr>
          <p:cNvPr id="7272" name="Line 487"/>
          <p:cNvSpPr>
            <a:spLocks noChangeShapeType="1"/>
          </p:cNvSpPr>
          <p:nvPr/>
        </p:nvSpPr>
        <p:spPr bwMode="auto">
          <a:xfrm flipH="1">
            <a:off x="5781675" y="4652963"/>
            <a:ext cx="254000" cy="469900"/>
          </a:xfrm>
          <a:prstGeom prst="line">
            <a:avLst/>
          </a:prstGeom>
          <a:noFill/>
          <a:ln w="9525">
            <a:solidFill>
              <a:schemeClr val="bg2"/>
            </a:solidFill>
            <a:round/>
            <a:headEnd/>
            <a:tailEnd/>
          </a:ln>
        </p:spPr>
        <p:txBody>
          <a:bodyPr/>
          <a:lstStyle/>
          <a:p>
            <a:endParaRPr lang="zh-CN" altLang="en-US"/>
          </a:p>
        </p:txBody>
      </p:sp>
      <p:sp>
        <p:nvSpPr>
          <p:cNvPr id="7273" name="Line 488"/>
          <p:cNvSpPr>
            <a:spLocks noChangeShapeType="1"/>
          </p:cNvSpPr>
          <p:nvPr/>
        </p:nvSpPr>
        <p:spPr bwMode="auto">
          <a:xfrm>
            <a:off x="5807075" y="4703763"/>
            <a:ext cx="196850" cy="0"/>
          </a:xfrm>
          <a:prstGeom prst="line">
            <a:avLst/>
          </a:prstGeom>
          <a:noFill/>
          <a:ln w="9525">
            <a:solidFill>
              <a:schemeClr val="bg2"/>
            </a:solidFill>
            <a:round/>
            <a:headEnd/>
            <a:tailEnd/>
          </a:ln>
        </p:spPr>
        <p:txBody>
          <a:bodyPr/>
          <a:lstStyle/>
          <a:p>
            <a:endParaRPr lang="zh-CN" altLang="en-US"/>
          </a:p>
        </p:txBody>
      </p:sp>
      <p:sp>
        <p:nvSpPr>
          <p:cNvPr id="7274" name="Line 489"/>
          <p:cNvSpPr>
            <a:spLocks noChangeShapeType="1"/>
          </p:cNvSpPr>
          <p:nvPr/>
        </p:nvSpPr>
        <p:spPr bwMode="auto">
          <a:xfrm>
            <a:off x="5667375" y="5040313"/>
            <a:ext cx="153988" cy="0"/>
          </a:xfrm>
          <a:prstGeom prst="line">
            <a:avLst/>
          </a:prstGeom>
          <a:noFill/>
          <a:ln w="9525">
            <a:solidFill>
              <a:schemeClr val="bg2"/>
            </a:solidFill>
            <a:round/>
            <a:headEnd/>
            <a:tailEnd/>
          </a:ln>
        </p:spPr>
        <p:txBody>
          <a:bodyPr/>
          <a:lstStyle/>
          <a:p>
            <a:endParaRPr lang="zh-CN" altLang="en-US"/>
          </a:p>
        </p:txBody>
      </p:sp>
      <p:sp>
        <p:nvSpPr>
          <p:cNvPr id="7275" name="Line 490"/>
          <p:cNvSpPr>
            <a:spLocks noChangeShapeType="1"/>
          </p:cNvSpPr>
          <p:nvPr/>
        </p:nvSpPr>
        <p:spPr bwMode="auto">
          <a:xfrm>
            <a:off x="5919788" y="5119688"/>
            <a:ext cx="490537" cy="0"/>
          </a:xfrm>
          <a:prstGeom prst="line">
            <a:avLst/>
          </a:prstGeom>
          <a:noFill/>
          <a:ln w="9525">
            <a:solidFill>
              <a:schemeClr val="bg2"/>
            </a:solidFill>
            <a:round/>
            <a:headEnd/>
            <a:tailEnd/>
          </a:ln>
        </p:spPr>
        <p:txBody>
          <a:bodyPr/>
          <a:lstStyle/>
          <a:p>
            <a:endParaRPr lang="zh-CN" altLang="en-US"/>
          </a:p>
        </p:txBody>
      </p:sp>
      <p:sp>
        <p:nvSpPr>
          <p:cNvPr id="7276" name="Line 491"/>
          <p:cNvSpPr>
            <a:spLocks noChangeShapeType="1"/>
          </p:cNvSpPr>
          <p:nvPr/>
        </p:nvSpPr>
        <p:spPr bwMode="auto">
          <a:xfrm flipH="1">
            <a:off x="6159500" y="5027613"/>
            <a:ext cx="53975" cy="85725"/>
          </a:xfrm>
          <a:prstGeom prst="line">
            <a:avLst/>
          </a:prstGeom>
          <a:noFill/>
          <a:ln w="9525">
            <a:solidFill>
              <a:schemeClr val="bg2"/>
            </a:solidFill>
            <a:round/>
            <a:headEnd/>
            <a:tailEnd/>
          </a:ln>
        </p:spPr>
        <p:txBody>
          <a:bodyPr/>
          <a:lstStyle/>
          <a:p>
            <a:endParaRPr lang="zh-CN" altLang="en-US"/>
          </a:p>
        </p:txBody>
      </p:sp>
      <p:sp>
        <p:nvSpPr>
          <p:cNvPr id="7277" name="Line 492"/>
          <p:cNvSpPr>
            <a:spLocks noChangeShapeType="1"/>
          </p:cNvSpPr>
          <p:nvPr/>
        </p:nvSpPr>
        <p:spPr bwMode="auto">
          <a:xfrm>
            <a:off x="5972175" y="5116513"/>
            <a:ext cx="1588" cy="82550"/>
          </a:xfrm>
          <a:prstGeom prst="line">
            <a:avLst/>
          </a:prstGeom>
          <a:noFill/>
          <a:ln w="9525">
            <a:solidFill>
              <a:schemeClr val="bg2"/>
            </a:solidFill>
            <a:round/>
            <a:headEnd/>
            <a:tailEnd/>
          </a:ln>
        </p:spPr>
        <p:txBody>
          <a:bodyPr/>
          <a:lstStyle/>
          <a:p>
            <a:endParaRPr lang="zh-CN" altLang="en-US"/>
          </a:p>
        </p:txBody>
      </p:sp>
      <p:sp>
        <p:nvSpPr>
          <p:cNvPr id="7278" name="Line 493"/>
          <p:cNvSpPr>
            <a:spLocks noChangeShapeType="1"/>
          </p:cNvSpPr>
          <p:nvPr/>
        </p:nvSpPr>
        <p:spPr bwMode="auto">
          <a:xfrm flipH="1" flipV="1">
            <a:off x="6369050" y="5124450"/>
            <a:ext cx="0" cy="76200"/>
          </a:xfrm>
          <a:prstGeom prst="line">
            <a:avLst/>
          </a:prstGeom>
          <a:noFill/>
          <a:ln w="9525">
            <a:solidFill>
              <a:schemeClr val="bg2"/>
            </a:solidFill>
            <a:round/>
            <a:headEnd/>
            <a:tailEnd/>
          </a:ln>
        </p:spPr>
        <p:txBody>
          <a:bodyPr/>
          <a:lstStyle/>
          <a:p>
            <a:endParaRPr lang="zh-CN" altLang="en-US"/>
          </a:p>
        </p:txBody>
      </p:sp>
      <p:sp>
        <p:nvSpPr>
          <p:cNvPr id="7279" name="Line 522"/>
          <p:cNvSpPr>
            <a:spLocks noChangeShapeType="1"/>
          </p:cNvSpPr>
          <p:nvPr/>
        </p:nvSpPr>
        <p:spPr bwMode="auto">
          <a:xfrm>
            <a:off x="6450013" y="4983163"/>
            <a:ext cx="503237" cy="269875"/>
          </a:xfrm>
          <a:prstGeom prst="line">
            <a:avLst/>
          </a:prstGeom>
          <a:noFill/>
          <a:ln w="9525">
            <a:solidFill>
              <a:schemeClr val="bg2"/>
            </a:solidFill>
            <a:round/>
            <a:headEnd/>
            <a:tailEnd/>
          </a:ln>
        </p:spPr>
        <p:txBody>
          <a:bodyPr/>
          <a:lstStyle/>
          <a:p>
            <a:endParaRPr lang="zh-CN" altLang="en-US"/>
          </a:p>
        </p:txBody>
      </p:sp>
      <p:sp>
        <p:nvSpPr>
          <p:cNvPr id="7280" name="Line 523"/>
          <p:cNvSpPr>
            <a:spLocks noChangeShapeType="1"/>
          </p:cNvSpPr>
          <p:nvPr/>
        </p:nvSpPr>
        <p:spPr bwMode="auto">
          <a:xfrm>
            <a:off x="5899150" y="4918075"/>
            <a:ext cx="80963" cy="0"/>
          </a:xfrm>
          <a:prstGeom prst="line">
            <a:avLst/>
          </a:prstGeom>
          <a:noFill/>
          <a:ln w="9525">
            <a:solidFill>
              <a:schemeClr val="bg2"/>
            </a:solidFill>
            <a:round/>
            <a:headEnd/>
            <a:tailEnd/>
          </a:ln>
        </p:spPr>
        <p:txBody>
          <a:bodyPr/>
          <a:lstStyle/>
          <a:p>
            <a:endParaRPr lang="zh-CN" altLang="en-US"/>
          </a:p>
        </p:txBody>
      </p:sp>
      <p:grpSp>
        <p:nvGrpSpPr>
          <p:cNvPr id="7281" name="Group 596"/>
          <p:cNvGrpSpPr>
            <a:grpSpLocks/>
          </p:cNvGrpSpPr>
          <p:nvPr/>
        </p:nvGrpSpPr>
        <p:grpSpPr bwMode="auto">
          <a:xfrm>
            <a:off x="5084763" y="1677988"/>
            <a:ext cx="3021012" cy="3981450"/>
            <a:chOff x="-1203" y="1352"/>
            <a:chExt cx="1903" cy="2508"/>
          </a:xfrm>
        </p:grpSpPr>
        <p:grpSp>
          <p:nvGrpSpPr>
            <p:cNvPr id="7371" name="Group 266"/>
            <p:cNvGrpSpPr>
              <a:grpSpLocks/>
            </p:cNvGrpSpPr>
            <p:nvPr/>
          </p:nvGrpSpPr>
          <p:grpSpPr bwMode="auto">
            <a:xfrm>
              <a:off x="-1203" y="1647"/>
              <a:ext cx="436" cy="114"/>
              <a:chOff x="3072" y="739"/>
              <a:chExt cx="652" cy="146"/>
            </a:xfrm>
          </p:grpSpPr>
          <p:pic>
            <p:nvPicPr>
              <p:cNvPr id="7395" name="Picture 267"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7396" name="Line 268"/>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7397" name="Line 269"/>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7372" name="Picture 270" descr="imgyjavg[1]"/>
            <p:cNvPicPr>
              <a:picLocks noChangeAspect="1" noChangeArrowheads="1"/>
            </p:cNvPicPr>
            <p:nvPr/>
          </p:nvPicPr>
          <p:blipFill>
            <a:blip r:embed="rId5" cstate="print"/>
            <a:srcRect/>
            <a:stretch>
              <a:fillRect/>
            </a:stretch>
          </p:blipFill>
          <p:spPr bwMode="auto">
            <a:xfrm>
              <a:off x="-1027" y="1466"/>
              <a:ext cx="232" cy="168"/>
            </a:xfrm>
            <a:prstGeom prst="rect">
              <a:avLst/>
            </a:prstGeom>
            <a:noFill/>
            <a:ln w="9525">
              <a:noFill/>
              <a:miter lim="800000"/>
              <a:headEnd/>
              <a:tailEnd/>
            </a:ln>
          </p:spPr>
        </p:pic>
        <p:grpSp>
          <p:nvGrpSpPr>
            <p:cNvPr id="7373" name="Group 271"/>
            <p:cNvGrpSpPr>
              <a:grpSpLocks/>
            </p:cNvGrpSpPr>
            <p:nvPr/>
          </p:nvGrpSpPr>
          <p:grpSpPr bwMode="auto">
            <a:xfrm>
              <a:off x="-546" y="1352"/>
              <a:ext cx="256" cy="269"/>
              <a:chOff x="2870" y="1518"/>
              <a:chExt cx="292" cy="320"/>
            </a:xfrm>
          </p:grpSpPr>
          <p:graphicFrame>
            <p:nvGraphicFramePr>
              <p:cNvPr id="7181" name="Object 272"/>
              <p:cNvGraphicFramePr>
                <a:graphicFrameLocks noChangeAspect="1"/>
              </p:cNvGraphicFramePr>
              <p:nvPr/>
            </p:nvGraphicFramePr>
            <p:xfrm>
              <a:off x="2870" y="1518"/>
              <a:ext cx="272" cy="282"/>
            </p:xfrm>
            <a:graphic>
              <a:graphicData uri="http://schemas.openxmlformats.org/presentationml/2006/ole">
                <p:oleObj spid="_x0000_s7183" name="Clip" r:id="rId6" imgW="819000" imgH="847800" progId="">
                  <p:embed/>
                </p:oleObj>
              </a:graphicData>
            </a:graphic>
          </p:graphicFrame>
          <p:graphicFrame>
            <p:nvGraphicFramePr>
              <p:cNvPr id="7182" name="Object 273"/>
              <p:cNvGraphicFramePr>
                <a:graphicFrameLocks noChangeAspect="1"/>
              </p:cNvGraphicFramePr>
              <p:nvPr/>
            </p:nvGraphicFramePr>
            <p:xfrm>
              <a:off x="2913" y="1602"/>
              <a:ext cx="249" cy="236"/>
            </p:xfrm>
            <a:graphic>
              <a:graphicData uri="http://schemas.openxmlformats.org/presentationml/2006/ole">
                <p:oleObj spid="_x0000_s7184" name="Clip" r:id="rId7" imgW="1266840" imgH="1200240" progId="">
                  <p:embed/>
                </p:oleObj>
              </a:graphicData>
            </a:graphic>
          </p:graphicFrame>
        </p:grpSp>
        <p:grpSp>
          <p:nvGrpSpPr>
            <p:cNvPr id="7374" name="Group 405"/>
            <p:cNvGrpSpPr>
              <a:grpSpLocks/>
            </p:cNvGrpSpPr>
            <p:nvPr/>
          </p:nvGrpSpPr>
          <p:grpSpPr bwMode="auto">
            <a:xfrm>
              <a:off x="-1002" y="2262"/>
              <a:ext cx="209" cy="224"/>
              <a:chOff x="2870" y="1518"/>
              <a:chExt cx="292" cy="320"/>
            </a:xfrm>
          </p:grpSpPr>
          <p:graphicFrame>
            <p:nvGraphicFramePr>
              <p:cNvPr id="7179" name="Object 406"/>
              <p:cNvGraphicFramePr>
                <a:graphicFrameLocks noChangeAspect="1"/>
              </p:cNvGraphicFramePr>
              <p:nvPr/>
            </p:nvGraphicFramePr>
            <p:xfrm>
              <a:off x="2870" y="1518"/>
              <a:ext cx="272" cy="282"/>
            </p:xfrm>
            <a:graphic>
              <a:graphicData uri="http://schemas.openxmlformats.org/presentationml/2006/ole">
                <p:oleObj spid="_x0000_s7185" name="Clip" r:id="rId8" imgW="819000" imgH="847800" progId="">
                  <p:embed/>
                </p:oleObj>
              </a:graphicData>
            </a:graphic>
          </p:graphicFrame>
          <p:graphicFrame>
            <p:nvGraphicFramePr>
              <p:cNvPr id="7180" name="Object 407"/>
              <p:cNvGraphicFramePr>
                <a:graphicFrameLocks noChangeAspect="1"/>
              </p:cNvGraphicFramePr>
              <p:nvPr/>
            </p:nvGraphicFramePr>
            <p:xfrm>
              <a:off x="2913" y="1602"/>
              <a:ext cx="249" cy="236"/>
            </p:xfrm>
            <a:graphic>
              <a:graphicData uri="http://schemas.openxmlformats.org/presentationml/2006/ole">
                <p:oleObj spid="_x0000_s7186" name="Clip" r:id="rId9" imgW="1266840" imgH="1200240" progId="">
                  <p:embed/>
                </p:oleObj>
              </a:graphicData>
            </a:graphic>
          </p:graphicFrame>
        </p:grpSp>
        <p:graphicFrame>
          <p:nvGraphicFramePr>
            <p:cNvPr id="7170" name="Object 426"/>
            <p:cNvGraphicFramePr>
              <a:graphicFrameLocks noChangeAspect="1"/>
            </p:cNvGraphicFramePr>
            <p:nvPr/>
          </p:nvGraphicFramePr>
          <p:xfrm>
            <a:off x="-732" y="2289"/>
            <a:ext cx="207" cy="173"/>
          </p:xfrm>
          <a:graphic>
            <a:graphicData uri="http://schemas.openxmlformats.org/presentationml/2006/ole">
              <p:oleObj spid="_x0000_s7187" name="Clip" r:id="rId10" imgW="1305000" imgH="1085760" progId="">
                <p:embed/>
              </p:oleObj>
            </a:graphicData>
          </a:graphic>
        </p:graphicFrame>
        <p:grpSp>
          <p:nvGrpSpPr>
            <p:cNvPr id="7375" name="Group 431"/>
            <p:cNvGrpSpPr>
              <a:grpSpLocks/>
            </p:cNvGrpSpPr>
            <p:nvPr/>
          </p:nvGrpSpPr>
          <p:grpSpPr bwMode="auto">
            <a:xfrm>
              <a:off x="310" y="3575"/>
              <a:ext cx="125" cy="230"/>
              <a:chOff x="4180" y="783"/>
              <a:chExt cx="150" cy="307"/>
            </a:xfrm>
          </p:grpSpPr>
          <p:sp>
            <p:nvSpPr>
              <p:cNvPr id="7387" name="AutoShape 43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7388" name="Rectangle 433"/>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7389" name="Rectangle 43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90" name="AutoShape 43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91" name="Line 436"/>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7392" name="Line 437"/>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7393" name="Rectangle 43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94" name="Rectangle 439"/>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aphicFrame>
          <p:nvGraphicFramePr>
            <p:cNvPr id="7171" name="Object 494"/>
            <p:cNvGraphicFramePr>
              <a:graphicFrameLocks noChangeAspect="1"/>
            </p:cNvGraphicFramePr>
            <p:nvPr/>
          </p:nvGraphicFramePr>
          <p:xfrm>
            <a:off x="-975" y="3384"/>
            <a:ext cx="216" cy="180"/>
          </p:xfrm>
          <a:graphic>
            <a:graphicData uri="http://schemas.openxmlformats.org/presentationml/2006/ole">
              <p:oleObj spid="_x0000_s7188" name="Clip" r:id="rId11" imgW="1305000" imgH="1085760" progId="">
                <p:embed/>
              </p:oleObj>
            </a:graphicData>
          </a:graphic>
        </p:graphicFrame>
        <p:graphicFrame>
          <p:nvGraphicFramePr>
            <p:cNvPr id="7172" name="Object 495"/>
            <p:cNvGraphicFramePr>
              <a:graphicFrameLocks noChangeAspect="1"/>
            </p:cNvGraphicFramePr>
            <p:nvPr/>
          </p:nvGraphicFramePr>
          <p:xfrm>
            <a:off x="-871" y="3184"/>
            <a:ext cx="216" cy="180"/>
          </p:xfrm>
          <a:graphic>
            <a:graphicData uri="http://schemas.openxmlformats.org/presentationml/2006/ole">
              <p:oleObj spid="_x0000_s7189" name="Clip" r:id="rId12" imgW="1305000" imgH="1085760" progId="">
                <p:embed/>
              </p:oleObj>
            </a:graphicData>
          </a:graphic>
        </p:graphicFrame>
        <p:graphicFrame>
          <p:nvGraphicFramePr>
            <p:cNvPr id="7173" name="Object 496"/>
            <p:cNvGraphicFramePr>
              <a:graphicFrameLocks noChangeAspect="1"/>
            </p:cNvGraphicFramePr>
            <p:nvPr/>
          </p:nvGraphicFramePr>
          <p:xfrm>
            <a:off x="-703" y="3544"/>
            <a:ext cx="216" cy="180"/>
          </p:xfrm>
          <a:graphic>
            <a:graphicData uri="http://schemas.openxmlformats.org/presentationml/2006/ole">
              <p:oleObj spid="_x0000_s7190" name="Clip" r:id="rId13" imgW="1305000" imgH="1085760" progId="">
                <p:embed/>
              </p:oleObj>
            </a:graphicData>
          </a:graphic>
        </p:graphicFrame>
        <p:graphicFrame>
          <p:nvGraphicFramePr>
            <p:cNvPr id="7174" name="Object 497"/>
            <p:cNvGraphicFramePr>
              <a:graphicFrameLocks noChangeAspect="1"/>
            </p:cNvGraphicFramePr>
            <p:nvPr/>
          </p:nvGraphicFramePr>
          <p:xfrm>
            <a:off x="-489" y="3546"/>
            <a:ext cx="216" cy="180"/>
          </p:xfrm>
          <a:graphic>
            <a:graphicData uri="http://schemas.openxmlformats.org/presentationml/2006/ole">
              <p:oleObj spid="_x0000_s7191" name="Clip" r:id="rId14" imgW="1305000" imgH="1085760" progId="">
                <p:embed/>
              </p:oleObj>
            </a:graphicData>
          </a:graphic>
        </p:graphicFrame>
        <p:grpSp>
          <p:nvGrpSpPr>
            <p:cNvPr id="7376" name="Group 498"/>
            <p:cNvGrpSpPr>
              <a:grpSpLocks/>
            </p:cNvGrpSpPr>
            <p:nvPr/>
          </p:nvGrpSpPr>
          <p:grpSpPr bwMode="auto">
            <a:xfrm>
              <a:off x="83" y="3625"/>
              <a:ext cx="172" cy="215"/>
              <a:chOff x="2870" y="1518"/>
              <a:chExt cx="292" cy="320"/>
            </a:xfrm>
          </p:grpSpPr>
          <p:graphicFrame>
            <p:nvGraphicFramePr>
              <p:cNvPr id="7177" name="Object 499"/>
              <p:cNvGraphicFramePr>
                <a:graphicFrameLocks noChangeAspect="1"/>
              </p:cNvGraphicFramePr>
              <p:nvPr/>
            </p:nvGraphicFramePr>
            <p:xfrm>
              <a:off x="2870" y="1518"/>
              <a:ext cx="272" cy="282"/>
            </p:xfrm>
            <a:graphic>
              <a:graphicData uri="http://schemas.openxmlformats.org/presentationml/2006/ole">
                <p:oleObj spid="_x0000_s7192" name="Clip" r:id="rId15" imgW="819000" imgH="847800" progId="">
                  <p:embed/>
                </p:oleObj>
              </a:graphicData>
            </a:graphic>
          </p:graphicFrame>
          <p:graphicFrame>
            <p:nvGraphicFramePr>
              <p:cNvPr id="7178" name="Object 500"/>
              <p:cNvGraphicFramePr>
                <a:graphicFrameLocks noChangeAspect="1"/>
              </p:cNvGraphicFramePr>
              <p:nvPr/>
            </p:nvGraphicFramePr>
            <p:xfrm>
              <a:off x="2913" y="1602"/>
              <a:ext cx="249" cy="236"/>
            </p:xfrm>
            <a:graphic>
              <a:graphicData uri="http://schemas.openxmlformats.org/presentationml/2006/ole">
                <p:oleObj spid="_x0000_s7193" name="Clip" r:id="rId16" imgW="1266840" imgH="1200240" progId="">
                  <p:embed/>
                </p:oleObj>
              </a:graphicData>
            </a:graphic>
          </p:graphicFrame>
        </p:grpSp>
        <p:grpSp>
          <p:nvGrpSpPr>
            <p:cNvPr id="7377" name="Group 501"/>
            <p:cNvGrpSpPr>
              <a:grpSpLocks/>
            </p:cNvGrpSpPr>
            <p:nvPr/>
          </p:nvGrpSpPr>
          <p:grpSpPr bwMode="auto">
            <a:xfrm>
              <a:off x="-201" y="3657"/>
              <a:ext cx="220" cy="203"/>
              <a:chOff x="2870" y="1518"/>
              <a:chExt cx="292" cy="320"/>
            </a:xfrm>
          </p:grpSpPr>
          <p:graphicFrame>
            <p:nvGraphicFramePr>
              <p:cNvPr id="7175" name="Object 502"/>
              <p:cNvGraphicFramePr>
                <a:graphicFrameLocks noChangeAspect="1"/>
              </p:cNvGraphicFramePr>
              <p:nvPr/>
            </p:nvGraphicFramePr>
            <p:xfrm>
              <a:off x="2870" y="1518"/>
              <a:ext cx="272" cy="282"/>
            </p:xfrm>
            <a:graphic>
              <a:graphicData uri="http://schemas.openxmlformats.org/presentationml/2006/ole">
                <p:oleObj spid="_x0000_s7194" name="Clip" r:id="rId17" imgW="819000" imgH="847800" progId="">
                  <p:embed/>
                </p:oleObj>
              </a:graphicData>
            </a:graphic>
          </p:graphicFrame>
          <p:graphicFrame>
            <p:nvGraphicFramePr>
              <p:cNvPr id="7176" name="Object 503"/>
              <p:cNvGraphicFramePr>
                <a:graphicFrameLocks noChangeAspect="1"/>
              </p:cNvGraphicFramePr>
              <p:nvPr/>
            </p:nvGraphicFramePr>
            <p:xfrm>
              <a:off x="2913" y="1602"/>
              <a:ext cx="249" cy="236"/>
            </p:xfrm>
            <a:graphic>
              <a:graphicData uri="http://schemas.openxmlformats.org/presentationml/2006/ole">
                <p:oleObj spid="_x0000_s7195" name="Clip" r:id="rId18" imgW="1266840" imgH="1200240" progId="">
                  <p:embed/>
                </p:oleObj>
              </a:graphicData>
            </a:graphic>
          </p:graphicFrame>
        </p:grpSp>
        <p:grpSp>
          <p:nvGrpSpPr>
            <p:cNvPr id="7378" name="Group 524"/>
            <p:cNvGrpSpPr>
              <a:grpSpLocks/>
            </p:cNvGrpSpPr>
            <p:nvPr/>
          </p:nvGrpSpPr>
          <p:grpSpPr bwMode="auto">
            <a:xfrm>
              <a:off x="569" y="3419"/>
              <a:ext cx="131" cy="258"/>
              <a:chOff x="4180" y="783"/>
              <a:chExt cx="150" cy="307"/>
            </a:xfrm>
          </p:grpSpPr>
          <p:sp>
            <p:nvSpPr>
              <p:cNvPr id="7379" name="AutoShape 52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7380" name="Rectangle 52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7381" name="Rectangle 52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82" name="AutoShape 52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83" name="Line 52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7384" name="Line 53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7385" name="Rectangle 53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86" name="Rectangle 53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pSp>
      <p:sp>
        <p:nvSpPr>
          <p:cNvPr id="7282" name="Line 533"/>
          <p:cNvSpPr>
            <a:spLocks noChangeShapeType="1"/>
          </p:cNvSpPr>
          <p:nvPr/>
        </p:nvSpPr>
        <p:spPr bwMode="auto">
          <a:xfrm flipH="1">
            <a:off x="5988050" y="3440113"/>
            <a:ext cx="3175" cy="144462"/>
          </a:xfrm>
          <a:prstGeom prst="line">
            <a:avLst/>
          </a:prstGeom>
          <a:noFill/>
          <a:ln w="9525">
            <a:solidFill>
              <a:schemeClr val="bg2"/>
            </a:solidFill>
            <a:round/>
            <a:headEnd/>
            <a:tailEnd/>
          </a:ln>
        </p:spPr>
        <p:txBody>
          <a:bodyPr/>
          <a:lstStyle/>
          <a:p>
            <a:endParaRPr lang="zh-CN" altLang="en-US"/>
          </a:p>
        </p:txBody>
      </p:sp>
      <p:sp>
        <p:nvSpPr>
          <p:cNvPr id="7283" name="Line 534"/>
          <p:cNvSpPr>
            <a:spLocks noChangeShapeType="1"/>
          </p:cNvSpPr>
          <p:nvPr/>
        </p:nvSpPr>
        <p:spPr bwMode="auto">
          <a:xfrm flipV="1">
            <a:off x="7285038" y="2422525"/>
            <a:ext cx="123825" cy="87313"/>
          </a:xfrm>
          <a:prstGeom prst="line">
            <a:avLst/>
          </a:prstGeom>
          <a:noFill/>
          <a:ln w="9525">
            <a:solidFill>
              <a:schemeClr val="bg2"/>
            </a:solidFill>
            <a:round/>
            <a:headEnd/>
            <a:tailEnd/>
          </a:ln>
        </p:spPr>
        <p:txBody>
          <a:bodyPr/>
          <a:lstStyle/>
          <a:p>
            <a:endParaRPr lang="zh-CN" altLang="en-US"/>
          </a:p>
        </p:txBody>
      </p:sp>
      <p:sp>
        <p:nvSpPr>
          <p:cNvPr id="7284" name="Line 535"/>
          <p:cNvSpPr>
            <a:spLocks noChangeShapeType="1"/>
          </p:cNvSpPr>
          <p:nvPr/>
        </p:nvSpPr>
        <p:spPr bwMode="auto">
          <a:xfrm>
            <a:off x="7112000" y="2595563"/>
            <a:ext cx="0" cy="82550"/>
          </a:xfrm>
          <a:prstGeom prst="line">
            <a:avLst/>
          </a:prstGeom>
          <a:noFill/>
          <a:ln w="9525">
            <a:solidFill>
              <a:schemeClr val="bg2"/>
            </a:solidFill>
            <a:round/>
            <a:headEnd/>
            <a:tailEnd/>
          </a:ln>
        </p:spPr>
        <p:txBody>
          <a:bodyPr/>
          <a:lstStyle/>
          <a:p>
            <a:endParaRPr lang="zh-CN" altLang="en-US"/>
          </a:p>
        </p:txBody>
      </p:sp>
      <p:sp>
        <p:nvSpPr>
          <p:cNvPr id="7285" name="Line 536"/>
          <p:cNvSpPr>
            <a:spLocks noChangeShapeType="1"/>
          </p:cNvSpPr>
          <p:nvPr/>
        </p:nvSpPr>
        <p:spPr bwMode="auto">
          <a:xfrm flipV="1">
            <a:off x="7296150" y="2492375"/>
            <a:ext cx="263525" cy="288925"/>
          </a:xfrm>
          <a:prstGeom prst="line">
            <a:avLst/>
          </a:prstGeom>
          <a:noFill/>
          <a:ln w="9525">
            <a:solidFill>
              <a:schemeClr val="bg2"/>
            </a:solidFill>
            <a:round/>
            <a:headEnd/>
            <a:tailEnd/>
          </a:ln>
        </p:spPr>
        <p:txBody>
          <a:bodyPr/>
          <a:lstStyle/>
          <a:p>
            <a:endParaRPr lang="zh-CN" altLang="en-US"/>
          </a:p>
        </p:txBody>
      </p:sp>
      <p:sp>
        <p:nvSpPr>
          <p:cNvPr id="7286" name="Line 537"/>
          <p:cNvSpPr>
            <a:spLocks noChangeShapeType="1"/>
          </p:cNvSpPr>
          <p:nvPr/>
        </p:nvSpPr>
        <p:spPr bwMode="auto">
          <a:xfrm>
            <a:off x="7648575" y="2490788"/>
            <a:ext cx="0" cy="196850"/>
          </a:xfrm>
          <a:prstGeom prst="line">
            <a:avLst/>
          </a:prstGeom>
          <a:noFill/>
          <a:ln w="9525">
            <a:solidFill>
              <a:schemeClr val="bg2"/>
            </a:solidFill>
            <a:round/>
            <a:headEnd/>
            <a:tailEnd/>
          </a:ln>
        </p:spPr>
        <p:txBody>
          <a:bodyPr/>
          <a:lstStyle/>
          <a:p>
            <a:endParaRPr lang="zh-CN" altLang="en-US"/>
          </a:p>
        </p:txBody>
      </p:sp>
      <p:sp>
        <p:nvSpPr>
          <p:cNvPr id="7287" name="Line 538"/>
          <p:cNvSpPr>
            <a:spLocks noChangeShapeType="1"/>
          </p:cNvSpPr>
          <p:nvPr/>
        </p:nvSpPr>
        <p:spPr bwMode="auto">
          <a:xfrm>
            <a:off x="7302500" y="2797175"/>
            <a:ext cx="188913" cy="0"/>
          </a:xfrm>
          <a:prstGeom prst="line">
            <a:avLst/>
          </a:prstGeom>
          <a:noFill/>
          <a:ln w="9525">
            <a:solidFill>
              <a:schemeClr val="bg2"/>
            </a:solidFill>
            <a:round/>
            <a:headEnd/>
            <a:tailEnd/>
          </a:ln>
        </p:spPr>
        <p:txBody>
          <a:bodyPr/>
          <a:lstStyle/>
          <a:p>
            <a:endParaRPr lang="zh-CN" altLang="en-US"/>
          </a:p>
        </p:txBody>
      </p:sp>
      <p:sp>
        <p:nvSpPr>
          <p:cNvPr id="7288" name="Line 539"/>
          <p:cNvSpPr>
            <a:spLocks noChangeShapeType="1"/>
          </p:cNvSpPr>
          <p:nvPr/>
        </p:nvSpPr>
        <p:spPr bwMode="auto">
          <a:xfrm flipV="1">
            <a:off x="5597525" y="3663950"/>
            <a:ext cx="168275" cy="3175"/>
          </a:xfrm>
          <a:prstGeom prst="line">
            <a:avLst/>
          </a:prstGeom>
          <a:noFill/>
          <a:ln w="9525">
            <a:solidFill>
              <a:schemeClr val="bg2"/>
            </a:solidFill>
            <a:round/>
            <a:headEnd/>
            <a:tailEnd/>
          </a:ln>
        </p:spPr>
        <p:txBody>
          <a:bodyPr/>
          <a:lstStyle/>
          <a:p>
            <a:endParaRPr lang="zh-CN" altLang="en-US"/>
          </a:p>
        </p:txBody>
      </p:sp>
      <p:sp>
        <p:nvSpPr>
          <p:cNvPr id="7289" name="Line 540"/>
          <p:cNvSpPr>
            <a:spLocks noChangeShapeType="1"/>
          </p:cNvSpPr>
          <p:nvPr/>
        </p:nvSpPr>
        <p:spPr bwMode="auto">
          <a:xfrm flipV="1">
            <a:off x="7716838" y="2190750"/>
            <a:ext cx="238125" cy="168275"/>
          </a:xfrm>
          <a:prstGeom prst="line">
            <a:avLst/>
          </a:prstGeom>
          <a:noFill/>
          <a:ln w="9525">
            <a:solidFill>
              <a:schemeClr val="bg2"/>
            </a:solidFill>
            <a:round/>
            <a:headEnd/>
            <a:tailEnd/>
          </a:ln>
        </p:spPr>
        <p:txBody>
          <a:bodyPr/>
          <a:lstStyle/>
          <a:p>
            <a:endParaRPr lang="zh-CN" altLang="en-US"/>
          </a:p>
        </p:txBody>
      </p:sp>
      <p:sp>
        <p:nvSpPr>
          <p:cNvPr id="7290" name="Line 541"/>
          <p:cNvSpPr>
            <a:spLocks noChangeShapeType="1"/>
          </p:cNvSpPr>
          <p:nvPr/>
        </p:nvSpPr>
        <p:spPr bwMode="auto">
          <a:xfrm>
            <a:off x="7856538" y="2787650"/>
            <a:ext cx="177800" cy="0"/>
          </a:xfrm>
          <a:prstGeom prst="line">
            <a:avLst/>
          </a:prstGeom>
          <a:noFill/>
          <a:ln w="9525">
            <a:solidFill>
              <a:schemeClr val="bg2"/>
            </a:solidFill>
            <a:round/>
            <a:headEnd/>
            <a:tailEnd/>
          </a:ln>
        </p:spPr>
        <p:txBody>
          <a:bodyPr/>
          <a:lstStyle/>
          <a:p>
            <a:endParaRPr lang="zh-CN" altLang="en-US"/>
          </a:p>
        </p:txBody>
      </p:sp>
      <p:sp>
        <p:nvSpPr>
          <p:cNvPr id="7291" name="Line 542"/>
          <p:cNvSpPr>
            <a:spLocks noChangeShapeType="1"/>
          </p:cNvSpPr>
          <p:nvPr/>
        </p:nvSpPr>
        <p:spPr bwMode="auto">
          <a:xfrm flipH="1">
            <a:off x="7002463" y="2863850"/>
            <a:ext cx="98425" cy="704850"/>
          </a:xfrm>
          <a:prstGeom prst="line">
            <a:avLst/>
          </a:prstGeom>
          <a:noFill/>
          <a:ln w="9525">
            <a:solidFill>
              <a:schemeClr val="bg2"/>
            </a:solidFill>
            <a:round/>
            <a:headEnd/>
            <a:tailEnd/>
          </a:ln>
        </p:spPr>
        <p:txBody>
          <a:bodyPr/>
          <a:lstStyle/>
          <a:p>
            <a:endParaRPr lang="zh-CN" altLang="en-US"/>
          </a:p>
        </p:txBody>
      </p:sp>
      <p:sp>
        <p:nvSpPr>
          <p:cNvPr id="7292" name="Line 543"/>
          <p:cNvSpPr>
            <a:spLocks noChangeShapeType="1"/>
          </p:cNvSpPr>
          <p:nvPr/>
        </p:nvSpPr>
        <p:spPr bwMode="auto">
          <a:xfrm flipH="1">
            <a:off x="7593013" y="2863850"/>
            <a:ext cx="111125" cy="727075"/>
          </a:xfrm>
          <a:prstGeom prst="line">
            <a:avLst/>
          </a:prstGeom>
          <a:noFill/>
          <a:ln w="9525">
            <a:solidFill>
              <a:schemeClr val="bg2"/>
            </a:solidFill>
            <a:round/>
            <a:headEnd/>
            <a:tailEnd/>
          </a:ln>
        </p:spPr>
        <p:txBody>
          <a:bodyPr/>
          <a:lstStyle/>
          <a:p>
            <a:endParaRPr lang="zh-CN" altLang="en-US"/>
          </a:p>
        </p:txBody>
      </p:sp>
      <p:grpSp>
        <p:nvGrpSpPr>
          <p:cNvPr id="7293" name="Group 546"/>
          <p:cNvGrpSpPr>
            <a:grpSpLocks/>
          </p:cNvGrpSpPr>
          <p:nvPr/>
        </p:nvGrpSpPr>
        <p:grpSpPr bwMode="auto">
          <a:xfrm>
            <a:off x="6645275" y="4481513"/>
            <a:ext cx="501650" cy="234950"/>
            <a:chOff x="4701" y="2996"/>
            <a:chExt cx="316" cy="148"/>
          </a:xfrm>
        </p:grpSpPr>
        <p:sp>
          <p:nvSpPr>
            <p:cNvPr id="7358" name="Oval 54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359" name="Line 548"/>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60" name="Line 549"/>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61" name="Rectangle 550"/>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362" name="Oval 55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363" name="Group 552"/>
            <p:cNvGrpSpPr>
              <a:grpSpLocks/>
            </p:cNvGrpSpPr>
            <p:nvPr/>
          </p:nvGrpSpPr>
          <p:grpSpPr bwMode="auto">
            <a:xfrm>
              <a:off x="4776" y="3017"/>
              <a:ext cx="156" cy="56"/>
              <a:chOff x="2848" y="848"/>
              <a:chExt cx="140" cy="98"/>
            </a:xfrm>
          </p:grpSpPr>
          <p:sp>
            <p:nvSpPr>
              <p:cNvPr id="7368" name="Line 55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69" name="Line 55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70" name="Line 55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364" name="Group 556"/>
            <p:cNvGrpSpPr>
              <a:grpSpLocks/>
            </p:cNvGrpSpPr>
            <p:nvPr/>
          </p:nvGrpSpPr>
          <p:grpSpPr bwMode="auto">
            <a:xfrm flipV="1">
              <a:off x="4776" y="3016"/>
              <a:ext cx="156" cy="56"/>
              <a:chOff x="2848" y="848"/>
              <a:chExt cx="140" cy="98"/>
            </a:xfrm>
          </p:grpSpPr>
          <p:sp>
            <p:nvSpPr>
              <p:cNvPr id="7365" name="Line 55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66" name="Line 55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67" name="Line 55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7294" name="Group 560"/>
          <p:cNvGrpSpPr>
            <a:grpSpLocks/>
          </p:cNvGrpSpPr>
          <p:nvPr/>
        </p:nvGrpSpPr>
        <p:grpSpPr bwMode="auto">
          <a:xfrm>
            <a:off x="5980113" y="4783138"/>
            <a:ext cx="501650" cy="234950"/>
            <a:chOff x="4701" y="2996"/>
            <a:chExt cx="316" cy="148"/>
          </a:xfrm>
        </p:grpSpPr>
        <p:sp>
          <p:nvSpPr>
            <p:cNvPr id="7345" name="Oval 561"/>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346" name="Line 562"/>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47" name="Line 563"/>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48" name="Rectangle 564"/>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349" name="Oval 565"/>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350" name="Group 566"/>
            <p:cNvGrpSpPr>
              <a:grpSpLocks/>
            </p:cNvGrpSpPr>
            <p:nvPr/>
          </p:nvGrpSpPr>
          <p:grpSpPr bwMode="auto">
            <a:xfrm>
              <a:off x="4776" y="3017"/>
              <a:ext cx="156" cy="56"/>
              <a:chOff x="2848" y="848"/>
              <a:chExt cx="140" cy="98"/>
            </a:xfrm>
          </p:grpSpPr>
          <p:sp>
            <p:nvSpPr>
              <p:cNvPr id="7355" name="Line 56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56" name="Line 56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57" name="Line 56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351" name="Group 570"/>
            <p:cNvGrpSpPr>
              <a:grpSpLocks/>
            </p:cNvGrpSpPr>
            <p:nvPr/>
          </p:nvGrpSpPr>
          <p:grpSpPr bwMode="auto">
            <a:xfrm flipV="1">
              <a:off x="4776" y="3016"/>
              <a:ext cx="156" cy="56"/>
              <a:chOff x="2848" y="848"/>
              <a:chExt cx="140" cy="98"/>
            </a:xfrm>
          </p:grpSpPr>
          <p:sp>
            <p:nvSpPr>
              <p:cNvPr id="7352" name="Line 57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53" name="Line 57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54" name="Line 57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7295" name="Group 576"/>
          <p:cNvGrpSpPr>
            <a:grpSpLocks/>
          </p:cNvGrpSpPr>
          <p:nvPr/>
        </p:nvGrpSpPr>
        <p:grpSpPr bwMode="auto">
          <a:xfrm>
            <a:off x="6810375" y="4968875"/>
            <a:ext cx="290513" cy="404813"/>
            <a:chOff x="4290" y="3130"/>
            <a:chExt cx="183" cy="255"/>
          </a:xfrm>
        </p:grpSpPr>
        <p:pic>
          <p:nvPicPr>
            <p:cNvPr id="7327" name="Picture 505" descr="31u_bnrz[1]"/>
            <p:cNvPicPr>
              <a:picLocks noChangeAspect="1" noChangeArrowheads="1"/>
            </p:cNvPicPr>
            <p:nvPr/>
          </p:nvPicPr>
          <p:blipFill>
            <a:blip r:embed="rId19" cstate="print"/>
            <a:srcRect/>
            <a:stretch>
              <a:fillRect/>
            </a:stretch>
          </p:blipFill>
          <p:spPr bwMode="auto">
            <a:xfrm>
              <a:off x="4343" y="3211"/>
              <a:ext cx="121" cy="174"/>
            </a:xfrm>
            <a:prstGeom prst="rect">
              <a:avLst/>
            </a:prstGeom>
            <a:solidFill>
              <a:srgbClr val="DDDDDD"/>
            </a:solidFill>
            <a:ln w="9525">
              <a:noFill/>
              <a:miter lim="800000"/>
              <a:headEnd/>
              <a:tailEnd/>
            </a:ln>
          </p:spPr>
        </p:pic>
        <p:sp>
          <p:nvSpPr>
            <p:cNvPr id="7328" name="Freeform 506"/>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7329" name="Freeform 507"/>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7330" name="Freeform 508"/>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7331" name="Freeform 509"/>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7332" name="Freeform 510"/>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7333" name="Freeform 511"/>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7334" name="Freeform 512"/>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7335" name="Freeform 513"/>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7336" name="Freeform 514"/>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7337" name="Freeform 515"/>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7338" name="Freeform 516"/>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7339" name="Freeform 517"/>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7340" name="Freeform 518"/>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7341" name="Freeform 519"/>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7342" name="Freeform 520"/>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7343" name="Freeform 521"/>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7344" name="Freeform 575"/>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7296" name="Group 577"/>
          <p:cNvGrpSpPr>
            <a:grpSpLocks/>
          </p:cNvGrpSpPr>
          <p:nvPr/>
        </p:nvGrpSpPr>
        <p:grpSpPr bwMode="auto">
          <a:xfrm>
            <a:off x="5367338" y="3430588"/>
            <a:ext cx="290512" cy="404812"/>
            <a:chOff x="4290" y="3130"/>
            <a:chExt cx="183" cy="255"/>
          </a:xfrm>
        </p:grpSpPr>
        <p:pic>
          <p:nvPicPr>
            <p:cNvPr id="7309" name="Picture 578" descr="31u_bnrz[1]"/>
            <p:cNvPicPr>
              <a:picLocks noChangeAspect="1" noChangeArrowheads="1"/>
            </p:cNvPicPr>
            <p:nvPr/>
          </p:nvPicPr>
          <p:blipFill>
            <a:blip r:embed="rId19" cstate="print"/>
            <a:srcRect/>
            <a:stretch>
              <a:fillRect/>
            </a:stretch>
          </p:blipFill>
          <p:spPr bwMode="auto">
            <a:xfrm>
              <a:off x="4343" y="3211"/>
              <a:ext cx="121" cy="174"/>
            </a:xfrm>
            <a:prstGeom prst="rect">
              <a:avLst/>
            </a:prstGeom>
            <a:solidFill>
              <a:srgbClr val="DDDDDD"/>
            </a:solidFill>
            <a:ln w="9525">
              <a:noFill/>
              <a:miter lim="800000"/>
              <a:headEnd/>
              <a:tailEnd/>
            </a:ln>
          </p:spPr>
        </p:pic>
        <p:sp>
          <p:nvSpPr>
            <p:cNvPr id="7310" name="Freeform 579"/>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7311" name="Freeform 580"/>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7312" name="Freeform 581"/>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7313" name="Freeform 582"/>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7314" name="Freeform 583"/>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7315" name="Freeform 584"/>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7316" name="Freeform 585"/>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7317" name="Freeform 586"/>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7318" name="Freeform 587"/>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7319" name="Freeform 588"/>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7320" name="Freeform 589"/>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7321" name="Freeform 590"/>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7322" name="Freeform 591"/>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7323" name="Freeform 592"/>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7324" name="Freeform 593"/>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7325" name="Freeform 594"/>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7326" name="Freeform 595"/>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6216" name="Group 601"/>
          <p:cNvGrpSpPr>
            <a:grpSpLocks/>
          </p:cNvGrpSpPr>
          <p:nvPr/>
        </p:nvGrpSpPr>
        <p:grpSpPr bwMode="auto">
          <a:xfrm>
            <a:off x="4548188" y="2074863"/>
            <a:ext cx="3340100" cy="3265487"/>
            <a:chOff x="2865" y="1307"/>
            <a:chExt cx="2104" cy="2057"/>
          </a:xfrm>
        </p:grpSpPr>
        <p:sp>
          <p:nvSpPr>
            <p:cNvPr id="7305" name="Line 597"/>
            <p:cNvSpPr>
              <a:spLocks noChangeShapeType="1"/>
            </p:cNvSpPr>
            <p:nvPr/>
          </p:nvSpPr>
          <p:spPr bwMode="auto">
            <a:xfrm>
              <a:off x="4092" y="1307"/>
              <a:ext cx="877" cy="1762"/>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6" name="Line 598"/>
            <p:cNvSpPr>
              <a:spLocks noChangeShapeType="1"/>
            </p:cNvSpPr>
            <p:nvPr/>
          </p:nvSpPr>
          <p:spPr bwMode="auto">
            <a:xfrm>
              <a:off x="3466" y="2211"/>
              <a:ext cx="1487" cy="1014"/>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7" name="Line 599"/>
            <p:cNvSpPr>
              <a:spLocks noChangeShapeType="1"/>
            </p:cNvSpPr>
            <p:nvPr/>
          </p:nvSpPr>
          <p:spPr bwMode="auto">
            <a:xfrm>
              <a:off x="3657" y="3158"/>
              <a:ext cx="1014" cy="206"/>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8" name="Text Box 600"/>
            <p:cNvSpPr txBox="1">
              <a:spLocks noChangeArrowheads="1"/>
            </p:cNvSpPr>
            <p:nvPr/>
          </p:nvSpPr>
          <p:spPr bwMode="auto">
            <a:xfrm>
              <a:off x="2865" y="2510"/>
              <a:ext cx="1102" cy="250"/>
            </a:xfrm>
            <a:prstGeom prst="rect">
              <a:avLst/>
            </a:prstGeom>
            <a:noFill/>
            <a:ln w="9525">
              <a:noFill/>
              <a:miter lim="800000"/>
              <a:headEnd/>
              <a:tailEnd/>
            </a:ln>
          </p:spPr>
          <p:txBody>
            <a:bodyPr wrap="none">
              <a:spAutoFit/>
            </a:bodyPr>
            <a:lstStyle/>
            <a:p>
              <a:r>
                <a:rPr lang="en-US" altLang="ko-KR" sz="2000">
                  <a:solidFill>
                    <a:srgbClr val="FF3300"/>
                  </a:solidFill>
                  <a:latin typeface="Comic Sans MS" pitchFamily="66" charset="0"/>
                  <a:ea typeface="굴림" pitchFamily="34" charset="-127"/>
                </a:rPr>
                <a:t>client/server</a:t>
              </a:r>
            </a:p>
          </p:txBody>
        </p:sp>
      </p:grpSp>
      <p:grpSp>
        <p:nvGrpSpPr>
          <p:cNvPr id="6222" name="Group 606"/>
          <p:cNvGrpSpPr>
            <a:grpSpLocks/>
          </p:cNvGrpSpPr>
          <p:nvPr/>
        </p:nvGrpSpPr>
        <p:grpSpPr bwMode="auto">
          <a:xfrm>
            <a:off x="4206875" y="2076450"/>
            <a:ext cx="3013075" cy="3355975"/>
            <a:chOff x="2650" y="1308"/>
            <a:chExt cx="1898" cy="2114"/>
          </a:xfrm>
        </p:grpSpPr>
        <p:sp>
          <p:nvSpPr>
            <p:cNvPr id="7301" name="Line 602"/>
            <p:cNvSpPr>
              <a:spLocks noChangeShapeType="1"/>
            </p:cNvSpPr>
            <p:nvPr/>
          </p:nvSpPr>
          <p:spPr bwMode="auto">
            <a:xfrm flipH="1">
              <a:off x="3800" y="1315"/>
              <a:ext cx="188" cy="67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2" name="Line 603"/>
            <p:cNvSpPr>
              <a:spLocks noChangeShapeType="1"/>
            </p:cNvSpPr>
            <p:nvPr/>
          </p:nvSpPr>
          <p:spPr bwMode="auto">
            <a:xfrm flipH="1">
              <a:off x="3501" y="1308"/>
              <a:ext cx="15" cy="183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3" name="Line 604"/>
            <p:cNvSpPr>
              <a:spLocks noChangeShapeType="1"/>
            </p:cNvSpPr>
            <p:nvPr/>
          </p:nvSpPr>
          <p:spPr bwMode="auto">
            <a:xfrm>
              <a:off x="3740" y="2940"/>
              <a:ext cx="808" cy="482"/>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4" name="Text Box 605"/>
            <p:cNvSpPr txBox="1">
              <a:spLocks noChangeArrowheads="1"/>
            </p:cNvSpPr>
            <p:nvPr/>
          </p:nvSpPr>
          <p:spPr bwMode="auto">
            <a:xfrm>
              <a:off x="2650" y="1581"/>
              <a:ext cx="861" cy="250"/>
            </a:xfrm>
            <a:prstGeom prst="rect">
              <a:avLst/>
            </a:prstGeom>
            <a:noFill/>
            <a:ln w="9525">
              <a:noFill/>
              <a:miter lim="800000"/>
              <a:headEnd/>
              <a:tailEnd/>
            </a:ln>
          </p:spPr>
          <p:txBody>
            <a:bodyPr wrap="none">
              <a:spAutoFit/>
            </a:bodyPr>
            <a:lstStyle/>
            <a:p>
              <a:r>
                <a:rPr lang="en-US" altLang="ko-KR" sz="2000">
                  <a:solidFill>
                    <a:srgbClr val="FF3300"/>
                  </a:solidFill>
                  <a:latin typeface="Comic Sans MS" pitchFamily="66" charset="0"/>
                  <a:ea typeface="굴림" pitchFamily="34" charset="-127"/>
                </a:rPr>
                <a:t>peer-peer</a:t>
              </a:r>
            </a:p>
          </p:txBody>
        </p:sp>
      </p:grpSp>
      <p:sp>
        <p:nvSpPr>
          <p:cNvPr id="217695" name="Rectangle 607"/>
          <p:cNvSpPr>
            <a:spLocks noChangeArrowheads="1"/>
          </p:cNvSpPr>
          <p:nvPr/>
        </p:nvSpPr>
        <p:spPr bwMode="auto">
          <a:xfrm>
            <a:off x="333375" y="2954338"/>
            <a:ext cx="4651375" cy="2065337"/>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sz="2800">
                <a:solidFill>
                  <a:srgbClr val="FF0000"/>
                </a:solidFill>
                <a:latin typeface="Comic Sans MS" pitchFamily="66" charset="0"/>
                <a:ea typeface="굴림" pitchFamily="34" charset="-127"/>
              </a:rPr>
              <a:t>client/server model</a:t>
            </a:r>
            <a:endParaRPr lang="en-US" altLang="ko-KR">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sz="2000">
                <a:latin typeface="Comic Sans MS" pitchFamily="66" charset="0"/>
                <a:ea typeface="굴림" pitchFamily="34" charset="-127"/>
              </a:rPr>
              <a:t>client host requests, receives service from always-on server</a:t>
            </a:r>
          </a:p>
          <a:p>
            <a:pPr marL="742950" lvl="1" indent="-285750">
              <a:spcBef>
                <a:spcPct val="20000"/>
              </a:spcBef>
              <a:buClr>
                <a:schemeClr val="accent2"/>
              </a:buClr>
              <a:buSzPct val="75000"/>
              <a:buFont typeface="Wingdings" pitchFamily="2" charset="2"/>
              <a:buChar char="v"/>
            </a:pPr>
            <a:r>
              <a:rPr lang="en-US" altLang="ko-KR" sz="2000">
                <a:latin typeface="Comic Sans MS" pitchFamily="66" charset="0"/>
                <a:ea typeface="굴림" pitchFamily="34" charset="-127"/>
              </a:rPr>
              <a:t>e.g. Web browser/server; email client/server</a:t>
            </a:r>
          </a:p>
        </p:txBody>
      </p:sp>
      <p:sp>
        <p:nvSpPr>
          <p:cNvPr id="217696" name="Rectangle 608"/>
          <p:cNvSpPr>
            <a:spLocks noChangeArrowheads="1"/>
          </p:cNvSpPr>
          <p:nvPr/>
        </p:nvSpPr>
        <p:spPr bwMode="auto">
          <a:xfrm>
            <a:off x="355600" y="4660900"/>
            <a:ext cx="4651375" cy="1811338"/>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sz="2800">
                <a:solidFill>
                  <a:srgbClr val="FF0000"/>
                </a:solidFill>
                <a:latin typeface="Comic Sans MS" pitchFamily="66" charset="0"/>
                <a:ea typeface="굴림" pitchFamily="34" charset="-127"/>
              </a:rPr>
              <a:t>peer-peer model:</a:t>
            </a:r>
            <a:endParaRPr lang="en-US" altLang="ko-KR">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sz="2000">
                <a:latin typeface="Comic Sans MS" pitchFamily="66" charset="0"/>
                <a:ea typeface="굴림" pitchFamily="34" charset="-127"/>
              </a:rPr>
              <a:t> minimal (or no) use of dedicated servers</a:t>
            </a:r>
          </a:p>
          <a:p>
            <a:pPr marL="742950" lvl="1" indent="-285750">
              <a:spcBef>
                <a:spcPct val="20000"/>
              </a:spcBef>
              <a:buClr>
                <a:schemeClr val="accent2"/>
              </a:buClr>
              <a:buSzPct val="75000"/>
              <a:buFont typeface="Wingdings" pitchFamily="2" charset="2"/>
              <a:buChar char="v"/>
            </a:pPr>
            <a:r>
              <a:rPr lang="en-US" altLang="ko-KR" sz="2000">
                <a:latin typeface="Comic Sans MS" pitchFamily="66" charset="0"/>
                <a:ea typeface="굴림" pitchFamily="34" charset="-127"/>
              </a:rPr>
              <a:t>e.g. Skype,  BitTorrent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76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6216"/>
                                        </p:tgtEl>
                                      </p:cBhvr>
                                    </p:animEffect>
                                    <p:set>
                                      <p:cBhvr>
                                        <p:cTn id="13" dur="1" fill="hold">
                                          <p:stCondLst>
                                            <p:cond delay="499"/>
                                          </p:stCondLst>
                                        </p:cTn>
                                        <p:tgtEl>
                                          <p:spTgt spid="621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622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7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695" grpId="0"/>
      <p:bldP spid="21769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57347" name="Slide Number Placeholder 6"/>
          <p:cNvSpPr>
            <a:spLocks noGrp="1"/>
          </p:cNvSpPr>
          <p:nvPr>
            <p:ph type="sldNum" sz="quarter" idx="12"/>
          </p:nvPr>
        </p:nvSpPr>
        <p:spPr>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27</a:t>
            </a:fld>
            <a:endParaRPr lang="en-US" altLang="ko-KR" smtClean="0">
              <a:ea typeface="굴림" pitchFamily="34" charset="-127"/>
            </a:endParaRPr>
          </a:p>
        </p:txBody>
      </p:sp>
      <p:sp>
        <p:nvSpPr>
          <p:cNvPr id="57348"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Access networks and physical media</a:t>
            </a:r>
            <a:endParaRPr lang="en-US" altLang="ko-KR" smtClean="0">
              <a:ea typeface="굴림" pitchFamily="34" charset="-127"/>
            </a:endParaRPr>
          </a:p>
        </p:txBody>
      </p:sp>
      <p:sp>
        <p:nvSpPr>
          <p:cNvPr id="57349" name="Rectangle 3"/>
          <p:cNvSpPr>
            <a:spLocks noGrp="1" noChangeArrowheads="1"/>
          </p:cNvSpPr>
          <p:nvPr>
            <p:ph type="body" sz="half" idx="1"/>
          </p:nvPr>
        </p:nvSpPr>
        <p:spPr>
          <a:xfrm>
            <a:off x="533400" y="1371600"/>
            <a:ext cx="4010025" cy="5010150"/>
          </a:xfrm>
        </p:spPr>
        <p:txBody>
          <a:bodyPr/>
          <a:lstStyle/>
          <a:p>
            <a:pPr>
              <a:buFont typeface="Wingdings" pitchFamily="2" charset="2"/>
              <a:buNone/>
            </a:pPr>
            <a:r>
              <a:rPr lang="en-US" altLang="ko-KR" sz="2400" i="1" dirty="0" smtClean="0">
                <a:solidFill>
                  <a:srgbClr val="FF0000"/>
                </a:solidFill>
                <a:ea typeface="굴림" pitchFamily="34" charset="-127"/>
              </a:rPr>
              <a:t>Q: How to connect end systems to edge router?</a:t>
            </a:r>
          </a:p>
          <a:p>
            <a:r>
              <a:rPr lang="en-US" altLang="ko-KR" sz="2400" dirty="0" smtClean="0">
                <a:ea typeface="굴림" pitchFamily="34" charset="-127"/>
              </a:rPr>
              <a:t>residential access nets</a:t>
            </a:r>
          </a:p>
          <a:p>
            <a:r>
              <a:rPr lang="en-US" altLang="ko-KR" sz="2400" dirty="0" smtClean="0">
                <a:ea typeface="굴림" pitchFamily="34" charset="-127"/>
              </a:rPr>
              <a:t>institutional access networks (school, company)</a:t>
            </a:r>
          </a:p>
          <a:p>
            <a:pPr>
              <a:spcAft>
                <a:spcPct val="30000"/>
              </a:spcAft>
            </a:pPr>
            <a:r>
              <a:rPr lang="en-US" altLang="ko-KR" sz="2400" dirty="0" smtClean="0">
                <a:ea typeface="굴림" pitchFamily="34" charset="-127"/>
              </a:rPr>
              <a:t>mobile access networks</a:t>
            </a:r>
            <a:endParaRPr lang="en-US" altLang="ko-KR" sz="2400" dirty="0" smtClean="0">
              <a:solidFill>
                <a:srgbClr val="FF0000"/>
              </a:solidFill>
              <a:ea typeface="굴림" pitchFamily="34" charset="-127"/>
            </a:endParaRPr>
          </a:p>
          <a:p>
            <a:pPr>
              <a:buFont typeface="Wingdings" pitchFamily="2" charset="2"/>
              <a:buNone/>
            </a:pPr>
            <a:r>
              <a:rPr lang="en-US" altLang="ko-KR" sz="2400" i="1" dirty="0" smtClean="0">
                <a:solidFill>
                  <a:srgbClr val="FF0000"/>
                </a:solidFill>
                <a:ea typeface="굴림" pitchFamily="34" charset="-127"/>
              </a:rPr>
              <a:t>Keep in mind: </a:t>
            </a:r>
          </a:p>
          <a:p>
            <a:r>
              <a:rPr lang="en-US" altLang="ko-KR" sz="2400" dirty="0" smtClean="0">
                <a:ea typeface="굴림" pitchFamily="34" charset="-127"/>
              </a:rPr>
              <a:t>bandwidth (bits per second) of access network?</a:t>
            </a:r>
          </a:p>
          <a:p>
            <a:r>
              <a:rPr lang="en-US" altLang="ko-KR" sz="2400" dirty="0" smtClean="0">
                <a:ea typeface="굴림" pitchFamily="34" charset="-127"/>
              </a:rPr>
              <a:t>shared or dedicated?</a:t>
            </a:r>
          </a:p>
        </p:txBody>
      </p:sp>
      <p:sp>
        <p:nvSpPr>
          <p:cNvPr id="57350" name="Freeform 682"/>
          <p:cNvSpPr>
            <a:spLocks/>
          </p:cNvSpPr>
          <p:nvPr/>
        </p:nvSpPr>
        <p:spPr bwMode="auto">
          <a:xfrm>
            <a:off x="6710363"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57351" name="Freeform 683"/>
          <p:cNvSpPr>
            <a:spLocks/>
          </p:cNvSpPr>
          <p:nvPr/>
        </p:nvSpPr>
        <p:spPr bwMode="auto">
          <a:xfrm>
            <a:off x="6729413"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w="9525">
            <a:noFill/>
            <a:round/>
            <a:headEnd/>
            <a:tailEnd/>
          </a:ln>
        </p:spPr>
        <p:txBody>
          <a:bodyPr/>
          <a:lstStyle/>
          <a:p>
            <a:endParaRPr lang="zh-CN" altLang="en-US"/>
          </a:p>
        </p:txBody>
      </p:sp>
      <p:sp>
        <p:nvSpPr>
          <p:cNvPr id="57352" name="Freeform 684"/>
          <p:cNvSpPr>
            <a:spLocks/>
          </p:cNvSpPr>
          <p:nvPr/>
        </p:nvSpPr>
        <p:spPr bwMode="auto">
          <a:xfrm>
            <a:off x="4989513"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57353" name="Group 685"/>
          <p:cNvGrpSpPr>
            <a:grpSpLocks/>
          </p:cNvGrpSpPr>
          <p:nvPr/>
        </p:nvGrpSpPr>
        <p:grpSpPr bwMode="auto">
          <a:xfrm>
            <a:off x="5076825" y="2974975"/>
            <a:ext cx="1458913" cy="933450"/>
            <a:chOff x="2889" y="1631"/>
            <a:chExt cx="980" cy="743"/>
          </a:xfrm>
        </p:grpSpPr>
        <p:sp>
          <p:nvSpPr>
            <p:cNvPr id="58004" name="Rectangle 686"/>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ko-KR" altLang="ko-KR">
                <a:ea typeface="굴림" pitchFamily="34" charset="-127"/>
              </a:endParaRPr>
            </a:p>
          </p:txBody>
        </p:sp>
        <p:sp>
          <p:nvSpPr>
            <p:cNvPr id="58005" name="AutoShape 687"/>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sp>
        <p:nvSpPr>
          <p:cNvPr id="57354" name="Line 689"/>
          <p:cNvSpPr>
            <a:spLocks noChangeShapeType="1"/>
          </p:cNvSpPr>
          <p:nvPr/>
        </p:nvSpPr>
        <p:spPr bwMode="auto">
          <a:xfrm flipH="1">
            <a:off x="5854700" y="2020888"/>
            <a:ext cx="92075" cy="311150"/>
          </a:xfrm>
          <a:prstGeom prst="line">
            <a:avLst/>
          </a:prstGeom>
          <a:noFill/>
          <a:ln w="9525">
            <a:solidFill>
              <a:srgbClr val="FF3300"/>
            </a:solidFill>
            <a:round/>
            <a:headEnd/>
            <a:tailEnd/>
          </a:ln>
        </p:spPr>
        <p:txBody>
          <a:bodyPr wrap="none"/>
          <a:lstStyle/>
          <a:p>
            <a:endParaRPr lang="zh-CN" altLang="en-US"/>
          </a:p>
        </p:txBody>
      </p:sp>
      <p:sp>
        <p:nvSpPr>
          <p:cNvPr id="57355" name="Line 690"/>
          <p:cNvSpPr>
            <a:spLocks noChangeShapeType="1"/>
          </p:cNvSpPr>
          <p:nvPr/>
        </p:nvSpPr>
        <p:spPr bwMode="auto">
          <a:xfrm>
            <a:off x="5946775" y="2020888"/>
            <a:ext cx="90488" cy="309562"/>
          </a:xfrm>
          <a:prstGeom prst="line">
            <a:avLst/>
          </a:prstGeom>
          <a:noFill/>
          <a:ln w="9525">
            <a:solidFill>
              <a:srgbClr val="FF3300"/>
            </a:solidFill>
            <a:round/>
            <a:headEnd/>
            <a:tailEnd/>
          </a:ln>
        </p:spPr>
        <p:txBody>
          <a:bodyPr wrap="none"/>
          <a:lstStyle/>
          <a:p>
            <a:endParaRPr lang="zh-CN" altLang="en-US"/>
          </a:p>
        </p:txBody>
      </p:sp>
      <p:sp>
        <p:nvSpPr>
          <p:cNvPr id="57356" name="Line 691"/>
          <p:cNvSpPr>
            <a:spLocks noChangeShapeType="1"/>
          </p:cNvSpPr>
          <p:nvPr/>
        </p:nvSpPr>
        <p:spPr bwMode="auto">
          <a:xfrm>
            <a:off x="5854700" y="2330450"/>
            <a:ext cx="92075" cy="33338"/>
          </a:xfrm>
          <a:prstGeom prst="line">
            <a:avLst/>
          </a:prstGeom>
          <a:noFill/>
          <a:ln w="9525">
            <a:solidFill>
              <a:srgbClr val="FF3300"/>
            </a:solidFill>
            <a:round/>
            <a:headEnd/>
            <a:tailEnd/>
          </a:ln>
        </p:spPr>
        <p:txBody>
          <a:bodyPr wrap="none"/>
          <a:lstStyle/>
          <a:p>
            <a:endParaRPr lang="zh-CN" altLang="en-US"/>
          </a:p>
        </p:txBody>
      </p:sp>
      <p:sp>
        <p:nvSpPr>
          <p:cNvPr id="57357" name="Line 692"/>
          <p:cNvSpPr>
            <a:spLocks noChangeShapeType="1"/>
          </p:cNvSpPr>
          <p:nvPr/>
        </p:nvSpPr>
        <p:spPr bwMode="auto">
          <a:xfrm flipH="1">
            <a:off x="5946775" y="2330450"/>
            <a:ext cx="90488" cy="33338"/>
          </a:xfrm>
          <a:prstGeom prst="line">
            <a:avLst/>
          </a:prstGeom>
          <a:noFill/>
          <a:ln w="9525">
            <a:solidFill>
              <a:srgbClr val="FF3300"/>
            </a:solidFill>
            <a:round/>
            <a:headEnd/>
            <a:tailEnd/>
          </a:ln>
        </p:spPr>
        <p:txBody>
          <a:bodyPr wrap="none"/>
          <a:lstStyle/>
          <a:p>
            <a:endParaRPr lang="zh-CN" altLang="en-US"/>
          </a:p>
        </p:txBody>
      </p:sp>
      <p:sp>
        <p:nvSpPr>
          <p:cNvPr id="57358" name="Line 693"/>
          <p:cNvSpPr>
            <a:spLocks noChangeShapeType="1"/>
          </p:cNvSpPr>
          <p:nvPr/>
        </p:nvSpPr>
        <p:spPr bwMode="auto">
          <a:xfrm>
            <a:off x="5946775" y="2027238"/>
            <a:ext cx="0" cy="336550"/>
          </a:xfrm>
          <a:prstGeom prst="line">
            <a:avLst/>
          </a:prstGeom>
          <a:noFill/>
          <a:ln w="9525">
            <a:solidFill>
              <a:srgbClr val="FF3300"/>
            </a:solidFill>
            <a:round/>
            <a:headEnd/>
            <a:tailEnd/>
          </a:ln>
        </p:spPr>
        <p:txBody>
          <a:bodyPr wrap="none"/>
          <a:lstStyle/>
          <a:p>
            <a:endParaRPr lang="zh-CN" altLang="en-US"/>
          </a:p>
        </p:txBody>
      </p:sp>
      <p:sp>
        <p:nvSpPr>
          <p:cNvPr id="57359" name="Line 694"/>
          <p:cNvSpPr>
            <a:spLocks noChangeShapeType="1"/>
          </p:cNvSpPr>
          <p:nvPr/>
        </p:nvSpPr>
        <p:spPr bwMode="auto">
          <a:xfrm flipV="1">
            <a:off x="5854700" y="2298700"/>
            <a:ext cx="92075" cy="33338"/>
          </a:xfrm>
          <a:prstGeom prst="line">
            <a:avLst/>
          </a:prstGeom>
          <a:noFill/>
          <a:ln w="9525">
            <a:solidFill>
              <a:srgbClr val="FF3300"/>
            </a:solidFill>
            <a:round/>
            <a:headEnd/>
            <a:tailEnd/>
          </a:ln>
        </p:spPr>
        <p:txBody>
          <a:bodyPr wrap="none"/>
          <a:lstStyle/>
          <a:p>
            <a:endParaRPr lang="zh-CN" altLang="en-US"/>
          </a:p>
        </p:txBody>
      </p:sp>
      <p:sp>
        <p:nvSpPr>
          <p:cNvPr id="57360" name="Line 695"/>
          <p:cNvSpPr>
            <a:spLocks noChangeShapeType="1"/>
          </p:cNvSpPr>
          <p:nvPr/>
        </p:nvSpPr>
        <p:spPr bwMode="auto">
          <a:xfrm flipH="1" flipV="1">
            <a:off x="5946775" y="2298700"/>
            <a:ext cx="90488" cy="31750"/>
          </a:xfrm>
          <a:prstGeom prst="line">
            <a:avLst/>
          </a:prstGeom>
          <a:noFill/>
          <a:ln w="9525">
            <a:solidFill>
              <a:srgbClr val="FF3300"/>
            </a:solidFill>
            <a:round/>
            <a:headEnd/>
            <a:tailEnd/>
          </a:ln>
        </p:spPr>
        <p:txBody>
          <a:bodyPr wrap="none"/>
          <a:lstStyle/>
          <a:p>
            <a:endParaRPr lang="zh-CN" altLang="en-US"/>
          </a:p>
        </p:txBody>
      </p:sp>
      <p:sp>
        <p:nvSpPr>
          <p:cNvPr id="57361" name="Line 696"/>
          <p:cNvSpPr>
            <a:spLocks noChangeShapeType="1"/>
          </p:cNvSpPr>
          <p:nvPr/>
        </p:nvSpPr>
        <p:spPr bwMode="auto">
          <a:xfrm>
            <a:off x="5894388" y="2195513"/>
            <a:ext cx="52387" cy="26987"/>
          </a:xfrm>
          <a:prstGeom prst="line">
            <a:avLst/>
          </a:prstGeom>
          <a:noFill/>
          <a:ln w="9525">
            <a:solidFill>
              <a:srgbClr val="FF3300"/>
            </a:solidFill>
            <a:round/>
            <a:headEnd/>
            <a:tailEnd/>
          </a:ln>
        </p:spPr>
        <p:txBody>
          <a:bodyPr wrap="none"/>
          <a:lstStyle/>
          <a:p>
            <a:endParaRPr lang="zh-CN" altLang="en-US"/>
          </a:p>
        </p:txBody>
      </p:sp>
      <p:sp>
        <p:nvSpPr>
          <p:cNvPr id="57362" name="Line 697"/>
          <p:cNvSpPr>
            <a:spLocks noChangeShapeType="1"/>
          </p:cNvSpPr>
          <p:nvPr/>
        </p:nvSpPr>
        <p:spPr bwMode="auto">
          <a:xfrm flipV="1">
            <a:off x="5946775" y="2195513"/>
            <a:ext cx="55563" cy="26987"/>
          </a:xfrm>
          <a:prstGeom prst="line">
            <a:avLst/>
          </a:prstGeom>
          <a:noFill/>
          <a:ln w="9525">
            <a:solidFill>
              <a:srgbClr val="FF3300"/>
            </a:solidFill>
            <a:round/>
            <a:headEnd/>
            <a:tailEnd/>
          </a:ln>
        </p:spPr>
        <p:txBody>
          <a:bodyPr wrap="none"/>
          <a:lstStyle/>
          <a:p>
            <a:endParaRPr lang="zh-CN" altLang="en-US"/>
          </a:p>
        </p:txBody>
      </p:sp>
      <p:sp>
        <p:nvSpPr>
          <p:cNvPr id="57363" name="Line 698"/>
          <p:cNvSpPr>
            <a:spLocks noChangeShapeType="1"/>
          </p:cNvSpPr>
          <p:nvPr/>
        </p:nvSpPr>
        <p:spPr bwMode="auto">
          <a:xfrm>
            <a:off x="5876925" y="2241550"/>
            <a:ext cx="66675" cy="34925"/>
          </a:xfrm>
          <a:prstGeom prst="line">
            <a:avLst/>
          </a:prstGeom>
          <a:noFill/>
          <a:ln w="9525">
            <a:solidFill>
              <a:srgbClr val="FF3300"/>
            </a:solidFill>
            <a:round/>
            <a:headEnd/>
            <a:tailEnd/>
          </a:ln>
        </p:spPr>
        <p:txBody>
          <a:bodyPr wrap="none"/>
          <a:lstStyle/>
          <a:p>
            <a:endParaRPr lang="zh-CN" altLang="en-US"/>
          </a:p>
        </p:txBody>
      </p:sp>
      <p:sp>
        <p:nvSpPr>
          <p:cNvPr id="57364" name="Line 699"/>
          <p:cNvSpPr>
            <a:spLocks noChangeShapeType="1"/>
          </p:cNvSpPr>
          <p:nvPr/>
        </p:nvSpPr>
        <p:spPr bwMode="auto">
          <a:xfrm flipV="1">
            <a:off x="5946775" y="2247900"/>
            <a:ext cx="68263" cy="31750"/>
          </a:xfrm>
          <a:prstGeom prst="line">
            <a:avLst/>
          </a:prstGeom>
          <a:noFill/>
          <a:ln w="9525">
            <a:solidFill>
              <a:srgbClr val="FF3300"/>
            </a:solidFill>
            <a:round/>
            <a:headEnd/>
            <a:tailEnd/>
          </a:ln>
        </p:spPr>
        <p:txBody>
          <a:bodyPr wrap="none"/>
          <a:lstStyle/>
          <a:p>
            <a:endParaRPr lang="zh-CN" altLang="en-US"/>
          </a:p>
        </p:txBody>
      </p:sp>
      <p:sp>
        <p:nvSpPr>
          <p:cNvPr id="57365" name="Line 700"/>
          <p:cNvSpPr>
            <a:spLocks noChangeShapeType="1"/>
          </p:cNvSpPr>
          <p:nvPr/>
        </p:nvSpPr>
        <p:spPr bwMode="auto">
          <a:xfrm flipV="1">
            <a:off x="5946775" y="2149475"/>
            <a:ext cx="34925" cy="12700"/>
          </a:xfrm>
          <a:prstGeom prst="line">
            <a:avLst/>
          </a:prstGeom>
          <a:noFill/>
          <a:ln w="9525">
            <a:solidFill>
              <a:srgbClr val="FF3300"/>
            </a:solidFill>
            <a:round/>
            <a:headEnd/>
            <a:tailEnd/>
          </a:ln>
        </p:spPr>
        <p:txBody>
          <a:bodyPr wrap="none"/>
          <a:lstStyle/>
          <a:p>
            <a:endParaRPr lang="zh-CN" altLang="en-US"/>
          </a:p>
        </p:txBody>
      </p:sp>
      <p:sp>
        <p:nvSpPr>
          <p:cNvPr id="57366" name="Line 701"/>
          <p:cNvSpPr>
            <a:spLocks noChangeShapeType="1"/>
          </p:cNvSpPr>
          <p:nvPr/>
        </p:nvSpPr>
        <p:spPr bwMode="auto">
          <a:xfrm flipV="1">
            <a:off x="5946775" y="2085975"/>
            <a:ext cx="22225" cy="7938"/>
          </a:xfrm>
          <a:prstGeom prst="line">
            <a:avLst/>
          </a:prstGeom>
          <a:noFill/>
          <a:ln w="9525">
            <a:solidFill>
              <a:srgbClr val="FF3300"/>
            </a:solidFill>
            <a:round/>
            <a:headEnd/>
            <a:tailEnd/>
          </a:ln>
        </p:spPr>
        <p:txBody>
          <a:bodyPr wrap="none"/>
          <a:lstStyle/>
          <a:p>
            <a:endParaRPr lang="zh-CN" altLang="en-US"/>
          </a:p>
        </p:txBody>
      </p:sp>
      <p:sp>
        <p:nvSpPr>
          <p:cNvPr id="57367" name="Line 702"/>
          <p:cNvSpPr>
            <a:spLocks noChangeShapeType="1"/>
          </p:cNvSpPr>
          <p:nvPr/>
        </p:nvSpPr>
        <p:spPr bwMode="auto">
          <a:xfrm>
            <a:off x="5907088" y="2144713"/>
            <a:ext cx="42862" cy="17462"/>
          </a:xfrm>
          <a:prstGeom prst="line">
            <a:avLst/>
          </a:prstGeom>
          <a:noFill/>
          <a:ln w="9525">
            <a:solidFill>
              <a:srgbClr val="FF3300"/>
            </a:solidFill>
            <a:round/>
            <a:headEnd/>
            <a:tailEnd/>
          </a:ln>
        </p:spPr>
        <p:txBody>
          <a:bodyPr wrap="none"/>
          <a:lstStyle/>
          <a:p>
            <a:endParaRPr lang="zh-CN" altLang="en-US"/>
          </a:p>
        </p:txBody>
      </p:sp>
      <p:sp>
        <p:nvSpPr>
          <p:cNvPr id="57368" name="Line 703"/>
          <p:cNvSpPr>
            <a:spLocks noChangeShapeType="1"/>
          </p:cNvSpPr>
          <p:nvPr/>
        </p:nvSpPr>
        <p:spPr bwMode="auto">
          <a:xfrm>
            <a:off x="5926138" y="2082800"/>
            <a:ext cx="23812" cy="15875"/>
          </a:xfrm>
          <a:prstGeom prst="line">
            <a:avLst/>
          </a:prstGeom>
          <a:noFill/>
          <a:ln w="9525">
            <a:solidFill>
              <a:srgbClr val="FF3300"/>
            </a:solidFill>
            <a:round/>
            <a:headEnd/>
            <a:tailEnd/>
          </a:ln>
        </p:spPr>
        <p:txBody>
          <a:bodyPr wrap="none"/>
          <a:lstStyle/>
          <a:p>
            <a:endParaRPr lang="zh-CN" altLang="en-US"/>
          </a:p>
        </p:txBody>
      </p:sp>
      <p:grpSp>
        <p:nvGrpSpPr>
          <p:cNvPr id="57369" name="Group 704"/>
          <p:cNvGrpSpPr>
            <a:grpSpLocks/>
          </p:cNvGrpSpPr>
          <p:nvPr/>
        </p:nvGrpSpPr>
        <p:grpSpPr bwMode="auto">
          <a:xfrm>
            <a:off x="5962650" y="1992313"/>
            <a:ext cx="152400" cy="58737"/>
            <a:chOff x="4227" y="1360"/>
            <a:chExt cx="863" cy="270"/>
          </a:xfrm>
        </p:grpSpPr>
        <p:sp>
          <p:nvSpPr>
            <p:cNvPr id="58000" name="Line 705"/>
            <p:cNvSpPr>
              <a:spLocks noChangeShapeType="1"/>
            </p:cNvSpPr>
            <p:nvPr/>
          </p:nvSpPr>
          <p:spPr bwMode="auto">
            <a:xfrm>
              <a:off x="4227" y="1604"/>
              <a:ext cx="0" cy="0"/>
            </a:xfrm>
            <a:prstGeom prst="line">
              <a:avLst/>
            </a:prstGeom>
            <a:noFill/>
            <a:ln w="9525">
              <a:solidFill>
                <a:srgbClr val="FF3300"/>
              </a:solidFill>
              <a:round/>
              <a:headEnd/>
              <a:tailEnd/>
            </a:ln>
          </p:spPr>
          <p:txBody>
            <a:bodyPr wrap="none"/>
            <a:lstStyle/>
            <a:p>
              <a:endParaRPr lang="zh-CN" altLang="en-US"/>
            </a:p>
          </p:txBody>
        </p:sp>
        <p:sp>
          <p:nvSpPr>
            <p:cNvPr id="58001" name="Line 706"/>
            <p:cNvSpPr>
              <a:spLocks noChangeShapeType="1"/>
            </p:cNvSpPr>
            <p:nvPr/>
          </p:nvSpPr>
          <p:spPr bwMode="auto">
            <a:xfrm rot="6361956" flipH="1" flipV="1">
              <a:off x="4464" y="1205"/>
              <a:ext cx="189" cy="500"/>
            </a:xfrm>
            <a:prstGeom prst="line">
              <a:avLst/>
            </a:prstGeom>
            <a:noFill/>
            <a:ln w="31750">
              <a:solidFill>
                <a:srgbClr val="FF3300"/>
              </a:solidFill>
              <a:round/>
              <a:headEnd/>
              <a:tailEnd/>
            </a:ln>
          </p:spPr>
          <p:txBody>
            <a:bodyPr wrap="none"/>
            <a:lstStyle/>
            <a:p>
              <a:endParaRPr lang="zh-CN" altLang="en-US"/>
            </a:p>
          </p:txBody>
        </p:sp>
        <p:sp>
          <p:nvSpPr>
            <p:cNvPr id="58002" name="Line 707"/>
            <p:cNvSpPr>
              <a:spLocks noChangeShapeType="1"/>
            </p:cNvSpPr>
            <p:nvPr/>
          </p:nvSpPr>
          <p:spPr bwMode="auto">
            <a:xfrm rot="6361956">
              <a:off x="4602" y="1393"/>
              <a:ext cx="189" cy="203"/>
            </a:xfrm>
            <a:prstGeom prst="line">
              <a:avLst/>
            </a:prstGeom>
            <a:noFill/>
            <a:ln w="31750">
              <a:solidFill>
                <a:srgbClr val="FF3300"/>
              </a:solidFill>
              <a:round/>
              <a:headEnd/>
              <a:tailEnd/>
            </a:ln>
          </p:spPr>
          <p:txBody>
            <a:bodyPr wrap="none"/>
            <a:lstStyle/>
            <a:p>
              <a:endParaRPr lang="zh-CN" altLang="en-US"/>
            </a:p>
          </p:txBody>
        </p:sp>
        <p:sp>
          <p:nvSpPr>
            <p:cNvPr id="58003" name="Line 708"/>
            <p:cNvSpPr>
              <a:spLocks noChangeShapeType="1"/>
            </p:cNvSpPr>
            <p:nvPr/>
          </p:nvSpPr>
          <p:spPr bwMode="auto">
            <a:xfrm rot="6361956" flipH="1" flipV="1">
              <a:off x="4745" y="1286"/>
              <a:ext cx="189" cy="500"/>
            </a:xfrm>
            <a:prstGeom prst="line">
              <a:avLst/>
            </a:prstGeom>
            <a:noFill/>
            <a:ln w="31750">
              <a:solidFill>
                <a:srgbClr val="FF3300"/>
              </a:solidFill>
              <a:round/>
              <a:headEnd/>
              <a:tailEnd/>
            </a:ln>
          </p:spPr>
          <p:txBody>
            <a:bodyPr wrap="none"/>
            <a:lstStyle/>
            <a:p>
              <a:endParaRPr lang="zh-CN" altLang="en-US"/>
            </a:p>
          </p:txBody>
        </p:sp>
      </p:grpSp>
      <p:grpSp>
        <p:nvGrpSpPr>
          <p:cNvPr id="57370" name="Group 709"/>
          <p:cNvGrpSpPr>
            <a:grpSpLocks/>
          </p:cNvGrpSpPr>
          <p:nvPr/>
        </p:nvGrpSpPr>
        <p:grpSpPr bwMode="auto">
          <a:xfrm rot="5700496">
            <a:off x="5870575" y="1889125"/>
            <a:ext cx="168275" cy="53975"/>
            <a:chOff x="4227" y="1360"/>
            <a:chExt cx="863" cy="270"/>
          </a:xfrm>
        </p:grpSpPr>
        <p:sp>
          <p:nvSpPr>
            <p:cNvPr id="57996" name="Line 710"/>
            <p:cNvSpPr>
              <a:spLocks noChangeShapeType="1"/>
            </p:cNvSpPr>
            <p:nvPr/>
          </p:nvSpPr>
          <p:spPr bwMode="auto">
            <a:xfrm>
              <a:off x="4227" y="1604"/>
              <a:ext cx="0" cy="0"/>
            </a:xfrm>
            <a:prstGeom prst="line">
              <a:avLst/>
            </a:prstGeom>
            <a:noFill/>
            <a:ln w="9525">
              <a:solidFill>
                <a:srgbClr val="FF3300"/>
              </a:solidFill>
              <a:round/>
              <a:headEnd/>
              <a:tailEnd/>
            </a:ln>
          </p:spPr>
          <p:txBody>
            <a:bodyPr wrap="none"/>
            <a:lstStyle/>
            <a:p>
              <a:endParaRPr lang="zh-CN" altLang="en-US"/>
            </a:p>
          </p:txBody>
        </p:sp>
        <p:sp>
          <p:nvSpPr>
            <p:cNvPr id="57997" name="Line 711"/>
            <p:cNvSpPr>
              <a:spLocks noChangeShapeType="1"/>
            </p:cNvSpPr>
            <p:nvPr/>
          </p:nvSpPr>
          <p:spPr bwMode="auto">
            <a:xfrm rot="6361956" flipH="1" flipV="1">
              <a:off x="4464" y="1205"/>
              <a:ext cx="189" cy="500"/>
            </a:xfrm>
            <a:prstGeom prst="line">
              <a:avLst/>
            </a:prstGeom>
            <a:noFill/>
            <a:ln w="31750">
              <a:solidFill>
                <a:srgbClr val="FF3300"/>
              </a:solidFill>
              <a:round/>
              <a:headEnd/>
              <a:tailEnd/>
            </a:ln>
          </p:spPr>
          <p:txBody>
            <a:bodyPr wrap="none"/>
            <a:lstStyle/>
            <a:p>
              <a:endParaRPr lang="zh-CN" altLang="en-US"/>
            </a:p>
          </p:txBody>
        </p:sp>
        <p:sp>
          <p:nvSpPr>
            <p:cNvPr id="57998" name="Line 712"/>
            <p:cNvSpPr>
              <a:spLocks noChangeShapeType="1"/>
            </p:cNvSpPr>
            <p:nvPr/>
          </p:nvSpPr>
          <p:spPr bwMode="auto">
            <a:xfrm rot="6361956">
              <a:off x="4602" y="1393"/>
              <a:ext cx="189" cy="203"/>
            </a:xfrm>
            <a:prstGeom prst="line">
              <a:avLst/>
            </a:prstGeom>
            <a:noFill/>
            <a:ln w="31750">
              <a:solidFill>
                <a:srgbClr val="FF3300"/>
              </a:solidFill>
              <a:round/>
              <a:headEnd/>
              <a:tailEnd/>
            </a:ln>
          </p:spPr>
          <p:txBody>
            <a:bodyPr wrap="none"/>
            <a:lstStyle/>
            <a:p>
              <a:endParaRPr lang="zh-CN" altLang="en-US"/>
            </a:p>
          </p:txBody>
        </p:sp>
        <p:sp>
          <p:nvSpPr>
            <p:cNvPr id="57999" name="Line 713"/>
            <p:cNvSpPr>
              <a:spLocks noChangeShapeType="1"/>
            </p:cNvSpPr>
            <p:nvPr/>
          </p:nvSpPr>
          <p:spPr bwMode="auto">
            <a:xfrm rot="6361956" flipH="1" flipV="1">
              <a:off x="4745" y="1286"/>
              <a:ext cx="189" cy="500"/>
            </a:xfrm>
            <a:prstGeom prst="line">
              <a:avLst/>
            </a:prstGeom>
            <a:noFill/>
            <a:ln w="31750">
              <a:solidFill>
                <a:srgbClr val="FF3300"/>
              </a:solidFill>
              <a:round/>
              <a:headEnd/>
              <a:tailEnd/>
            </a:ln>
          </p:spPr>
          <p:txBody>
            <a:bodyPr wrap="none"/>
            <a:lstStyle/>
            <a:p>
              <a:endParaRPr lang="zh-CN" altLang="en-US"/>
            </a:p>
          </p:txBody>
        </p:sp>
      </p:grpSp>
      <p:grpSp>
        <p:nvGrpSpPr>
          <p:cNvPr id="57371" name="Group 714"/>
          <p:cNvGrpSpPr>
            <a:grpSpLocks/>
          </p:cNvGrpSpPr>
          <p:nvPr/>
        </p:nvGrpSpPr>
        <p:grpSpPr bwMode="auto">
          <a:xfrm rot="10800000">
            <a:off x="5778500" y="1985963"/>
            <a:ext cx="152400" cy="58737"/>
            <a:chOff x="4227" y="1360"/>
            <a:chExt cx="863" cy="270"/>
          </a:xfrm>
        </p:grpSpPr>
        <p:sp>
          <p:nvSpPr>
            <p:cNvPr id="57992" name="Line 715"/>
            <p:cNvSpPr>
              <a:spLocks noChangeShapeType="1"/>
            </p:cNvSpPr>
            <p:nvPr/>
          </p:nvSpPr>
          <p:spPr bwMode="auto">
            <a:xfrm>
              <a:off x="4227" y="1604"/>
              <a:ext cx="0" cy="0"/>
            </a:xfrm>
            <a:prstGeom prst="line">
              <a:avLst/>
            </a:prstGeom>
            <a:noFill/>
            <a:ln w="9525">
              <a:solidFill>
                <a:srgbClr val="FF3300"/>
              </a:solidFill>
              <a:round/>
              <a:headEnd/>
              <a:tailEnd/>
            </a:ln>
          </p:spPr>
          <p:txBody>
            <a:bodyPr wrap="none"/>
            <a:lstStyle/>
            <a:p>
              <a:endParaRPr lang="zh-CN" altLang="en-US"/>
            </a:p>
          </p:txBody>
        </p:sp>
        <p:sp>
          <p:nvSpPr>
            <p:cNvPr id="57993" name="Line 716"/>
            <p:cNvSpPr>
              <a:spLocks noChangeShapeType="1"/>
            </p:cNvSpPr>
            <p:nvPr/>
          </p:nvSpPr>
          <p:spPr bwMode="auto">
            <a:xfrm rot="6361956" flipH="1" flipV="1">
              <a:off x="4464" y="1205"/>
              <a:ext cx="189" cy="500"/>
            </a:xfrm>
            <a:prstGeom prst="line">
              <a:avLst/>
            </a:prstGeom>
            <a:noFill/>
            <a:ln w="31750">
              <a:solidFill>
                <a:srgbClr val="FF3300"/>
              </a:solidFill>
              <a:round/>
              <a:headEnd/>
              <a:tailEnd/>
            </a:ln>
          </p:spPr>
          <p:txBody>
            <a:bodyPr wrap="none"/>
            <a:lstStyle/>
            <a:p>
              <a:endParaRPr lang="zh-CN" altLang="en-US"/>
            </a:p>
          </p:txBody>
        </p:sp>
        <p:sp>
          <p:nvSpPr>
            <p:cNvPr id="57994" name="Line 717"/>
            <p:cNvSpPr>
              <a:spLocks noChangeShapeType="1"/>
            </p:cNvSpPr>
            <p:nvPr/>
          </p:nvSpPr>
          <p:spPr bwMode="auto">
            <a:xfrm rot="6361956">
              <a:off x="4602" y="1393"/>
              <a:ext cx="189" cy="203"/>
            </a:xfrm>
            <a:prstGeom prst="line">
              <a:avLst/>
            </a:prstGeom>
            <a:noFill/>
            <a:ln w="31750">
              <a:solidFill>
                <a:srgbClr val="FF3300"/>
              </a:solidFill>
              <a:round/>
              <a:headEnd/>
              <a:tailEnd/>
            </a:ln>
          </p:spPr>
          <p:txBody>
            <a:bodyPr wrap="none"/>
            <a:lstStyle/>
            <a:p>
              <a:endParaRPr lang="zh-CN" altLang="en-US"/>
            </a:p>
          </p:txBody>
        </p:sp>
        <p:sp>
          <p:nvSpPr>
            <p:cNvPr id="57995" name="Line 718"/>
            <p:cNvSpPr>
              <a:spLocks noChangeShapeType="1"/>
            </p:cNvSpPr>
            <p:nvPr/>
          </p:nvSpPr>
          <p:spPr bwMode="auto">
            <a:xfrm rot="6361956" flipH="1" flipV="1">
              <a:off x="4745" y="1286"/>
              <a:ext cx="189" cy="500"/>
            </a:xfrm>
            <a:prstGeom prst="line">
              <a:avLst/>
            </a:prstGeom>
            <a:noFill/>
            <a:ln w="31750">
              <a:solidFill>
                <a:srgbClr val="FF3300"/>
              </a:solidFill>
              <a:round/>
              <a:headEnd/>
              <a:tailEnd/>
            </a:ln>
          </p:spPr>
          <p:txBody>
            <a:bodyPr wrap="none"/>
            <a:lstStyle/>
            <a:p>
              <a:endParaRPr lang="zh-CN" altLang="en-US"/>
            </a:p>
          </p:txBody>
        </p:sp>
      </p:grpSp>
      <p:sp>
        <p:nvSpPr>
          <p:cNvPr id="57372" name="Oval 719"/>
          <p:cNvSpPr>
            <a:spLocks noChangeArrowheads="1"/>
          </p:cNvSpPr>
          <p:nvPr/>
        </p:nvSpPr>
        <p:spPr bwMode="auto">
          <a:xfrm>
            <a:off x="6835775" y="3652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373" name="Line 720"/>
          <p:cNvSpPr>
            <a:spLocks noChangeShapeType="1"/>
          </p:cNvSpPr>
          <p:nvPr/>
        </p:nvSpPr>
        <p:spPr bwMode="auto">
          <a:xfrm>
            <a:off x="6835775"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74" name="Line 721"/>
          <p:cNvSpPr>
            <a:spLocks noChangeShapeType="1"/>
          </p:cNvSpPr>
          <p:nvPr/>
        </p:nvSpPr>
        <p:spPr bwMode="auto">
          <a:xfrm>
            <a:off x="7194550"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75" name="Rectangle 722"/>
          <p:cNvSpPr>
            <a:spLocks noChangeArrowheads="1"/>
          </p:cNvSpPr>
          <p:nvPr/>
        </p:nvSpPr>
        <p:spPr bwMode="auto">
          <a:xfrm>
            <a:off x="6835775" y="3644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376" name="Oval 723"/>
          <p:cNvSpPr>
            <a:spLocks noChangeArrowheads="1"/>
          </p:cNvSpPr>
          <p:nvPr/>
        </p:nvSpPr>
        <p:spPr bwMode="auto">
          <a:xfrm>
            <a:off x="6832600" y="3576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377" name="Group 724"/>
          <p:cNvGrpSpPr>
            <a:grpSpLocks/>
          </p:cNvGrpSpPr>
          <p:nvPr/>
        </p:nvGrpSpPr>
        <p:grpSpPr bwMode="auto">
          <a:xfrm>
            <a:off x="6918325" y="3600450"/>
            <a:ext cx="179388" cy="65088"/>
            <a:chOff x="2848" y="848"/>
            <a:chExt cx="140" cy="98"/>
          </a:xfrm>
        </p:grpSpPr>
        <p:sp>
          <p:nvSpPr>
            <p:cNvPr id="57989" name="Line 72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90" name="Line 72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91" name="Line 72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378" name="Group 728"/>
          <p:cNvGrpSpPr>
            <a:grpSpLocks/>
          </p:cNvGrpSpPr>
          <p:nvPr/>
        </p:nvGrpSpPr>
        <p:grpSpPr bwMode="auto">
          <a:xfrm flipV="1">
            <a:off x="6918325" y="3600450"/>
            <a:ext cx="179388" cy="65088"/>
            <a:chOff x="2848" y="848"/>
            <a:chExt cx="140" cy="98"/>
          </a:xfrm>
        </p:grpSpPr>
        <p:sp>
          <p:nvSpPr>
            <p:cNvPr id="57986" name="Line 72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87" name="Line 73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88" name="Line 73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379" name="Oval 732"/>
          <p:cNvSpPr>
            <a:spLocks noChangeArrowheads="1"/>
          </p:cNvSpPr>
          <p:nvPr/>
        </p:nvSpPr>
        <p:spPr bwMode="auto">
          <a:xfrm>
            <a:off x="7191375" y="39322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380" name="Line 733"/>
          <p:cNvSpPr>
            <a:spLocks noChangeShapeType="1"/>
          </p:cNvSpPr>
          <p:nvPr/>
        </p:nvSpPr>
        <p:spPr bwMode="auto">
          <a:xfrm>
            <a:off x="7191375"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81" name="Line 734"/>
          <p:cNvSpPr>
            <a:spLocks noChangeShapeType="1"/>
          </p:cNvSpPr>
          <p:nvPr/>
        </p:nvSpPr>
        <p:spPr bwMode="auto">
          <a:xfrm>
            <a:off x="7550150"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82" name="Rectangle 735"/>
          <p:cNvSpPr>
            <a:spLocks noChangeArrowheads="1"/>
          </p:cNvSpPr>
          <p:nvPr/>
        </p:nvSpPr>
        <p:spPr bwMode="auto">
          <a:xfrm>
            <a:off x="7191375" y="39243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383" name="Oval 736"/>
          <p:cNvSpPr>
            <a:spLocks noChangeArrowheads="1"/>
          </p:cNvSpPr>
          <p:nvPr/>
        </p:nvSpPr>
        <p:spPr bwMode="auto">
          <a:xfrm>
            <a:off x="7188200" y="38560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384" name="Group 737"/>
          <p:cNvGrpSpPr>
            <a:grpSpLocks/>
          </p:cNvGrpSpPr>
          <p:nvPr/>
        </p:nvGrpSpPr>
        <p:grpSpPr bwMode="auto">
          <a:xfrm>
            <a:off x="7273925" y="3879850"/>
            <a:ext cx="179388" cy="65088"/>
            <a:chOff x="2848" y="848"/>
            <a:chExt cx="140" cy="98"/>
          </a:xfrm>
        </p:grpSpPr>
        <p:sp>
          <p:nvSpPr>
            <p:cNvPr id="57983" name="Line 738"/>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84" name="Line 739"/>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85" name="Line 740"/>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385" name="Group 741"/>
          <p:cNvGrpSpPr>
            <a:grpSpLocks/>
          </p:cNvGrpSpPr>
          <p:nvPr/>
        </p:nvGrpSpPr>
        <p:grpSpPr bwMode="auto">
          <a:xfrm flipV="1">
            <a:off x="7273925" y="3879850"/>
            <a:ext cx="179388" cy="65088"/>
            <a:chOff x="2848" y="848"/>
            <a:chExt cx="140" cy="98"/>
          </a:xfrm>
        </p:grpSpPr>
        <p:sp>
          <p:nvSpPr>
            <p:cNvPr id="57980" name="Line 742"/>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81" name="Line 743"/>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82" name="Line 744"/>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386" name="Oval 745"/>
          <p:cNvSpPr>
            <a:spLocks noChangeArrowheads="1"/>
          </p:cNvSpPr>
          <p:nvPr/>
        </p:nvSpPr>
        <p:spPr bwMode="auto">
          <a:xfrm>
            <a:off x="7470775" y="36655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387" name="Line 746"/>
          <p:cNvSpPr>
            <a:spLocks noChangeShapeType="1"/>
          </p:cNvSpPr>
          <p:nvPr/>
        </p:nvSpPr>
        <p:spPr bwMode="auto">
          <a:xfrm>
            <a:off x="7470775"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88" name="Line 747"/>
          <p:cNvSpPr>
            <a:spLocks noChangeShapeType="1"/>
          </p:cNvSpPr>
          <p:nvPr/>
        </p:nvSpPr>
        <p:spPr bwMode="auto">
          <a:xfrm>
            <a:off x="7829550"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89" name="Rectangle 748"/>
          <p:cNvSpPr>
            <a:spLocks noChangeArrowheads="1"/>
          </p:cNvSpPr>
          <p:nvPr/>
        </p:nvSpPr>
        <p:spPr bwMode="auto">
          <a:xfrm>
            <a:off x="7470775" y="36576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390" name="Oval 749"/>
          <p:cNvSpPr>
            <a:spLocks noChangeArrowheads="1"/>
          </p:cNvSpPr>
          <p:nvPr/>
        </p:nvSpPr>
        <p:spPr bwMode="auto">
          <a:xfrm>
            <a:off x="7467600" y="35893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391" name="Group 750"/>
          <p:cNvGrpSpPr>
            <a:grpSpLocks/>
          </p:cNvGrpSpPr>
          <p:nvPr/>
        </p:nvGrpSpPr>
        <p:grpSpPr bwMode="auto">
          <a:xfrm>
            <a:off x="7553325" y="3613150"/>
            <a:ext cx="179388" cy="65088"/>
            <a:chOff x="2848" y="848"/>
            <a:chExt cx="140" cy="98"/>
          </a:xfrm>
        </p:grpSpPr>
        <p:sp>
          <p:nvSpPr>
            <p:cNvPr id="57977" name="Line 75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78" name="Line 75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79" name="Line 75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392" name="Group 754"/>
          <p:cNvGrpSpPr>
            <a:grpSpLocks/>
          </p:cNvGrpSpPr>
          <p:nvPr/>
        </p:nvGrpSpPr>
        <p:grpSpPr bwMode="auto">
          <a:xfrm flipV="1">
            <a:off x="7553325" y="3613150"/>
            <a:ext cx="179388" cy="65088"/>
            <a:chOff x="2848" y="848"/>
            <a:chExt cx="140" cy="98"/>
          </a:xfrm>
        </p:grpSpPr>
        <p:sp>
          <p:nvSpPr>
            <p:cNvPr id="57974" name="Line 75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75" name="Line 75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76" name="Line 75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393" name="Oval 758"/>
          <p:cNvSpPr>
            <a:spLocks noChangeArrowheads="1"/>
          </p:cNvSpPr>
          <p:nvPr/>
        </p:nvSpPr>
        <p:spPr bwMode="auto">
          <a:xfrm>
            <a:off x="6935788" y="2503488"/>
            <a:ext cx="347662" cy="8890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394" name="Line 759"/>
          <p:cNvSpPr>
            <a:spLocks noChangeShapeType="1"/>
          </p:cNvSpPr>
          <p:nvPr/>
        </p:nvSpPr>
        <p:spPr bwMode="auto">
          <a:xfrm>
            <a:off x="6935788"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57395" name="Line 760"/>
          <p:cNvSpPr>
            <a:spLocks noChangeShapeType="1"/>
          </p:cNvSpPr>
          <p:nvPr/>
        </p:nvSpPr>
        <p:spPr bwMode="auto">
          <a:xfrm>
            <a:off x="7283450"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57396" name="Rectangle 761"/>
          <p:cNvSpPr>
            <a:spLocks noChangeArrowheads="1"/>
          </p:cNvSpPr>
          <p:nvPr/>
        </p:nvSpPr>
        <p:spPr bwMode="auto">
          <a:xfrm>
            <a:off x="6935788" y="2495550"/>
            <a:ext cx="344487"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397" name="Oval 762"/>
          <p:cNvSpPr>
            <a:spLocks noChangeArrowheads="1"/>
          </p:cNvSpPr>
          <p:nvPr/>
        </p:nvSpPr>
        <p:spPr bwMode="auto">
          <a:xfrm>
            <a:off x="6932613" y="2432050"/>
            <a:ext cx="347662" cy="103188"/>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398" name="Group 763"/>
          <p:cNvGrpSpPr>
            <a:grpSpLocks/>
          </p:cNvGrpSpPr>
          <p:nvPr/>
        </p:nvGrpSpPr>
        <p:grpSpPr bwMode="auto">
          <a:xfrm>
            <a:off x="7016750" y="2454275"/>
            <a:ext cx="171450" cy="61913"/>
            <a:chOff x="2848" y="848"/>
            <a:chExt cx="140" cy="98"/>
          </a:xfrm>
        </p:grpSpPr>
        <p:sp>
          <p:nvSpPr>
            <p:cNvPr id="57971" name="Line 76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72" name="Line 76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73" name="Line 76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399" name="Group 767"/>
          <p:cNvGrpSpPr>
            <a:grpSpLocks/>
          </p:cNvGrpSpPr>
          <p:nvPr/>
        </p:nvGrpSpPr>
        <p:grpSpPr bwMode="auto">
          <a:xfrm flipV="1">
            <a:off x="7016750" y="2454275"/>
            <a:ext cx="171450" cy="60325"/>
            <a:chOff x="2848" y="848"/>
            <a:chExt cx="140" cy="98"/>
          </a:xfrm>
        </p:grpSpPr>
        <p:sp>
          <p:nvSpPr>
            <p:cNvPr id="57968" name="Line 768"/>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69" name="Line 769"/>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70" name="Line 770"/>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00" name="Oval 771"/>
          <p:cNvSpPr>
            <a:spLocks noChangeArrowheads="1"/>
          </p:cNvSpPr>
          <p:nvPr/>
        </p:nvSpPr>
        <p:spPr bwMode="auto">
          <a:xfrm>
            <a:off x="6934200" y="2763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401" name="Line 772"/>
          <p:cNvSpPr>
            <a:spLocks noChangeShapeType="1"/>
          </p:cNvSpPr>
          <p:nvPr/>
        </p:nvSpPr>
        <p:spPr bwMode="auto">
          <a:xfrm>
            <a:off x="693420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402" name="Line 773"/>
          <p:cNvSpPr>
            <a:spLocks noChangeShapeType="1"/>
          </p:cNvSpPr>
          <p:nvPr/>
        </p:nvSpPr>
        <p:spPr bwMode="auto">
          <a:xfrm>
            <a:off x="72929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403" name="Rectangle 774"/>
          <p:cNvSpPr>
            <a:spLocks noChangeArrowheads="1"/>
          </p:cNvSpPr>
          <p:nvPr/>
        </p:nvSpPr>
        <p:spPr bwMode="auto">
          <a:xfrm>
            <a:off x="6934200" y="2755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404" name="Oval 775"/>
          <p:cNvSpPr>
            <a:spLocks noChangeArrowheads="1"/>
          </p:cNvSpPr>
          <p:nvPr/>
        </p:nvSpPr>
        <p:spPr bwMode="auto">
          <a:xfrm>
            <a:off x="6931025" y="2687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405" name="Group 776"/>
          <p:cNvGrpSpPr>
            <a:grpSpLocks/>
          </p:cNvGrpSpPr>
          <p:nvPr/>
        </p:nvGrpSpPr>
        <p:grpSpPr bwMode="auto">
          <a:xfrm>
            <a:off x="7016750" y="2711450"/>
            <a:ext cx="179388" cy="65088"/>
            <a:chOff x="2848" y="848"/>
            <a:chExt cx="140" cy="98"/>
          </a:xfrm>
        </p:grpSpPr>
        <p:sp>
          <p:nvSpPr>
            <p:cNvPr id="57965" name="Line 77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66" name="Line 77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67" name="Line 77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406" name="Group 780"/>
          <p:cNvGrpSpPr>
            <a:grpSpLocks/>
          </p:cNvGrpSpPr>
          <p:nvPr/>
        </p:nvGrpSpPr>
        <p:grpSpPr bwMode="auto">
          <a:xfrm flipV="1">
            <a:off x="7016750" y="2711450"/>
            <a:ext cx="179388" cy="65088"/>
            <a:chOff x="2848" y="848"/>
            <a:chExt cx="140" cy="98"/>
          </a:xfrm>
        </p:grpSpPr>
        <p:sp>
          <p:nvSpPr>
            <p:cNvPr id="57962" name="Line 78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63" name="Line 78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64" name="Line 78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07" name="Oval 784"/>
          <p:cNvSpPr>
            <a:spLocks noChangeArrowheads="1"/>
          </p:cNvSpPr>
          <p:nvPr/>
        </p:nvSpPr>
        <p:spPr bwMode="auto">
          <a:xfrm>
            <a:off x="7410450" y="2405063"/>
            <a:ext cx="330200" cy="857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408" name="Line 785"/>
          <p:cNvSpPr>
            <a:spLocks noChangeShapeType="1"/>
          </p:cNvSpPr>
          <p:nvPr/>
        </p:nvSpPr>
        <p:spPr bwMode="auto">
          <a:xfrm>
            <a:off x="74104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57409" name="Line 786"/>
          <p:cNvSpPr>
            <a:spLocks noChangeShapeType="1"/>
          </p:cNvSpPr>
          <p:nvPr/>
        </p:nvSpPr>
        <p:spPr bwMode="auto">
          <a:xfrm>
            <a:off x="77406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57410" name="Rectangle 787"/>
          <p:cNvSpPr>
            <a:spLocks noChangeArrowheads="1"/>
          </p:cNvSpPr>
          <p:nvPr/>
        </p:nvSpPr>
        <p:spPr bwMode="auto">
          <a:xfrm>
            <a:off x="7410450" y="2398713"/>
            <a:ext cx="327025" cy="52387"/>
          </a:xfrm>
          <a:prstGeom prst="rect">
            <a:avLst/>
          </a:prstGeom>
          <a:solidFill>
            <a:srgbClr val="DDDDDD"/>
          </a:solidFill>
          <a:ln w="12700">
            <a:noFill/>
            <a:miter lim="800000"/>
            <a:headEnd/>
            <a:tailEnd/>
          </a:ln>
        </p:spPr>
        <p:txBody>
          <a:bodyPr wrap="none" anchor="ctr"/>
          <a:lstStyle/>
          <a:p>
            <a:pPr algn="ctr"/>
            <a:endParaRPr lang="ko-KR" altLang="ko-KR">
              <a:solidFill>
                <a:schemeClr val="bg2"/>
              </a:solidFill>
              <a:ea typeface="굴림" pitchFamily="34" charset="-127"/>
            </a:endParaRPr>
          </a:p>
        </p:txBody>
      </p:sp>
      <p:sp>
        <p:nvSpPr>
          <p:cNvPr id="57411" name="Oval 788"/>
          <p:cNvSpPr>
            <a:spLocks noChangeArrowheads="1"/>
          </p:cNvSpPr>
          <p:nvPr/>
        </p:nvSpPr>
        <p:spPr bwMode="auto">
          <a:xfrm>
            <a:off x="7407275" y="2336800"/>
            <a:ext cx="330200" cy="1000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412" name="Group 789"/>
          <p:cNvGrpSpPr>
            <a:grpSpLocks/>
          </p:cNvGrpSpPr>
          <p:nvPr/>
        </p:nvGrpSpPr>
        <p:grpSpPr bwMode="auto">
          <a:xfrm>
            <a:off x="7486650" y="2359025"/>
            <a:ext cx="163513" cy="57150"/>
            <a:chOff x="2848" y="848"/>
            <a:chExt cx="140" cy="98"/>
          </a:xfrm>
        </p:grpSpPr>
        <p:sp>
          <p:nvSpPr>
            <p:cNvPr id="57959" name="Line 79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60" name="Line 79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61" name="Line 79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413" name="Group 793"/>
          <p:cNvGrpSpPr>
            <a:grpSpLocks/>
          </p:cNvGrpSpPr>
          <p:nvPr/>
        </p:nvGrpSpPr>
        <p:grpSpPr bwMode="auto">
          <a:xfrm flipV="1">
            <a:off x="7486650" y="2357438"/>
            <a:ext cx="163513" cy="58737"/>
            <a:chOff x="2848" y="848"/>
            <a:chExt cx="140" cy="98"/>
          </a:xfrm>
        </p:grpSpPr>
        <p:sp>
          <p:nvSpPr>
            <p:cNvPr id="57956" name="Line 79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57" name="Line 79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58" name="Line 79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14" name="Oval 797"/>
          <p:cNvSpPr>
            <a:spLocks noChangeArrowheads="1"/>
          </p:cNvSpPr>
          <p:nvPr/>
        </p:nvSpPr>
        <p:spPr bwMode="auto">
          <a:xfrm>
            <a:off x="7496175" y="2763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415" name="Line 798"/>
          <p:cNvSpPr>
            <a:spLocks noChangeShapeType="1"/>
          </p:cNvSpPr>
          <p:nvPr/>
        </p:nvSpPr>
        <p:spPr bwMode="auto">
          <a:xfrm>
            <a:off x="74961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416" name="Line 799"/>
          <p:cNvSpPr>
            <a:spLocks noChangeShapeType="1"/>
          </p:cNvSpPr>
          <p:nvPr/>
        </p:nvSpPr>
        <p:spPr bwMode="auto">
          <a:xfrm>
            <a:off x="785495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417" name="Rectangle 800"/>
          <p:cNvSpPr>
            <a:spLocks noChangeArrowheads="1"/>
          </p:cNvSpPr>
          <p:nvPr/>
        </p:nvSpPr>
        <p:spPr bwMode="auto">
          <a:xfrm>
            <a:off x="7496175" y="2755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418" name="Oval 801"/>
          <p:cNvSpPr>
            <a:spLocks noChangeArrowheads="1"/>
          </p:cNvSpPr>
          <p:nvPr/>
        </p:nvSpPr>
        <p:spPr bwMode="auto">
          <a:xfrm>
            <a:off x="7493000" y="2687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419" name="Group 802"/>
          <p:cNvGrpSpPr>
            <a:grpSpLocks/>
          </p:cNvGrpSpPr>
          <p:nvPr/>
        </p:nvGrpSpPr>
        <p:grpSpPr bwMode="auto">
          <a:xfrm>
            <a:off x="7578725" y="2711450"/>
            <a:ext cx="179388" cy="65088"/>
            <a:chOff x="2848" y="848"/>
            <a:chExt cx="140" cy="98"/>
          </a:xfrm>
        </p:grpSpPr>
        <p:sp>
          <p:nvSpPr>
            <p:cNvPr id="57953" name="Line 80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54" name="Line 80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55" name="Line 80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420" name="Group 806"/>
          <p:cNvGrpSpPr>
            <a:grpSpLocks/>
          </p:cNvGrpSpPr>
          <p:nvPr/>
        </p:nvGrpSpPr>
        <p:grpSpPr bwMode="auto">
          <a:xfrm flipV="1">
            <a:off x="7578725" y="2711450"/>
            <a:ext cx="179388" cy="65088"/>
            <a:chOff x="2848" y="848"/>
            <a:chExt cx="140" cy="98"/>
          </a:xfrm>
        </p:grpSpPr>
        <p:sp>
          <p:nvSpPr>
            <p:cNvPr id="57950" name="Line 80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51" name="Line 80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52" name="Line 80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21" name="Oval 810"/>
          <p:cNvSpPr>
            <a:spLocks noChangeArrowheads="1"/>
          </p:cNvSpPr>
          <p:nvPr/>
        </p:nvSpPr>
        <p:spPr bwMode="auto">
          <a:xfrm>
            <a:off x="6086475" y="2498725"/>
            <a:ext cx="346075" cy="873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422" name="Line 811"/>
          <p:cNvSpPr>
            <a:spLocks noChangeShapeType="1"/>
          </p:cNvSpPr>
          <p:nvPr/>
        </p:nvSpPr>
        <p:spPr bwMode="auto">
          <a:xfrm>
            <a:off x="6086475"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57423" name="Line 812"/>
          <p:cNvSpPr>
            <a:spLocks noChangeShapeType="1"/>
          </p:cNvSpPr>
          <p:nvPr/>
        </p:nvSpPr>
        <p:spPr bwMode="auto">
          <a:xfrm>
            <a:off x="6432550"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57424" name="Rectangle 813"/>
          <p:cNvSpPr>
            <a:spLocks noChangeArrowheads="1"/>
          </p:cNvSpPr>
          <p:nvPr/>
        </p:nvSpPr>
        <p:spPr bwMode="auto">
          <a:xfrm>
            <a:off x="6086475" y="2490788"/>
            <a:ext cx="342900"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425" name="Oval 814"/>
          <p:cNvSpPr>
            <a:spLocks noChangeArrowheads="1"/>
          </p:cNvSpPr>
          <p:nvPr/>
        </p:nvSpPr>
        <p:spPr bwMode="auto">
          <a:xfrm>
            <a:off x="6083300" y="2427288"/>
            <a:ext cx="346075" cy="103187"/>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426" name="Group 815"/>
          <p:cNvGrpSpPr>
            <a:grpSpLocks/>
          </p:cNvGrpSpPr>
          <p:nvPr/>
        </p:nvGrpSpPr>
        <p:grpSpPr bwMode="auto">
          <a:xfrm>
            <a:off x="6167438" y="2449513"/>
            <a:ext cx="171450" cy="60325"/>
            <a:chOff x="2848" y="848"/>
            <a:chExt cx="140" cy="98"/>
          </a:xfrm>
        </p:grpSpPr>
        <p:sp>
          <p:nvSpPr>
            <p:cNvPr id="57947" name="Line 816"/>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48" name="Line 817"/>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49" name="Line 818"/>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427" name="Group 819"/>
          <p:cNvGrpSpPr>
            <a:grpSpLocks/>
          </p:cNvGrpSpPr>
          <p:nvPr/>
        </p:nvGrpSpPr>
        <p:grpSpPr bwMode="auto">
          <a:xfrm flipV="1">
            <a:off x="6167438" y="2449513"/>
            <a:ext cx="171450" cy="58737"/>
            <a:chOff x="2848" y="848"/>
            <a:chExt cx="140" cy="98"/>
          </a:xfrm>
        </p:grpSpPr>
        <p:sp>
          <p:nvSpPr>
            <p:cNvPr id="57944" name="Line 82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45" name="Line 82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46" name="Line 82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28" name="Oval 823"/>
          <p:cNvSpPr>
            <a:spLocks noChangeArrowheads="1"/>
          </p:cNvSpPr>
          <p:nvPr/>
        </p:nvSpPr>
        <p:spPr bwMode="auto">
          <a:xfrm>
            <a:off x="5780088" y="3648075"/>
            <a:ext cx="346075" cy="873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429" name="Line 824"/>
          <p:cNvSpPr>
            <a:spLocks noChangeShapeType="1"/>
          </p:cNvSpPr>
          <p:nvPr/>
        </p:nvSpPr>
        <p:spPr bwMode="auto">
          <a:xfrm>
            <a:off x="5780088"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57430" name="Line 825"/>
          <p:cNvSpPr>
            <a:spLocks noChangeShapeType="1"/>
          </p:cNvSpPr>
          <p:nvPr/>
        </p:nvSpPr>
        <p:spPr bwMode="auto">
          <a:xfrm>
            <a:off x="6126163"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57431" name="Rectangle 826"/>
          <p:cNvSpPr>
            <a:spLocks noChangeArrowheads="1"/>
          </p:cNvSpPr>
          <p:nvPr/>
        </p:nvSpPr>
        <p:spPr bwMode="auto">
          <a:xfrm>
            <a:off x="5780088" y="3640138"/>
            <a:ext cx="342900"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432" name="Oval 827"/>
          <p:cNvSpPr>
            <a:spLocks noChangeArrowheads="1"/>
          </p:cNvSpPr>
          <p:nvPr/>
        </p:nvSpPr>
        <p:spPr bwMode="auto">
          <a:xfrm>
            <a:off x="5776913" y="3576638"/>
            <a:ext cx="346075" cy="103187"/>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433" name="Group 828"/>
          <p:cNvGrpSpPr>
            <a:grpSpLocks/>
          </p:cNvGrpSpPr>
          <p:nvPr/>
        </p:nvGrpSpPr>
        <p:grpSpPr bwMode="auto">
          <a:xfrm>
            <a:off x="5861050" y="3598863"/>
            <a:ext cx="171450" cy="60325"/>
            <a:chOff x="2848" y="848"/>
            <a:chExt cx="140" cy="98"/>
          </a:xfrm>
        </p:grpSpPr>
        <p:sp>
          <p:nvSpPr>
            <p:cNvPr id="57941" name="Line 82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42" name="Line 83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43" name="Line 83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434" name="Group 832"/>
          <p:cNvGrpSpPr>
            <a:grpSpLocks/>
          </p:cNvGrpSpPr>
          <p:nvPr/>
        </p:nvGrpSpPr>
        <p:grpSpPr bwMode="auto">
          <a:xfrm flipV="1">
            <a:off x="5861050" y="3598863"/>
            <a:ext cx="171450" cy="58737"/>
            <a:chOff x="2848" y="848"/>
            <a:chExt cx="140" cy="98"/>
          </a:xfrm>
        </p:grpSpPr>
        <p:sp>
          <p:nvSpPr>
            <p:cNvPr id="57938" name="Line 83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39" name="Line 83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40" name="Line 83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35" name="Line 836"/>
          <p:cNvSpPr>
            <a:spLocks noChangeShapeType="1"/>
          </p:cNvSpPr>
          <p:nvPr/>
        </p:nvSpPr>
        <p:spPr bwMode="auto">
          <a:xfrm flipV="1">
            <a:off x="6978650" y="4005263"/>
            <a:ext cx="227013" cy="436562"/>
          </a:xfrm>
          <a:prstGeom prst="line">
            <a:avLst/>
          </a:prstGeom>
          <a:noFill/>
          <a:ln w="9525">
            <a:solidFill>
              <a:schemeClr val="bg2"/>
            </a:solidFill>
            <a:round/>
            <a:headEnd/>
            <a:tailEnd/>
          </a:ln>
        </p:spPr>
        <p:txBody>
          <a:bodyPr/>
          <a:lstStyle/>
          <a:p>
            <a:endParaRPr lang="zh-CN" altLang="en-US"/>
          </a:p>
        </p:txBody>
      </p:sp>
      <p:sp>
        <p:nvSpPr>
          <p:cNvPr id="57436" name="Line 837"/>
          <p:cNvSpPr>
            <a:spLocks noChangeShapeType="1"/>
          </p:cNvSpPr>
          <p:nvPr/>
        </p:nvSpPr>
        <p:spPr bwMode="auto">
          <a:xfrm>
            <a:off x="7102475" y="3743325"/>
            <a:ext cx="163513" cy="120650"/>
          </a:xfrm>
          <a:prstGeom prst="line">
            <a:avLst/>
          </a:prstGeom>
          <a:noFill/>
          <a:ln w="9525">
            <a:solidFill>
              <a:schemeClr val="bg2"/>
            </a:solidFill>
            <a:round/>
            <a:headEnd/>
            <a:tailEnd/>
          </a:ln>
        </p:spPr>
        <p:txBody>
          <a:bodyPr/>
          <a:lstStyle/>
          <a:p>
            <a:endParaRPr lang="zh-CN" altLang="en-US"/>
          </a:p>
        </p:txBody>
      </p:sp>
      <p:sp>
        <p:nvSpPr>
          <p:cNvPr id="57437" name="Line 838"/>
          <p:cNvSpPr>
            <a:spLocks noChangeShapeType="1"/>
          </p:cNvSpPr>
          <p:nvPr/>
        </p:nvSpPr>
        <p:spPr bwMode="auto">
          <a:xfrm>
            <a:off x="7199313" y="3663950"/>
            <a:ext cx="279400" cy="0"/>
          </a:xfrm>
          <a:prstGeom prst="line">
            <a:avLst/>
          </a:prstGeom>
          <a:noFill/>
          <a:ln w="9525">
            <a:solidFill>
              <a:schemeClr val="bg2"/>
            </a:solidFill>
            <a:round/>
            <a:headEnd/>
            <a:tailEnd/>
          </a:ln>
        </p:spPr>
        <p:txBody>
          <a:bodyPr/>
          <a:lstStyle/>
          <a:p>
            <a:endParaRPr lang="zh-CN" altLang="en-US"/>
          </a:p>
        </p:txBody>
      </p:sp>
      <p:sp>
        <p:nvSpPr>
          <p:cNvPr id="57438" name="Line 839"/>
          <p:cNvSpPr>
            <a:spLocks noChangeShapeType="1"/>
          </p:cNvSpPr>
          <p:nvPr/>
        </p:nvSpPr>
        <p:spPr bwMode="auto">
          <a:xfrm flipV="1">
            <a:off x="7435850" y="3749675"/>
            <a:ext cx="134938" cy="104775"/>
          </a:xfrm>
          <a:prstGeom prst="line">
            <a:avLst/>
          </a:prstGeom>
          <a:noFill/>
          <a:ln w="9525">
            <a:solidFill>
              <a:schemeClr val="bg2"/>
            </a:solidFill>
            <a:round/>
            <a:headEnd/>
            <a:tailEnd/>
          </a:ln>
        </p:spPr>
        <p:txBody>
          <a:bodyPr/>
          <a:lstStyle/>
          <a:p>
            <a:endParaRPr lang="zh-CN" altLang="en-US"/>
          </a:p>
        </p:txBody>
      </p:sp>
      <p:sp>
        <p:nvSpPr>
          <p:cNvPr id="57439" name="Line 840"/>
          <p:cNvSpPr>
            <a:spLocks noChangeShapeType="1"/>
          </p:cNvSpPr>
          <p:nvPr/>
        </p:nvSpPr>
        <p:spPr bwMode="auto">
          <a:xfrm>
            <a:off x="6134100" y="3670300"/>
            <a:ext cx="679450" cy="0"/>
          </a:xfrm>
          <a:prstGeom prst="line">
            <a:avLst/>
          </a:prstGeom>
          <a:noFill/>
          <a:ln w="9525">
            <a:solidFill>
              <a:schemeClr val="bg2"/>
            </a:solidFill>
            <a:round/>
            <a:headEnd/>
            <a:tailEnd/>
          </a:ln>
        </p:spPr>
        <p:txBody>
          <a:bodyPr/>
          <a:lstStyle/>
          <a:p>
            <a:endParaRPr lang="zh-CN" altLang="en-US"/>
          </a:p>
        </p:txBody>
      </p:sp>
      <p:sp>
        <p:nvSpPr>
          <p:cNvPr id="57440" name="Line 841"/>
          <p:cNvSpPr>
            <a:spLocks noChangeShapeType="1"/>
          </p:cNvSpPr>
          <p:nvPr/>
        </p:nvSpPr>
        <p:spPr bwMode="auto">
          <a:xfrm>
            <a:off x="6429375" y="2517775"/>
            <a:ext cx="509588" cy="3175"/>
          </a:xfrm>
          <a:prstGeom prst="line">
            <a:avLst/>
          </a:prstGeom>
          <a:noFill/>
          <a:ln w="9525">
            <a:solidFill>
              <a:schemeClr val="bg2"/>
            </a:solidFill>
            <a:round/>
            <a:headEnd/>
            <a:tailEnd/>
          </a:ln>
        </p:spPr>
        <p:txBody>
          <a:bodyPr/>
          <a:lstStyle/>
          <a:p>
            <a:endParaRPr lang="zh-CN" altLang="en-US"/>
          </a:p>
        </p:txBody>
      </p:sp>
      <p:sp>
        <p:nvSpPr>
          <p:cNvPr id="57441" name="Line 842"/>
          <p:cNvSpPr>
            <a:spLocks noChangeShapeType="1"/>
          </p:cNvSpPr>
          <p:nvPr/>
        </p:nvSpPr>
        <p:spPr bwMode="auto">
          <a:xfrm>
            <a:off x="5995988" y="2346325"/>
            <a:ext cx="152400" cy="82550"/>
          </a:xfrm>
          <a:prstGeom prst="line">
            <a:avLst/>
          </a:prstGeom>
          <a:noFill/>
          <a:ln w="38100">
            <a:solidFill>
              <a:srgbClr val="FF3300"/>
            </a:solidFill>
            <a:round/>
            <a:headEnd/>
            <a:tailEnd/>
          </a:ln>
        </p:spPr>
        <p:txBody>
          <a:bodyPr/>
          <a:lstStyle/>
          <a:p>
            <a:endParaRPr lang="zh-CN" altLang="en-US"/>
          </a:p>
        </p:txBody>
      </p:sp>
      <p:sp>
        <p:nvSpPr>
          <p:cNvPr id="57442" name="Freeform 843"/>
          <p:cNvSpPr>
            <a:spLocks/>
          </p:cNvSpPr>
          <p:nvPr/>
        </p:nvSpPr>
        <p:spPr bwMode="auto">
          <a:xfrm>
            <a:off x="5316538" y="4352925"/>
            <a:ext cx="2979737"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w="9525">
            <a:noFill/>
            <a:round/>
            <a:headEnd/>
            <a:tailEnd/>
          </a:ln>
        </p:spPr>
        <p:txBody>
          <a:bodyPr/>
          <a:lstStyle/>
          <a:p>
            <a:endParaRPr lang="zh-CN" altLang="en-US"/>
          </a:p>
        </p:txBody>
      </p:sp>
      <p:sp>
        <p:nvSpPr>
          <p:cNvPr id="57443" name="Line 844"/>
          <p:cNvSpPr>
            <a:spLocks noChangeShapeType="1"/>
          </p:cNvSpPr>
          <p:nvPr/>
        </p:nvSpPr>
        <p:spPr bwMode="auto">
          <a:xfrm rot="-5400000">
            <a:off x="7551737" y="5089526"/>
            <a:ext cx="523875" cy="139700"/>
          </a:xfrm>
          <a:prstGeom prst="line">
            <a:avLst/>
          </a:prstGeom>
          <a:noFill/>
          <a:ln w="38100">
            <a:solidFill>
              <a:srgbClr val="FF3300"/>
            </a:solidFill>
            <a:round/>
            <a:headEnd/>
            <a:tailEnd/>
          </a:ln>
        </p:spPr>
        <p:txBody>
          <a:bodyPr wrap="none" anchor="ctr"/>
          <a:lstStyle/>
          <a:p>
            <a:endParaRPr lang="zh-CN" altLang="en-US"/>
          </a:p>
        </p:txBody>
      </p:sp>
      <p:sp>
        <p:nvSpPr>
          <p:cNvPr id="57444" name="Line 845"/>
          <p:cNvSpPr>
            <a:spLocks noChangeShapeType="1"/>
          </p:cNvSpPr>
          <p:nvPr/>
        </p:nvSpPr>
        <p:spPr bwMode="auto">
          <a:xfrm rot="5400000" flipV="1">
            <a:off x="7697788" y="5370513"/>
            <a:ext cx="3175" cy="85725"/>
          </a:xfrm>
          <a:prstGeom prst="line">
            <a:avLst/>
          </a:prstGeom>
          <a:noFill/>
          <a:ln w="38100">
            <a:solidFill>
              <a:srgbClr val="FF3300"/>
            </a:solidFill>
            <a:round/>
            <a:headEnd/>
            <a:tailEnd/>
          </a:ln>
        </p:spPr>
        <p:txBody>
          <a:bodyPr wrap="none" anchor="ctr"/>
          <a:lstStyle/>
          <a:p>
            <a:endParaRPr lang="zh-CN" altLang="en-US"/>
          </a:p>
        </p:txBody>
      </p:sp>
      <p:sp>
        <p:nvSpPr>
          <p:cNvPr id="57445" name="Line 846"/>
          <p:cNvSpPr>
            <a:spLocks noChangeShapeType="1"/>
          </p:cNvSpPr>
          <p:nvPr/>
        </p:nvSpPr>
        <p:spPr bwMode="auto">
          <a:xfrm rot="-5400000">
            <a:off x="7883525" y="5046663"/>
            <a:ext cx="0" cy="114300"/>
          </a:xfrm>
          <a:prstGeom prst="line">
            <a:avLst/>
          </a:prstGeom>
          <a:noFill/>
          <a:ln w="38100">
            <a:solidFill>
              <a:srgbClr val="FF3300"/>
            </a:solidFill>
            <a:round/>
            <a:headEnd/>
            <a:tailEnd/>
          </a:ln>
        </p:spPr>
        <p:txBody>
          <a:bodyPr wrap="none" anchor="ctr"/>
          <a:lstStyle/>
          <a:p>
            <a:endParaRPr lang="zh-CN" altLang="en-US"/>
          </a:p>
        </p:txBody>
      </p:sp>
      <p:grpSp>
        <p:nvGrpSpPr>
          <p:cNvPr id="57446" name="Group 847"/>
          <p:cNvGrpSpPr>
            <a:grpSpLocks/>
          </p:cNvGrpSpPr>
          <p:nvPr/>
        </p:nvGrpSpPr>
        <p:grpSpPr bwMode="auto">
          <a:xfrm>
            <a:off x="7462838" y="4756150"/>
            <a:ext cx="501650" cy="234950"/>
            <a:chOff x="4701" y="2996"/>
            <a:chExt cx="316" cy="148"/>
          </a:xfrm>
        </p:grpSpPr>
        <p:sp>
          <p:nvSpPr>
            <p:cNvPr id="57925" name="Oval 84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926" name="Line 849"/>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927" name="Line 850"/>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928" name="Rectangle 851"/>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929" name="Oval 85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930" name="Group 853"/>
            <p:cNvGrpSpPr>
              <a:grpSpLocks/>
            </p:cNvGrpSpPr>
            <p:nvPr/>
          </p:nvGrpSpPr>
          <p:grpSpPr bwMode="auto">
            <a:xfrm>
              <a:off x="4776" y="3017"/>
              <a:ext cx="156" cy="56"/>
              <a:chOff x="2848" y="848"/>
              <a:chExt cx="140" cy="98"/>
            </a:xfrm>
          </p:grpSpPr>
          <p:sp>
            <p:nvSpPr>
              <p:cNvPr id="57935" name="Line 85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36" name="Line 85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37" name="Line 85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931" name="Group 857"/>
            <p:cNvGrpSpPr>
              <a:grpSpLocks/>
            </p:cNvGrpSpPr>
            <p:nvPr/>
          </p:nvGrpSpPr>
          <p:grpSpPr bwMode="auto">
            <a:xfrm flipV="1">
              <a:off x="4776" y="3016"/>
              <a:ext cx="156" cy="56"/>
              <a:chOff x="2848" y="848"/>
              <a:chExt cx="140" cy="98"/>
            </a:xfrm>
          </p:grpSpPr>
          <p:sp>
            <p:nvSpPr>
              <p:cNvPr id="57932" name="Line 858"/>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33" name="Line 859"/>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34" name="Line 860"/>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57447" name="Group 861"/>
          <p:cNvGrpSpPr>
            <a:grpSpLocks/>
          </p:cNvGrpSpPr>
          <p:nvPr/>
        </p:nvGrpSpPr>
        <p:grpSpPr bwMode="auto">
          <a:xfrm>
            <a:off x="6646863" y="4479925"/>
            <a:ext cx="501650" cy="234950"/>
            <a:chOff x="3600" y="219"/>
            <a:chExt cx="360" cy="175"/>
          </a:xfrm>
        </p:grpSpPr>
        <p:sp>
          <p:nvSpPr>
            <p:cNvPr id="57912" name="Oval 862"/>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sp>
          <p:nvSpPr>
            <p:cNvPr id="57913" name="Line 863"/>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57914" name="Line 86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57915" name="Rectangle 865"/>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916" name="Oval 866"/>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grpSp>
          <p:nvGrpSpPr>
            <p:cNvPr id="57917" name="Group 867"/>
            <p:cNvGrpSpPr>
              <a:grpSpLocks/>
            </p:cNvGrpSpPr>
            <p:nvPr/>
          </p:nvGrpSpPr>
          <p:grpSpPr bwMode="auto">
            <a:xfrm>
              <a:off x="3686" y="244"/>
              <a:ext cx="177" cy="66"/>
              <a:chOff x="2848" y="848"/>
              <a:chExt cx="140" cy="98"/>
            </a:xfrm>
          </p:grpSpPr>
          <p:sp>
            <p:nvSpPr>
              <p:cNvPr id="57922" name="Line 86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7923" name="Line 86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7924" name="Line 87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7918" name="Group 871"/>
            <p:cNvGrpSpPr>
              <a:grpSpLocks/>
            </p:cNvGrpSpPr>
            <p:nvPr/>
          </p:nvGrpSpPr>
          <p:grpSpPr bwMode="auto">
            <a:xfrm flipV="1">
              <a:off x="3686" y="243"/>
              <a:ext cx="177" cy="66"/>
              <a:chOff x="2848" y="848"/>
              <a:chExt cx="140" cy="98"/>
            </a:xfrm>
          </p:grpSpPr>
          <p:sp>
            <p:nvSpPr>
              <p:cNvPr id="57919" name="Line 87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7920" name="Line 87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7921" name="Line 87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57448" name="Group 875"/>
          <p:cNvGrpSpPr>
            <a:grpSpLocks/>
          </p:cNvGrpSpPr>
          <p:nvPr/>
        </p:nvGrpSpPr>
        <p:grpSpPr bwMode="auto">
          <a:xfrm>
            <a:off x="5981700" y="4784725"/>
            <a:ext cx="501650" cy="234950"/>
            <a:chOff x="3600" y="219"/>
            <a:chExt cx="360" cy="175"/>
          </a:xfrm>
        </p:grpSpPr>
        <p:sp>
          <p:nvSpPr>
            <p:cNvPr id="57899" name="Oval 876"/>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sp>
          <p:nvSpPr>
            <p:cNvPr id="57900" name="Line 87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57901" name="Line 87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57902" name="Rectangle 879"/>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903" name="Oval 880"/>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grpSp>
          <p:nvGrpSpPr>
            <p:cNvPr id="57904" name="Group 881"/>
            <p:cNvGrpSpPr>
              <a:grpSpLocks/>
            </p:cNvGrpSpPr>
            <p:nvPr/>
          </p:nvGrpSpPr>
          <p:grpSpPr bwMode="auto">
            <a:xfrm>
              <a:off x="3686" y="244"/>
              <a:ext cx="177" cy="66"/>
              <a:chOff x="2848" y="848"/>
              <a:chExt cx="140" cy="98"/>
            </a:xfrm>
          </p:grpSpPr>
          <p:sp>
            <p:nvSpPr>
              <p:cNvPr id="57909" name="Line 88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7910" name="Line 88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7911" name="Line 88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7905" name="Group 885"/>
            <p:cNvGrpSpPr>
              <a:grpSpLocks/>
            </p:cNvGrpSpPr>
            <p:nvPr/>
          </p:nvGrpSpPr>
          <p:grpSpPr bwMode="auto">
            <a:xfrm flipV="1">
              <a:off x="3686" y="243"/>
              <a:ext cx="177" cy="66"/>
              <a:chOff x="2848" y="848"/>
              <a:chExt cx="140" cy="98"/>
            </a:xfrm>
          </p:grpSpPr>
          <p:sp>
            <p:nvSpPr>
              <p:cNvPr id="57906" name="Line 88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7907" name="Line 88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7908" name="Line 88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57449" name="Line 889"/>
          <p:cNvSpPr>
            <a:spLocks noChangeShapeType="1"/>
          </p:cNvSpPr>
          <p:nvPr/>
        </p:nvSpPr>
        <p:spPr bwMode="auto">
          <a:xfrm>
            <a:off x="7096125" y="4691063"/>
            <a:ext cx="358775" cy="120650"/>
          </a:xfrm>
          <a:prstGeom prst="line">
            <a:avLst/>
          </a:prstGeom>
          <a:noFill/>
          <a:ln w="9525">
            <a:solidFill>
              <a:schemeClr val="bg2"/>
            </a:solidFill>
            <a:round/>
            <a:headEnd/>
            <a:tailEnd/>
          </a:ln>
        </p:spPr>
        <p:txBody>
          <a:bodyPr/>
          <a:lstStyle/>
          <a:p>
            <a:endParaRPr lang="zh-CN" altLang="en-US"/>
          </a:p>
        </p:txBody>
      </p:sp>
      <p:sp>
        <p:nvSpPr>
          <p:cNvPr id="57450" name="Line 890"/>
          <p:cNvSpPr>
            <a:spLocks noChangeShapeType="1"/>
          </p:cNvSpPr>
          <p:nvPr/>
        </p:nvSpPr>
        <p:spPr bwMode="auto">
          <a:xfrm flipV="1">
            <a:off x="6443663" y="4703763"/>
            <a:ext cx="277812" cy="109537"/>
          </a:xfrm>
          <a:prstGeom prst="line">
            <a:avLst/>
          </a:prstGeom>
          <a:noFill/>
          <a:ln w="9525">
            <a:solidFill>
              <a:schemeClr val="bg2"/>
            </a:solidFill>
            <a:round/>
            <a:headEnd/>
            <a:tailEnd/>
          </a:ln>
        </p:spPr>
        <p:txBody>
          <a:bodyPr/>
          <a:lstStyle/>
          <a:p>
            <a:endParaRPr lang="zh-CN" altLang="en-US"/>
          </a:p>
        </p:txBody>
      </p:sp>
      <p:sp>
        <p:nvSpPr>
          <p:cNvPr id="57451" name="Line 891"/>
          <p:cNvSpPr>
            <a:spLocks noChangeShapeType="1"/>
          </p:cNvSpPr>
          <p:nvPr/>
        </p:nvSpPr>
        <p:spPr bwMode="auto">
          <a:xfrm flipV="1">
            <a:off x="6486525" y="4906963"/>
            <a:ext cx="971550" cy="0"/>
          </a:xfrm>
          <a:prstGeom prst="line">
            <a:avLst/>
          </a:prstGeom>
          <a:noFill/>
          <a:ln w="9525">
            <a:solidFill>
              <a:schemeClr val="bg2"/>
            </a:solidFill>
            <a:round/>
            <a:headEnd/>
            <a:tailEnd/>
          </a:ln>
        </p:spPr>
        <p:txBody>
          <a:bodyPr/>
          <a:lstStyle/>
          <a:p>
            <a:endParaRPr lang="zh-CN" altLang="en-US"/>
          </a:p>
        </p:txBody>
      </p:sp>
      <p:sp>
        <p:nvSpPr>
          <p:cNvPr id="57452" name="Line 892"/>
          <p:cNvSpPr>
            <a:spLocks noChangeShapeType="1"/>
          </p:cNvSpPr>
          <p:nvPr/>
        </p:nvSpPr>
        <p:spPr bwMode="auto">
          <a:xfrm flipH="1">
            <a:off x="5781675" y="4652963"/>
            <a:ext cx="254000" cy="469900"/>
          </a:xfrm>
          <a:prstGeom prst="line">
            <a:avLst/>
          </a:prstGeom>
          <a:noFill/>
          <a:ln w="38100">
            <a:solidFill>
              <a:srgbClr val="FF3300"/>
            </a:solidFill>
            <a:round/>
            <a:headEnd/>
            <a:tailEnd/>
          </a:ln>
        </p:spPr>
        <p:txBody>
          <a:bodyPr/>
          <a:lstStyle/>
          <a:p>
            <a:endParaRPr lang="zh-CN" altLang="en-US"/>
          </a:p>
        </p:txBody>
      </p:sp>
      <p:sp>
        <p:nvSpPr>
          <p:cNvPr id="57453" name="Line 893"/>
          <p:cNvSpPr>
            <a:spLocks noChangeShapeType="1"/>
          </p:cNvSpPr>
          <p:nvPr/>
        </p:nvSpPr>
        <p:spPr bwMode="auto">
          <a:xfrm>
            <a:off x="5807075" y="4703763"/>
            <a:ext cx="196850" cy="0"/>
          </a:xfrm>
          <a:prstGeom prst="line">
            <a:avLst/>
          </a:prstGeom>
          <a:noFill/>
          <a:ln w="38100">
            <a:solidFill>
              <a:srgbClr val="FF3300"/>
            </a:solidFill>
            <a:round/>
            <a:headEnd/>
            <a:tailEnd/>
          </a:ln>
        </p:spPr>
        <p:txBody>
          <a:bodyPr/>
          <a:lstStyle/>
          <a:p>
            <a:endParaRPr lang="zh-CN" altLang="en-US"/>
          </a:p>
        </p:txBody>
      </p:sp>
      <p:sp>
        <p:nvSpPr>
          <p:cNvPr id="57454" name="Line 894"/>
          <p:cNvSpPr>
            <a:spLocks noChangeShapeType="1"/>
          </p:cNvSpPr>
          <p:nvPr/>
        </p:nvSpPr>
        <p:spPr bwMode="auto">
          <a:xfrm>
            <a:off x="5667375" y="5040313"/>
            <a:ext cx="153988" cy="0"/>
          </a:xfrm>
          <a:prstGeom prst="line">
            <a:avLst/>
          </a:prstGeom>
          <a:noFill/>
          <a:ln w="38100">
            <a:solidFill>
              <a:srgbClr val="FF3300"/>
            </a:solidFill>
            <a:round/>
            <a:headEnd/>
            <a:tailEnd/>
          </a:ln>
        </p:spPr>
        <p:txBody>
          <a:bodyPr/>
          <a:lstStyle/>
          <a:p>
            <a:endParaRPr lang="zh-CN" altLang="en-US"/>
          </a:p>
        </p:txBody>
      </p:sp>
      <p:sp>
        <p:nvSpPr>
          <p:cNvPr id="57455" name="Line 895"/>
          <p:cNvSpPr>
            <a:spLocks noChangeShapeType="1"/>
          </p:cNvSpPr>
          <p:nvPr/>
        </p:nvSpPr>
        <p:spPr bwMode="auto">
          <a:xfrm>
            <a:off x="5918200" y="5119688"/>
            <a:ext cx="492125" cy="0"/>
          </a:xfrm>
          <a:prstGeom prst="line">
            <a:avLst/>
          </a:prstGeom>
          <a:noFill/>
          <a:ln w="38100">
            <a:solidFill>
              <a:srgbClr val="FF3300"/>
            </a:solidFill>
            <a:round/>
            <a:headEnd/>
            <a:tailEnd/>
          </a:ln>
        </p:spPr>
        <p:txBody>
          <a:bodyPr/>
          <a:lstStyle/>
          <a:p>
            <a:endParaRPr lang="zh-CN" altLang="en-US"/>
          </a:p>
        </p:txBody>
      </p:sp>
      <p:sp>
        <p:nvSpPr>
          <p:cNvPr id="57456" name="Line 896"/>
          <p:cNvSpPr>
            <a:spLocks noChangeShapeType="1"/>
          </p:cNvSpPr>
          <p:nvPr/>
        </p:nvSpPr>
        <p:spPr bwMode="auto">
          <a:xfrm flipH="1">
            <a:off x="6159500" y="5027613"/>
            <a:ext cx="53975" cy="85725"/>
          </a:xfrm>
          <a:prstGeom prst="line">
            <a:avLst/>
          </a:prstGeom>
          <a:noFill/>
          <a:ln w="38100">
            <a:solidFill>
              <a:srgbClr val="FF3300"/>
            </a:solidFill>
            <a:round/>
            <a:headEnd/>
            <a:tailEnd/>
          </a:ln>
        </p:spPr>
        <p:txBody>
          <a:bodyPr/>
          <a:lstStyle/>
          <a:p>
            <a:endParaRPr lang="zh-CN" altLang="en-US"/>
          </a:p>
        </p:txBody>
      </p:sp>
      <p:sp>
        <p:nvSpPr>
          <p:cNvPr id="57457" name="Line 897"/>
          <p:cNvSpPr>
            <a:spLocks noChangeShapeType="1"/>
          </p:cNvSpPr>
          <p:nvPr/>
        </p:nvSpPr>
        <p:spPr bwMode="auto">
          <a:xfrm>
            <a:off x="5972175" y="5116513"/>
            <a:ext cx="1588" cy="82550"/>
          </a:xfrm>
          <a:prstGeom prst="line">
            <a:avLst/>
          </a:prstGeom>
          <a:noFill/>
          <a:ln w="19050">
            <a:solidFill>
              <a:srgbClr val="FF3300"/>
            </a:solidFill>
            <a:round/>
            <a:headEnd/>
            <a:tailEnd/>
          </a:ln>
        </p:spPr>
        <p:txBody>
          <a:bodyPr/>
          <a:lstStyle/>
          <a:p>
            <a:endParaRPr lang="zh-CN" altLang="en-US"/>
          </a:p>
        </p:txBody>
      </p:sp>
      <p:sp>
        <p:nvSpPr>
          <p:cNvPr id="57458" name="Line 898"/>
          <p:cNvSpPr>
            <a:spLocks noChangeShapeType="1"/>
          </p:cNvSpPr>
          <p:nvPr/>
        </p:nvSpPr>
        <p:spPr bwMode="auto">
          <a:xfrm flipH="1" flipV="1">
            <a:off x="6369050" y="5124450"/>
            <a:ext cx="0" cy="76200"/>
          </a:xfrm>
          <a:prstGeom prst="line">
            <a:avLst/>
          </a:prstGeom>
          <a:noFill/>
          <a:ln w="19050">
            <a:solidFill>
              <a:srgbClr val="FF3300"/>
            </a:solidFill>
            <a:round/>
            <a:headEnd/>
            <a:tailEnd/>
          </a:ln>
        </p:spPr>
        <p:txBody>
          <a:bodyPr/>
          <a:lstStyle/>
          <a:p>
            <a:endParaRPr lang="zh-CN" altLang="en-US"/>
          </a:p>
        </p:txBody>
      </p:sp>
      <p:sp>
        <p:nvSpPr>
          <p:cNvPr id="57459" name="Line 899"/>
          <p:cNvSpPr>
            <a:spLocks noChangeShapeType="1"/>
          </p:cNvSpPr>
          <p:nvPr/>
        </p:nvSpPr>
        <p:spPr bwMode="auto">
          <a:xfrm>
            <a:off x="6450013" y="4983163"/>
            <a:ext cx="503237" cy="269875"/>
          </a:xfrm>
          <a:prstGeom prst="line">
            <a:avLst/>
          </a:prstGeom>
          <a:noFill/>
          <a:ln w="38100">
            <a:solidFill>
              <a:srgbClr val="FF3300"/>
            </a:solidFill>
            <a:round/>
            <a:headEnd/>
            <a:tailEnd/>
          </a:ln>
        </p:spPr>
        <p:txBody>
          <a:bodyPr/>
          <a:lstStyle/>
          <a:p>
            <a:endParaRPr lang="zh-CN" altLang="en-US"/>
          </a:p>
        </p:txBody>
      </p:sp>
      <p:sp>
        <p:nvSpPr>
          <p:cNvPr id="57460" name="Line 900"/>
          <p:cNvSpPr>
            <a:spLocks noChangeShapeType="1"/>
          </p:cNvSpPr>
          <p:nvPr/>
        </p:nvSpPr>
        <p:spPr bwMode="auto">
          <a:xfrm>
            <a:off x="5899150" y="4918075"/>
            <a:ext cx="80963" cy="0"/>
          </a:xfrm>
          <a:prstGeom prst="line">
            <a:avLst/>
          </a:prstGeom>
          <a:noFill/>
          <a:ln w="38100">
            <a:solidFill>
              <a:srgbClr val="FF3300"/>
            </a:solidFill>
            <a:round/>
            <a:headEnd/>
            <a:tailEnd/>
          </a:ln>
        </p:spPr>
        <p:txBody>
          <a:bodyPr/>
          <a:lstStyle/>
          <a:p>
            <a:endParaRPr lang="zh-CN" altLang="en-US"/>
          </a:p>
        </p:txBody>
      </p:sp>
      <p:sp>
        <p:nvSpPr>
          <p:cNvPr id="57461" name="Line 942"/>
          <p:cNvSpPr>
            <a:spLocks noChangeShapeType="1"/>
          </p:cNvSpPr>
          <p:nvPr/>
        </p:nvSpPr>
        <p:spPr bwMode="auto">
          <a:xfrm flipH="1">
            <a:off x="5988050" y="3440113"/>
            <a:ext cx="3175" cy="144462"/>
          </a:xfrm>
          <a:prstGeom prst="line">
            <a:avLst/>
          </a:prstGeom>
          <a:noFill/>
          <a:ln w="38100">
            <a:solidFill>
              <a:srgbClr val="FF3300"/>
            </a:solidFill>
            <a:round/>
            <a:headEnd/>
            <a:tailEnd/>
          </a:ln>
        </p:spPr>
        <p:txBody>
          <a:bodyPr/>
          <a:lstStyle/>
          <a:p>
            <a:endParaRPr lang="zh-CN" altLang="en-US"/>
          </a:p>
        </p:txBody>
      </p:sp>
      <p:sp>
        <p:nvSpPr>
          <p:cNvPr id="57462" name="Line 943"/>
          <p:cNvSpPr>
            <a:spLocks noChangeShapeType="1"/>
          </p:cNvSpPr>
          <p:nvPr/>
        </p:nvSpPr>
        <p:spPr bwMode="auto">
          <a:xfrm flipV="1">
            <a:off x="7285038" y="2422525"/>
            <a:ext cx="123825" cy="87313"/>
          </a:xfrm>
          <a:prstGeom prst="line">
            <a:avLst/>
          </a:prstGeom>
          <a:noFill/>
          <a:ln w="9525">
            <a:solidFill>
              <a:schemeClr val="bg2"/>
            </a:solidFill>
            <a:round/>
            <a:headEnd/>
            <a:tailEnd/>
          </a:ln>
        </p:spPr>
        <p:txBody>
          <a:bodyPr/>
          <a:lstStyle/>
          <a:p>
            <a:endParaRPr lang="zh-CN" altLang="en-US"/>
          </a:p>
        </p:txBody>
      </p:sp>
      <p:sp>
        <p:nvSpPr>
          <p:cNvPr id="57463" name="Line 944"/>
          <p:cNvSpPr>
            <a:spLocks noChangeShapeType="1"/>
          </p:cNvSpPr>
          <p:nvPr/>
        </p:nvSpPr>
        <p:spPr bwMode="auto">
          <a:xfrm>
            <a:off x="7112000" y="2595563"/>
            <a:ext cx="0" cy="82550"/>
          </a:xfrm>
          <a:prstGeom prst="line">
            <a:avLst/>
          </a:prstGeom>
          <a:noFill/>
          <a:ln w="9525">
            <a:solidFill>
              <a:schemeClr val="bg2"/>
            </a:solidFill>
            <a:round/>
            <a:headEnd/>
            <a:tailEnd/>
          </a:ln>
        </p:spPr>
        <p:txBody>
          <a:bodyPr/>
          <a:lstStyle/>
          <a:p>
            <a:endParaRPr lang="zh-CN" altLang="en-US"/>
          </a:p>
        </p:txBody>
      </p:sp>
      <p:sp>
        <p:nvSpPr>
          <p:cNvPr id="57464" name="Line 945"/>
          <p:cNvSpPr>
            <a:spLocks noChangeShapeType="1"/>
          </p:cNvSpPr>
          <p:nvPr/>
        </p:nvSpPr>
        <p:spPr bwMode="auto">
          <a:xfrm flipV="1">
            <a:off x="7296150" y="2492375"/>
            <a:ext cx="263525" cy="288925"/>
          </a:xfrm>
          <a:prstGeom prst="line">
            <a:avLst/>
          </a:prstGeom>
          <a:noFill/>
          <a:ln w="9525">
            <a:solidFill>
              <a:schemeClr val="bg2"/>
            </a:solidFill>
            <a:round/>
            <a:headEnd/>
            <a:tailEnd/>
          </a:ln>
        </p:spPr>
        <p:txBody>
          <a:bodyPr/>
          <a:lstStyle/>
          <a:p>
            <a:endParaRPr lang="zh-CN" altLang="en-US"/>
          </a:p>
        </p:txBody>
      </p:sp>
      <p:sp>
        <p:nvSpPr>
          <p:cNvPr id="57465" name="Line 946"/>
          <p:cNvSpPr>
            <a:spLocks noChangeShapeType="1"/>
          </p:cNvSpPr>
          <p:nvPr/>
        </p:nvSpPr>
        <p:spPr bwMode="auto">
          <a:xfrm>
            <a:off x="7648575" y="2490788"/>
            <a:ext cx="0" cy="196850"/>
          </a:xfrm>
          <a:prstGeom prst="line">
            <a:avLst/>
          </a:prstGeom>
          <a:noFill/>
          <a:ln w="9525">
            <a:solidFill>
              <a:schemeClr val="bg2"/>
            </a:solidFill>
            <a:round/>
            <a:headEnd/>
            <a:tailEnd/>
          </a:ln>
        </p:spPr>
        <p:txBody>
          <a:bodyPr/>
          <a:lstStyle/>
          <a:p>
            <a:endParaRPr lang="zh-CN" altLang="en-US"/>
          </a:p>
        </p:txBody>
      </p:sp>
      <p:sp>
        <p:nvSpPr>
          <p:cNvPr id="57466" name="Line 947"/>
          <p:cNvSpPr>
            <a:spLocks noChangeShapeType="1"/>
          </p:cNvSpPr>
          <p:nvPr/>
        </p:nvSpPr>
        <p:spPr bwMode="auto">
          <a:xfrm>
            <a:off x="7302500" y="2797175"/>
            <a:ext cx="188913" cy="0"/>
          </a:xfrm>
          <a:prstGeom prst="line">
            <a:avLst/>
          </a:prstGeom>
          <a:noFill/>
          <a:ln w="9525">
            <a:solidFill>
              <a:schemeClr val="bg2"/>
            </a:solidFill>
            <a:round/>
            <a:headEnd/>
            <a:tailEnd/>
          </a:ln>
        </p:spPr>
        <p:txBody>
          <a:bodyPr/>
          <a:lstStyle/>
          <a:p>
            <a:endParaRPr lang="zh-CN" altLang="en-US"/>
          </a:p>
        </p:txBody>
      </p:sp>
      <p:sp>
        <p:nvSpPr>
          <p:cNvPr id="57467" name="Line 949"/>
          <p:cNvSpPr>
            <a:spLocks noChangeShapeType="1"/>
          </p:cNvSpPr>
          <p:nvPr/>
        </p:nvSpPr>
        <p:spPr bwMode="auto">
          <a:xfrm flipV="1">
            <a:off x="7716838" y="2190750"/>
            <a:ext cx="238125" cy="168275"/>
          </a:xfrm>
          <a:prstGeom prst="line">
            <a:avLst/>
          </a:prstGeom>
          <a:noFill/>
          <a:ln w="9525">
            <a:solidFill>
              <a:schemeClr val="bg2"/>
            </a:solidFill>
            <a:round/>
            <a:headEnd/>
            <a:tailEnd/>
          </a:ln>
        </p:spPr>
        <p:txBody>
          <a:bodyPr/>
          <a:lstStyle/>
          <a:p>
            <a:endParaRPr lang="zh-CN" altLang="en-US"/>
          </a:p>
        </p:txBody>
      </p:sp>
      <p:sp>
        <p:nvSpPr>
          <p:cNvPr id="57468" name="Line 950"/>
          <p:cNvSpPr>
            <a:spLocks noChangeShapeType="1"/>
          </p:cNvSpPr>
          <p:nvPr/>
        </p:nvSpPr>
        <p:spPr bwMode="auto">
          <a:xfrm>
            <a:off x="7856538" y="2787650"/>
            <a:ext cx="177800" cy="0"/>
          </a:xfrm>
          <a:prstGeom prst="line">
            <a:avLst/>
          </a:prstGeom>
          <a:noFill/>
          <a:ln w="9525">
            <a:solidFill>
              <a:schemeClr val="bg2"/>
            </a:solidFill>
            <a:round/>
            <a:headEnd/>
            <a:tailEnd/>
          </a:ln>
        </p:spPr>
        <p:txBody>
          <a:bodyPr/>
          <a:lstStyle/>
          <a:p>
            <a:endParaRPr lang="zh-CN" altLang="en-US"/>
          </a:p>
        </p:txBody>
      </p:sp>
      <p:sp>
        <p:nvSpPr>
          <p:cNvPr id="57469" name="Line 951"/>
          <p:cNvSpPr>
            <a:spLocks noChangeShapeType="1"/>
          </p:cNvSpPr>
          <p:nvPr/>
        </p:nvSpPr>
        <p:spPr bwMode="auto">
          <a:xfrm flipH="1">
            <a:off x="7002463" y="2863850"/>
            <a:ext cx="98425" cy="704850"/>
          </a:xfrm>
          <a:prstGeom prst="line">
            <a:avLst/>
          </a:prstGeom>
          <a:noFill/>
          <a:ln w="9525">
            <a:solidFill>
              <a:schemeClr val="bg2"/>
            </a:solidFill>
            <a:round/>
            <a:headEnd/>
            <a:tailEnd/>
          </a:ln>
        </p:spPr>
        <p:txBody>
          <a:bodyPr/>
          <a:lstStyle/>
          <a:p>
            <a:endParaRPr lang="zh-CN" altLang="en-US"/>
          </a:p>
        </p:txBody>
      </p:sp>
      <p:sp>
        <p:nvSpPr>
          <p:cNvPr id="57470" name="Line 952"/>
          <p:cNvSpPr>
            <a:spLocks noChangeShapeType="1"/>
          </p:cNvSpPr>
          <p:nvPr/>
        </p:nvSpPr>
        <p:spPr bwMode="auto">
          <a:xfrm flipH="1">
            <a:off x="7593013" y="2863850"/>
            <a:ext cx="111125" cy="727075"/>
          </a:xfrm>
          <a:prstGeom prst="line">
            <a:avLst/>
          </a:prstGeom>
          <a:noFill/>
          <a:ln w="9525">
            <a:solidFill>
              <a:schemeClr val="bg2"/>
            </a:solidFill>
            <a:round/>
            <a:headEnd/>
            <a:tailEnd/>
          </a:ln>
        </p:spPr>
        <p:txBody>
          <a:bodyPr/>
          <a:lstStyle/>
          <a:p>
            <a:endParaRPr lang="zh-CN" altLang="en-US"/>
          </a:p>
        </p:txBody>
      </p:sp>
      <p:grpSp>
        <p:nvGrpSpPr>
          <p:cNvPr id="57471" name="Group 953"/>
          <p:cNvGrpSpPr>
            <a:grpSpLocks/>
          </p:cNvGrpSpPr>
          <p:nvPr/>
        </p:nvGrpSpPr>
        <p:grpSpPr bwMode="auto">
          <a:xfrm>
            <a:off x="6645275" y="4481513"/>
            <a:ext cx="501650" cy="234950"/>
            <a:chOff x="4701" y="2996"/>
            <a:chExt cx="316" cy="148"/>
          </a:xfrm>
        </p:grpSpPr>
        <p:sp>
          <p:nvSpPr>
            <p:cNvPr id="57886" name="Oval 954"/>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887" name="Line 955"/>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888" name="Line 956"/>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889" name="Rectangle 957"/>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890" name="Oval 958"/>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891" name="Group 959"/>
            <p:cNvGrpSpPr>
              <a:grpSpLocks/>
            </p:cNvGrpSpPr>
            <p:nvPr/>
          </p:nvGrpSpPr>
          <p:grpSpPr bwMode="auto">
            <a:xfrm>
              <a:off x="4776" y="3017"/>
              <a:ext cx="156" cy="56"/>
              <a:chOff x="2848" y="848"/>
              <a:chExt cx="140" cy="98"/>
            </a:xfrm>
          </p:grpSpPr>
          <p:sp>
            <p:nvSpPr>
              <p:cNvPr id="57896" name="Line 96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897" name="Line 96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898" name="Line 96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892" name="Group 963"/>
            <p:cNvGrpSpPr>
              <a:grpSpLocks/>
            </p:cNvGrpSpPr>
            <p:nvPr/>
          </p:nvGrpSpPr>
          <p:grpSpPr bwMode="auto">
            <a:xfrm flipV="1">
              <a:off x="4776" y="3016"/>
              <a:ext cx="156" cy="56"/>
              <a:chOff x="2848" y="848"/>
              <a:chExt cx="140" cy="98"/>
            </a:xfrm>
          </p:grpSpPr>
          <p:sp>
            <p:nvSpPr>
              <p:cNvPr id="57893" name="Line 96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894" name="Line 96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895" name="Line 96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57472" name="Group 967"/>
          <p:cNvGrpSpPr>
            <a:grpSpLocks/>
          </p:cNvGrpSpPr>
          <p:nvPr/>
        </p:nvGrpSpPr>
        <p:grpSpPr bwMode="auto">
          <a:xfrm>
            <a:off x="5980113" y="4783138"/>
            <a:ext cx="501650" cy="234950"/>
            <a:chOff x="4701" y="2996"/>
            <a:chExt cx="316" cy="148"/>
          </a:xfrm>
        </p:grpSpPr>
        <p:sp>
          <p:nvSpPr>
            <p:cNvPr id="57873" name="Oval 96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874" name="Line 969"/>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875" name="Line 970"/>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876" name="Rectangle 971"/>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877" name="Oval 97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878" name="Group 973"/>
            <p:cNvGrpSpPr>
              <a:grpSpLocks/>
            </p:cNvGrpSpPr>
            <p:nvPr/>
          </p:nvGrpSpPr>
          <p:grpSpPr bwMode="auto">
            <a:xfrm>
              <a:off x="4776" y="3017"/>
              <a:ext cx="156" cy="56"/>
              <a:chOff x="2848" y="848"/>
              <a:chExt cx="140" cy="98"/>
            </a:xfrm>
          </p:grpSpPr>
          <p:sp>
            <p:nvSpPr>
              <p:cNvPr id="57883" name="Line 97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884" name="Line 97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885" name="Line 97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879" name="Group 977"/>
            <p:cNvGrpSpPr>
              <a:grpSpLocks/>
            </p:cNvGrpSpPr>
            <p:nvPr/>
          </p:nvGrpSpPr>
          <p:grpSpPr bwMode="auto">
            <a:xfrm flipV="1">
              <a:off x="4776" y="3016"/>
              <a:ext cx="156" cy="56"/>
              <a:chOff x="2848" y="848"/>
              <a:chExt cx="140" cy="98"/>
            </a:xfrm>
          </p:grpSpPr>
          <p:sp>
            <p:nvSpPr>
              <p:cNvPr id="57880" name="Line 978"/>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881" name="Line 979"/>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882" name="Line 980"/>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pic>
        <p:nvPicPr>
          <p:cNvPr id="57473" name="Picture 1020" descr="imgyjavg[1]"/>
          <p:cNvPicPr>
            <a:picLocks noChangeAspect="1" noChangeArrowheads="1"/>
          </p:cNvPicPr>
          <p:nvPr/>
        </p:nvPicPr>
        <p:blipFill>
          <a:blip r:embed="rId3" cstate="print"/>
          <a:srcRect/>
          <a:stretch>
            <a:fillRect/>
          </a:stretch>
        </p:blipFill>
        <p:spPr bwMode="auto">
          <a:xfrm>
            <a:off x="5341938" y="1878013"/>
            <a:ext cx="368300" cy="266700"/>
          </a:xfrm>
          <a:prstGeom prst="rect">
            <a:avLst/>
          </a:prstGeom>
          <a:noFill/>
          <a:ln w="9525">
            <a:noFill/>
            <a:miter lim="800000"/>
            <a:headEnd/>
            <a:tailEnd/>
          </a:ln>
        </p:spPr>
      </p:pic>
      <p:grpSp>
        <p:nvGrpSpPr>
          <p:cNvPr id="57474" name="Group 1021"/>
          <p:cNvGrpSpPr>
            <a:grpSpLocks/>
          </p:cNvGrpSpPr>
          <p:nvPr/>
        </p:nvGrpSpPr>
        <p:grpSpPr bwMode="auto">
          <a:xfrm>
            <a:off x="7464425" y="5226050"/>
            <a:ext cx="198438" cy="365125"/>
            <a:chOff x="4702" y="3292"/>
            <a:chExt cx="125" cy="230"/>
          </a:xfrm>
        </p:grpSpPr>
        <p:sp>
          <p:nvSpPr>
            <p:cNvPr id="57865" name="AutoShape 1022"/>
            <p:cNvSpPr>
              <a:spLocks noChangeArrowheads="1"/>
            </p:cNvSpPr>
            <p:nvPr/>
          </p:nvSpPr>
          <p:spPr bwMode="auto">
            <a:xfrm>
              <a:off x="4702" y="3469"/>
              <a:ext cx="125" cy="53"/>
            </a:xfrm>
            <a:prstGeom prst="parallelogram">
              <a:avLst>
                <a:gd name="adj" fmla="val 90856"/>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57866" name="Rectangle 1023"/>
            <p:cNvSpPr>
              <a:spLocks noChangeArrowheads="1"/>
            </p:cNvSpPr>
            <p:nvPr/>
          </p:nvSpPr>
          <p:spPr bwMode="auto">
            <a:xfrm>
              <a:off x="4765" y="3293"/>
              <a:ext cx="58" cy="177"/>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57867" name="Rectangle 1024"/>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68" name="AutoShape 1025"/>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69" name="Line 1026"/>
            <p:cNvSpPr>
              <a:spLocks noChangeShapeType="1"/>
            </p:cNvSpPr>
            <p:nvPr/>
          </p:nvSpPr>
          <p:spPr bwMode="auto">
            <a:xfrm>
              <a:off x="4827" y="3296"/>
              <a:ext cx="0" cy="173"/>
            </a:xfrm>
            <a:prstGeom prst="line">
              <a:avLst/>
            </a:prstGeom>
            <a:noFill/>
            <a:ln w="9525">
              <a:solidFill>
                <a:schemeClr val="bg2"/>
              </a:solidFill>
              <a:round/>
              <a:headEnd/>
              <a:tailEnd/>
            </a:ln>
          </p:spPr>
          <p:txBody>
            <a:bodyPr wrap="none" anchor="ctr"/>
            <a:lstStyle/>
            <a:p>
              <a:endParaRPr lang="zh-CN" altLang="en-US"/>
            </a:p>
          </p:txBody>
        </p:sp>
        <p:sp>
          <p:nvSpPr>
            <p:cNvPr id="57870" name="Line 1027"/>
            <p:cNvSpPr>
              <a:spLocks noChangeShapeType="1"/>
            </p:cNvSpPr>
            <p:nvPr/>
          </p:nvSpPr>
          <p:spPr bwMode="auto">
            <a:xfrm flipH="1">
              <a:off x="4782" y="3469"/>
              <a:ext cx="45" cy="52"/>
            </a:xfrm>
            <a:prstGeom prst="line">
              <a:avLst/>
            </a:prstGeom>
            <a:noFill/>
            <a:ln w="9525">
              <a:solidFill>
                <a:schemeClr val="bg2"/>
              </a:solidFill>
              <a:round/>
              <a:headEnd/>
              <a:tailEnd/>
            </a:ln>
          </p:spPr>
          <p:txBody>
            <a:bodyPr wrap="none" anchor="ctr"/>
            <a:lstStyle/>
            <a:p>
              <a:endParaRPr lang="zh-CN" altLang="en-US"/>
            </a:p>
          </p:txBody>
        </p:sp>
        <p:sp>
          <p:nvSpPr>
            <p:cNvPr id="57871" name="Rectangle 1028"/>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72" name="Rectangle 1029"/>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grpSp>
      <p:grpSp>
        <p:nvGrpSpPr>
          <p:cNvPr id="57475" name="Group 1030"/>
          <p:cNvGrpSpPr>
            <a:grpSpLocks/>
          </p:cNvGrpSpPr>
          <p:nvPr/>
        </p:nvGrpSpPr>
        <p:grpSpPr bwMode="auto">
          <a:xfrm>
            <a:off x="7926388" y="4949825"/>
            <a:ext cx="198437" cy="365125"/>
            <a:chOff x="4702" y="3292"/>
            <a:chExt cx="125" cy="230"/>
          </a:xfrm>
        </p:grpSpPr>
        <p:sp>
          <p:nvSpPr>
            <p:cNvPr id="57857" name="AutoShape 1031"/>
            <p:cNvSpPr>
              <a:spLocks noChangeArrowheads="1"/>
            </p:cNvSpPr>
            <p:nvPr/>
          </p:nvSpPr>
          <p:spPr bwMode="auto">
            <a:xfrm>
              <a:off x="4702" y="3469"/>
              <a:ext cx="125" cy="53"/>
            </a:xfrm>
            <a:prstGeom prst="parallelogram">
              <a:avLst>
                <a:gd name="adj" fmla="val 90856"/>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57858" name="Rectangle 1032"/>
            <p:cNvSpPr>
              <a:spLocks noChangeArrowheads="1"/>
            </p:cNvSpPr>
            <p:nvPr/>
          </p:nvSpPr>
          <p:spPr bwMode="auto">
            <a:xfrm>
              <a:off x="4765" y="3293"/>
              <a:ext cx="58" cy="177"/>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57859" name="Rectangle 1033"/>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60" name="AutoShape 1034"/>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61" name="Line 1035"/>
            <p:cNvSpPr>
              <a:spLocks noChangeShapeType="1"/>
            </p:cNvSpPr>
            <p:nvPr/>
          </p:nvSpPr>
          <p:spPr bwMode="auto">
            <a:xfrm>
              <a:off x="4827" y="3296"/>
              <a:ext cx="0" cy="173"/>
            </a:xfrm>
            <a:prstGeom prst="line">
              <a:avLst/>
            </a:prstGeom>
            <a:noFill/>
            <a:ln w="9525">
              <a:solidFill>
                <a:schemeClr val="bg2"/>
              </a:solidFill>
              <a:round/>
              <a:headEnd/>
              <a:tailEnd/>
            </a:ln>
          </p:spPr>
          <p:txBody>
            <a:bodyPr wrap="none" anchor="ctr"/>
            <a:lstStyle/>
            <a:p>
              <a:endParaRPr lang="zh-CN" altLang="en-US"/>
            </a:p>
          </p:txBody>
        </p:sp>
        <p:sp>
          <p:nvSpPr>
            <p:cNvPr id="57862" name="Line 1036"/>
            <p:cNvSpPr>
              <a:spLocks noChangeShapeType="1"/>
            </p:cNvSpPr>
            <p:nvPr/>
          </p:nvSpPr>
          <p:spPr bwMode="auto">
            <a:xfrm flipH="1">
              <a:off x="4782" y="3469"/>
              <a:ext cx="45" cy="52"/>
            </a:xfrm>
            <a:prstGeom prst="line">
              <a:avLst/>
            </a:prstGeom>
            <a:noFill/>
            <a:ln w="9525">
              <a:solidFill>
                <a:schemeClr val="bg2"/>
              </a:solidFill>
              <a:round/>
              <a:headEnd/>
              <a:tailEnd/>
            </a:ln>
          </p:spPr>
          <p:txBody>
            <a:bodyPr wrap="none" anchor="ctr"/>
            <a:lstStyle/>
            <a:p>
              <a:endParaRPr lang="zh-CN" altLang="en-US"/>
            </a:p>
          </p:txBody>
        </p:sp>
        <p:sp>
          <p:nvSpPr>
            <p:cNvPr id="57863" name="Rectangle 1037"/>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64" name="Rectangle 1038"/>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grpSp>
      <p:sp>
        <p:nvSpPr>
          <p:cNvPr id="57476" name="AutoShape 1040"/>
          <p:cNvSpPr>
            <a:spLocks noChangeAspect="1" noChangeArrowheads="1" noTextEdit="1"/>
          </p:cNvSpPr>
          <p:nvPr/>
        </p:nvSpPr>
        <p:spPr bwMode="auto">
          <a:xfrm>
            <a:off x="7143750" y="5394325"/>
            <a:ext cx="233363" cy="252413"/>
          </a:xfrm>
          <a:prstGeom prst="rect">
            <a:avLst/>
          </a:prstGeom>
          <a:noFill/>
          <a:ln w="9525">
            <a:noFill/>
            <a:miter lim="800000"/>
            <a:headEnd/>
            <a:tailEnd/>
          </a:ln>
        </p:spPr>
        <p:txBody>
          <a:bodyPr/>
          <a:lstStyle/>
          <a:p>
            <a:endParaRPr lang="zh-CN" altLang="en-US"/>
          </a:p>
        </p:txBody>
      </p:sp>
      <p:sp>
        <p:nvSpPr>
          <p:cNvPr id="57477" name="Freeform 1041"/>
          <p:cNvSpPr>
            <a:spLocks/>
          </p:cNvSpPr>
          <p:nvPr/>
        </p:nvSpPr>
        <p:spPr bwMode="auto">
          <a:xfrm>
            <a:off x="7145338" y="5394325"/>
            <a:ext cx="231775" cy="252413"/>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7478" name="Freeform 1042"/>
          <p:cNvSpPr>
            <a:spLocks/>
          </p:cNvSpPr>
          <p:nvPr/>
        </p:nvSpPr>
        <p:spPr bwMode="auto">
          <a:xfrm>
            <a:off x="7173913" y="5554663"/>
            <a:ext cx="134937" cy="42862"/>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57479" name="Freeform 1043"/>
          <p:cNvSpPr>
            <a:spLocks/>
          </p:cNvSpPr>
          <p:nvPr/>
        </p:nvSpPr>
        <p:spPr bwMode="auto">
          <a:xfrm>
            <a:off x="7151688" y="5573713"/>
            <a:ext cx="157162" cy="66675"/>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57480" name="AutoShape 1044"/>
          <p:cNvSpPr>
            <a:spLocks noChangeAspect="1" noChangeArrowheads="1" noTextEdit="1"/>
          </p:cNvSpPr>
          <p:nvPr/>
        </p:nvSpPr>
        <p:spPr bwMode="auto">
          <a:xfrm>
            <a:off x="7104063" y="5305425"/>
            <a:ext cx="254000" cy="300038"/>
          </a:xfrm>
          <a:prstGeom prst="rect">
            <a:avLst/>
          </a:prstGeom>
          <a:noFill/>
          <a:ln w="9525">
            <a:noFill/>
            <a:miter lim="800000"/>
            <a:headEnd/>
            <a:tailEnd/>
          </a:ln>
        </p:spPr>
        <p:txBody>
          <a:bodyPr/>
          <a:lstStyle/>
          <a:p>
            <a:endParaRPr lang="zh-CN" altLang="en-US"/>
          </a:p>
        </p:txBody>
      </p:sp>
      <p:sp>
        <p:nvSpPr>
          <p:cNvPr id="57481" name="Freeform 1045"/>
          <p:cNvSpPr>
            <a:spLocks/>
          </p:cNvSpPr>
          <p:nvPr/>
        </p:nvSpPr>
        <p:spPr bwMode="auto">
          <a:xfrm>
            <a:off x="7156450" y="5324475"/>
            <a:ext cx="36513" cy="49213"/>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zh-CN" altLang="en-US"/>
          </a:p>
        </p:txBody>
      </p:sp>
      <p:sp>
        <p:nvSpPr>
          <p:cNvPr id="57482" name="Freeform 1046"/>
          <p:cNvSpPr>
            <a:spLocks/>
          </p:cNvSpPr>
          <p:nvPr/>
        </p:nvSpPr>
        <p:spPr bwMode="auto">
          <a:xfrm>
            <a:off x="7218363" y="5322888"/>
            <a:ext cx="22225" cy="38100"/>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57483" name="Freeform 1047"/>
          <p:cNvSpPr>
            <a:spLocks/>
          </p:cNvSpPr>
          <p:nvPr/>
        </p:nvSpPr>
        <p:spPr bwMode="auto">
          <a:xfrm>
            <a:off x="7134225" y="5314950"/>
            <a:ext cx="58738" cy="7937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57484" name="Freeform 1048"/>
          <p:cNvSpPr>
            <a:spLocks/>
          </p:cNvSpPr>
          <p:nvPr/>
        </p:nvSpPr>
        <p:spPr bwMode="auto">
          <a:xfrm>
            <a:off x="7215188" y="5311775"/>
            <a:ext cx="50800" cy="53975"/>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57485" name="Freeform 1049"/>
          <p:cNvSpPr>
            <a:spLocks/>
          </p:cNvSpPr>
          <p:nvPr/>
        </p:nvSpPr>
        <p:spPr bwMode="auto">
          <a:xfrm>
            <a:off x="7113588" y="5337175"/>
            <a:ext cx="20637" cy="49213"/>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57486" name="Freeform 1050"/>
          <p:cNvSpPr>
            <a:spLocks/>
          </p:cNvSpPr>
          <p:nvPr/>
        </p:nvSpPr>
        <p:spPr bwMode="auto">
          <a:xfrm>
            <a:off x="7256463" y="5308600"/>
            <a:ext cx="44450" cy="65088"/>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57487" name="Freeform 1051"/>
          <p:cNvSpPr>
            <a:spLocks/>
          </p:cNvSpPr>
          <p:nvPr/>
        </p:nvSpPr>
        <p:spPr bwMode="auto">
          <a:xfrm>
            <a:off x="7208838" y="5384800"/>
            <a:ext cx="14287" cy="39688"/>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57488" name="Freeform 1052"/>
          <p:cNvSpPr>
            <a:spLocks/>
          </p:cNvSpPr>
          <p:nvPr/>
        </p:nvSpPr>
        <p:spPr bwMode="auto">
          <a:xfrm>
            <a:off x="7202488" y="5364163"/>
            <a:ext cx="7937" cy="19050"/>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57489" name="Freeform 1053"/>
          <p:cNvSpPr>
            <a:spLocks/>
          </p:cNvSpPr>
          <p:nvPr/>
        </p:nvSpPr>
        <p:spPr bwMode="auto">
          <a:xfrm>
            <a:off x="7196138" y="5349875"/>
            <a:ext cx="6350" cy="11113"/>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57490" name="Freeform 1054"/>
          <p:cNvSpPr>
            <a:spLocks/>
          </p:cNvSpPr>
          <p:nvPr/>
        </p:nvSpPr>
        <p:spPr bwMode="auto">
          <a:xfrm>
            <a:off x="7189788" y="5340350"/>
            <a:ext cx="9525" cy="6350"/>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57491" name="Freeform 1055"/>
          <p:cNvSpPr>
            <a:spLocks/>
          </p:cNvSpPr>
          <p:nvPr/>
        </p:nvSpPr>
        <p:spPr bwMode="auto">
          <a:xfrm>
            <a:off x="7146925" y="5327650"/>
            <a:ext cx="36513" cy="49213"/>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57492" name="Freeform 1056"/>
          <p:cNvSpPr>
            <a:spLocks/>
          </p:cNvSpPr>
          <p:nvPr/>
        </p:nvSpPr>
        <p:spPr bwMode="auto">
          <a:xfrm>
            <a:off x="7207250" y="5326063"/>
            <a:ext cx="23813" cy="39687"/>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zh-CN" altLang="en-US"/>
          </a:p>
        </p:txBody>
      </p:sp>
      <p:sp>
        <p:nvSpPr>
          <p:cNvPr id="57493" name="Freeform 1057"/>
          <p:cNvSpPr>
            <a:spLocks/>
          </p:cNvSpPr>
          <p:nvPr/>
        </p:nvSpPr>
        <p:spPr bwMode="auto">
          <a:xfrm>
            <a:off x="7124700" y="5318125"/>
            <a:ext cx="57150" cy="793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zh-CN" altLang="en-US"/>
          </a:p>
        </p:txBody>
      </p:sp>
      <p:sp>
        <p:nvSpPr>
          <p:cNvPr id="57494" name="Freeform 1058"/>
          <p:cNvSpPr>
            <a:spLocks/>
          </p:cNvSpPr>
          <p:nvPr/>
        </p:nvSpPr>
        <p:spPr bwMode="auto">
          <a:xfrm>
            <a:off x="7205663" y="5314950"/>
            <a:ext cx="50800" cy="53975"/>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zh-CN" altLang="en-US"/>
          </a:p>
        </p:txBody>
      </p:sp>
      <p:sp>
        <p:nvSpPr>
          <p:cNvPr id="57495" name="Freeform 1059"/>
          <p:cNvSpPr>
            <a:spLocks/>
          </p:cNvSpPr>
          <p:nvPr/>
        </p:nvSpPr>
        <p:spPr bwMode="auto">
          <a:xfrm>
            <a:off x="7105650" y="5343525"/>
            <a:ext cx="20638" cy="50800"/>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zh-CN" altLang="en-US"/>
          </a:p>
        </p:txBody>
      </p:sp>
      <p:sp>
        <p:nvSpPr>
          <p:cNvPr id="57496" name="Freeform 1060"/>
          <p:cNvSpPr>
            <a:spLocks/>
          </p:cNvSpPr>
          <p:nvPr/>
        </p:nvSpPr>
        <p:spPr bwMode="auto">
          <a:xfrm>
            <a:off x="7246938" y="5311775"/>
            <a:ext cx="44450" cy="65088"/>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zh-CN" altLang="en-US"/>
          </a:p>
        </p:txBody>
      </p:sp>
      <p:sp>
        <p:nvSpPr>
          <p:cNvPr id="57497" name="Freeform 1061"/>
          <p:cNvSpPr>
            <a:spLocks/>
          </p:cNvSpPr>
          <p:nvPr/>
        </p:nvSpPr>
        <p:spPr bwMode="auto">
          <a:xfrm>
            <a:off x="7204075" y="5411788"/>
            <a:ext cx="169863" cy="112712"/>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57498" name="Freeform 1062"/>
          <p:cNvSpPr>
            <a:spLocks/>
          </p:cNvSpPr>
          <p:nvPr/>
        </p:nvSpPr>
        <p:spPr bwMode="auto">
          <a:xfrm>
            <a:off x="7218363" y="5414963"/>
            <a:ext cx="130175" cy="44450"/>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57499" name="Freeform 1063"/>
          <p:cNvSpPr>
            <a:spLocks/>
          </p:cNvSpPr>
          <p:nvPr/>
        </p:nvSpPr>
        <p:spPr bwMode="auto">
          <a:xfrm>
            <a:off x="7186613" y="5546725"/>
            <a:ext cx="171450" cy="41275"/>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57500" name="Freeform 1064"/>
          <p:cNvSpPr>
            <a:spLocks/>
          </p:cNvSpPr>
          <p:nvPr/>
        </p:nvSpPr>
        <p:spPr bwMode="auto">
          <a:xfrm>
            <a:off x="7170738" y="5559425"/>
            <a:ext cx="173037" cy="41275"/>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57501" name="Freeform 1065"/>
          <p:cNvSpPr>
            <a:spLocks/>
          </p:cNvSpPr>
          <p:nvPr/>
        </p:nvSpPr>
        <p:spPr bwMode="auto">
          <a:xfrm>
            <a:off x="7197725" y="5597525"/>
            <a:ext cx="25400" cy="9525"/>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57502" name="Freeform 1066"/>
          <p:cNvSpPr>
            <a:spLocks/>
          </p:cNvSpPr>
          <p:nvPr/>
        </p:nvSpPr>
        <p:spPr bwMode="auto">
          <a:xfrm>
            <a:off x="7202488" y="5529263"/>
            <a:ext cx="23812" cy="14287"/>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03" name="Freeform 1067"/>
          <p:cNvSpPr>
            <a:spLocks/>
          </p:cNvSpPr>
          <p:nvPr/>
        </p:nvSpPr>
        <p:spPr bwMode="auto">
          <a:xfrm>
            <a:off x="7334250" y="5554663"/>
            <a:ext cx="23813" cy="14287"/>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04" name="Freeform 1068"/>
          <p:cNvSpPr>
            <a:spLocks/>
          </p:cNvSpPr>
          <p:nvPr/>
        </p:nvSpPr>
        <p:spPr bwMode="auto">
          <a:xfrm>
            <a:off x="7227888" y="5532438"/>
            <a:ext cx="100012" cy="25400"/>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57505" name="Freeform 1069"/>
          <p:cNvSpPr>
            <a:spLocks/>
          </p:cNvSpPr>
          <p:nvPr/>
        </p:nvSpPr>
        <p:spPr bwMode="auto">
          <a:xfrm>
            <a:off x="7227888" y="5543550"/>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506" name="Freeform 1070"/>
          <p:cNvSpPr>
            <a:spLocks/>
          </p:cNvSpPr>
          <p:nvPr/>
        </p:nvSpPr>
        <p:spPr bwMode="auto">
          <a:xfrm>
            <a:off x="7227888" y="5527675"/>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507" name="AutoShape 1072"/>
          <p:cNvSpPr>
            <a:spLocks noChangeAspect="1" noChangeArrowheads="1" noTextEdit="1"/>
          </p:cNvSpPr>
          <p:nvPr/>
        </p:nvSpPr>
        <p:spPr bwMode="auto">
          <a:xfrm>
            <a:off x="6686550" y="5411788"/>
            <a:ext cx="233363" cy="252412"/>
          </a:xfrm>
          <a:prstGeom prst="rect">
            <a:avLst/>
          </a:prstGeom>
          <a:noFill/>
          <a:ln w="9525">
            <a:noFill/>
            <a:miter lim="800000"/>
            <a:headEnd/>
            <a:tailEnd/>
          </a:ln>
        </p:spPr>
        <p:txBody>
          <a:bodyPr/>
          <a:lstStyle/>
          <a:p>
            <a:endParaRPr lang="zh-CN" altLang="en-US"/>
          </a:p>
        </p:txBody>
      </p:sp>
      <p:sp>
        <p:nvSpPr>
          <p:cNvPr id="57508" name="Freeform 1073"/>
          <p:cNvSpPr>
            <a:spLocks/>
          </p:cNvSpPr>
          <p:nvPr/>
        </p:nvSpPr>
        <p:spPr bwMode="auto">
          <a:xfrm>
            <a:off x="6688138" y="5411788"/>
            <a:ext cx="231775" cy="252412"/>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7509" name="Freeform 1074"/>
          <p:cNvSpPr>
            <a:spLocks/>
          </p:cNvSpPr>
          <p:nvPr/>
        </p:nvSpPr>
        <p:spPr bwMode="auto">
          <a:xfrm>
            <a:off x="6716713" y="5572125"/>
            <a:ext cx="134937" cy="42863"/>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57510" name="Freeform 1075"/>
          <p:cNvSpPr>
            <a:spLocks/>
          </p:cNvSpPr>
          <p:nvPr/>
        </p:nvSpPr>
        <p:spPr bwMode="auto">
          <a:xfrm>
            <a:off x="6694488" y="5591175"/>
            <a:ext cx="157162" cy="66675"/>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57511" name="AutoShape 1076"/>
          <p:cNvSpPr>
            <a:spLocks noChangeAspect="1" noChangeArrowheads="1" noTextEdit="1"/>
          </p:cNvSpPr>
          <p:nvPr/>
        </p:nvSpPr>
        <p:spPr bwMode="auto">
          <a:xfrm>
            <a:off x="6646863" y="5322888"/>
            <a:ext cx="254000" cy="300037"/>
          </a:xfrm>
          <a:prstGeom prst="rect">
            <a:avLst/>
          </a:prstGeom>
          <a:noFill/>
          <a:ln w="9525">
            <a:noFill/>
            <a:miter lim="800000"/>
            <a:headEnd/>
            <a:tailEnd/>
          </a:ln>
        </p:spPr>
        <p:txBody>
          <a:bodyPr/>
          <a:lstStyle/>
          <a:p>
            <a:endParaRPr lang="zh-CN" altLang="en-US"/>
          </a:p>
        </p:txBody>
      </p:sp>
      <p:sp>
        <p:nvSpPr>
          <p:cNvPr id="57512" name="Freeform 1077"/>
          <p:cNvSpPr>
            <a:spLocks/>
          </p:cNvSpPr>
          <p:nvPr/>
        </p:nvSpPr>
        <p:spPr bwMode="auto">
          <a:xfrm>
            <a:off x="6699250" y="5341938"/>
            <a:ext cx="36513" cy="49212"/>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zh-CN" altLang="en-US"/>
          </a:p>
        </p:txBody>
      </p:sp>
      <p:sp>
        <p:nvSpPr>
          <p:cNvPr id="57513" name="Freeform 1078"/>
          <p:cNvSpPr>
            <a:spLocks/>
          </p:cNvSpPr>
          <p:nvPr/>
        </p:nvSpPr>
        <p:spPr bwMode="auto">
          <a:xfrm>
            <a:off x="6761163" y="5340350"/>
            <a:ext cx="22225" cy="38100"/>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57514" name="Freeform 1079"/>
          <p:cNvSpPr>
            <a:spLocks/>
          </p:cNvSpPr>
          <p:nvPr/>
        </p:nvSpPr>
        <p:spPr bwMode="auto">
          <a:xfrm>
            <a:off x="6677025" y="5332413"/>
            <a:ext cx="58738" cy="7937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57515" name="Freeform 1080"/>
          <p:cNvSpPr>
            <a:spLocks/>
          </p:cNvSpPr>
          <p:nvPr/>
        </p:nvSpPr>
        <p:spPr bwMode="auto">
          <a:xfrm>
            <a:off x="6757988" y="5329238"/>
            <a:ext cx="50800" cy="53975"/>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57516" name="Freeform 1081"/>
          <p:cNvSpPr>
            <a:spLocks/>
          </p:cNvSpPr>
          <p:nvPr/>
        </p:nvSpPr>
        <p:spPr bwMode="auto">
          <a:xfrm>
            <a:off x="6656388" y="5354638"/>
            <a:ext cx="20637" cy="49212"/>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57517" name="Freeform 1082"/>
          <p:cNvSpPr>
            <a:spLocks/>
          </p:cNvSpPr>
          <p:nvPr/>
        </p:nvSpPr>
        <p:spPr bwMode="auto">
          <a:xfrm>
            <a:off x="6799263" y="5326063"/>
            <a:ext cx="44450" cy="65087"/>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57518" name="Freeform 1083"/>
          <p:cNvSpPr>
            <a:spLocks/>
          </p:cNvSpPr>
          <p:nvPr/>
        </p:nvSpPr>
        <p:spPr bwMode="auto">
          <a:xfrm>
            <a:off x="6751638" y="5402263"/>
            <a:ext cx="14287" cy="39687"/>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57519" name="Freeform 1084"/>
          <p:cNvSpPr>
            <a:spLocks/>
          </p:cNvSpPr>
          <p:nvPr/>
        </p:nvSpPr>
        <p:spPr bwMode="auto">
          <a:xfrm>
            <a:off x="6745288" y="5381625"/>
            <a:ext cx="7937" cy="19050"/>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57520" name="Freeform 1085"/>
          <p:cNvSpPr>
            <a:spLocks/>
          </p:cNvSpPr>
          <p:nvPr/>
        </p:nvSpPr>
        <p:spPr bwMode="auto">
          <a:xfrm>
            <a:off x="6738938" y="5367338"/>
            <a:ext cx="6350" cy="11112"/>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57521" name="Freeform 1086"/>
          <p:cNvSpPr>
            <a:spLocks/>
          </p:cNvSpPr>
          <p:nvPr/>
        </p:nvSpPr>
        <p:spPr bwMode="auto">
          <a:xfrm>
            <a:off x="6732588" y="5357813"/>
            <a:ext cx="9525" cy="6350"/>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57522" name="Freeform 1087"/>
          <p:cNvSpPr>
            <a:spLocks/>
          </p:cNvSpPr>
          <p:nvPr/>
        </p:nvSpPr>
        <p:spPr bwMode="auto">
          <a:xfrm>
            <a:off x="6689725" y="5345113"/>
            <a:ext cx="36513" cy="49212"/>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57523" name="Freeform 1088"/>
          <p:cNvSpPr>
            <a:spLocks/>
          </p:cNvSpPr>
          <p:nvPr/>
        </p:nvSpPr>
        <p:spPr bwMode="auto">
          <a:xfrm>
            <a:off x="6750050" y="5343525"/>
            <a:ext cx="23813" cy="39688"/>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zh-CN" altLang="en-US"/>
          </a:p>
        </p:txBody>
      </p:sp>
      <p:sp>
        <p:nvSpPr>
          <p:cNvPr id="57524" name="Freeform 1089"/>
          <p:cNvSpPr>
            <a:spLocks/>
          </p:cNvSpPr>
          <p:nvPr/>
        </p:nvSpPr>
        <p:spPr bwMode="auto">
          <a:xfrm>
            <a:off x="6667500" y="5335588"/>
            <a:ext cx="57150" cy="793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zh-CN" altLang="en-US"/>
          </a:p>
        </p:txBody>
      </p:sp>
      <p:sp>
        <p:nvSpPr>
          <p:cNvPr id="57525" name="Freeform 1090"/>
          <p:cNvSpPr>
            <a:spLocks/>
          </p:cNvSpPr>
          <p:nvPr/>
        </p:nvSpPr>
        <p:spPr bwMode="auto">
          <a:xfrm>
            <a:off x="6748463" y="5332413"/>
            <a:ext cx="50800" cy="53975"/>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zh-CN" altLang="en-US"/>
          </a:p>
        </p:txBody>
      </p:sp>
      <p:sp>
        <p:nvSpPr>
          <p:cNvPr id="57526" name="Freeform 1091"/>
          <p:cNvSpPr>
            <a:spLocks/>
          </p:cNvSpPr>
          <p:nvPr/>
        </p:nvSpPr>
        <p:spPr bwMode="auto">
          <a:xfrm>
            <a:off x="6648450" y="5360988"/>
            <a:ext cx="20638" cy="50800"/>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zh-CN" altLang="en-US"/>
          </a:p>
        </p:txBody>
      </p:sp>
      <p:sp>
        <p:nvSpPr>
          <p:cNvPr id="57527" name="Freeform 1092"/>
          <p:cNvSpPr>
            <a:spLocks/>
          </p:cNvSpPr>
          <p:nvPr/>
        </p:nvSpPr>
        <p:spPr bwMode="auto">
          <a:xfrm>
            <a:off x="6789738" y="5329238"/>
            <a:ext cx="44450" cy="65087"/>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zh-CN" altLang="en-US"/>
          </a:p>
        </p:txBody>
      </p:sp>
      <p:sp>
        <p:nvSpPr>
          <p:cNvPr id="57528" name="Freeform 1093"/>
          <p:cNvSpPr>
            <a:spLocks/>
          </p:cNvSpPr>
          <p:nvPr/>
        </p:nvSpPr>
        <p:spPr bwMode="auto">
          <a:xfrm>
            <a:off x="6746875" y="5429250"/>
            <a:ext cx="169863" cy="112713"/>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57529" name="Freeform 1094"/>
          <p:cNvSpPr>
            <a:spLocks/>
          </p:cNvSpPr>
          <p:nvPr/>
        </p:nvSpPr>
        <p:spPr bwMode="auto">
          <a:xfrm>
            <a:off x="6761163" y="5432425"/>
            <a:ext cx="130175" cy="44450"/>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57530" name="Freeform 1095"/>
          <p:cNvSpPr>
            <a:spLocks/>
          </p:cNvSpPr>
          <p:nvPr/>
        </p:nvSpPr>
        <p:spPr bwMode="auto">
          <a:xfrm>
            <a:off x="6729413" y="5564188"/>
            <a:ext cx="171450" cy="41275"/>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57531" name="Freeform 1096"/>
          <p:cNvSpPr>
            <a:spLocks/>
          </p:cNvSpPr>
          <p:nvPr/>
        </p:nvSpPr>
        <p:spPr bwMode="auto">
          <a:xfrm>
            <a:off x="6713538" y="5576888"/>
            <a:ext cx="173037" cy="41275"/>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57532" name="Freeform 1097"/>
          <p:cNvSpPr>
            <a:spLocks/>
          </p:cNvSpPr>
          <p:nvPr/>
        </p:nvSpPr>
        <p:spPr bwMode="auto">
          <a:xfrm>
            <a:off x="6740525" y="5614988"/>
            <a:ext cx="25400" cy="9525"/>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57533" name="Freeform 1098"/>
          <p:cNvSpPr>
            <a:spLocks/>
          </p:cNvSpPr>
          <p:nvPr/>
        </p:nvSpPr>
        <p:spPr bwMode="auto">
          <a:xfrm>
            <a:off x="6745288" y="5546725"/>
            <a:ext cx="23812" cy="14288"/>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34" name="Freeform 1099"/>
          <p:cNvSpPr>
            <a:spLocks/>
          </p:cNvSpPr>
          <p:nvPr/>
        </p:nvSpPr>
        <p:spPr bwMode="auto">
          <a:xfrm>
            <a:off x="6877050" y="5572125"/>
            <a:ext cx="23813" cy="14288"/>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35" name="Freeform 1100"/>
          <p:cNvSpPr>
            <a:spLocks/>
          </p:cNvSpPr>
          <p:nvPr/>
        </p:nvSpPr>
        <p:spPr bwMode="auto">
          <a:xfrm>
            <a:off x="6770688" y="5549900"/>
            <a:ext cx="100012" cy="25400"/>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57536" name="Freeform 1101"/>
          <p:cNvSpPr>
            <a:spLocks/>
          </p:cNvSpPr>
          <p:nvPr/>
        </p:nvSpPr>
        <p:spPr bwMode="auto">
          <a:xfrm>
            <a:off x="6770688" y="5561013"/>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537" name="Freeform 1102"/>
          <p:cNvSpPr>
            <a:spLocks/>
          </p:cNvSpPr>
          <p:nvPr/>
        </p:nvSpPr>
        <p:spPr bwMode="auto">
          <a:xfrm>
            <a:off x="6770688" y="5545138"/>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grpSp>
        <p:nvGrpSpPr>
          <p:cNvPr id="57538" name="Group 1103"/>
          <p:cNvGrpSpPr>
            <a:grpSpLocks/>
          </p:cNvGrpSpPr>
          <p:nvPr/>
        </p:nvGrpSpPr>
        <p:grpSpPr bwMode="auto">
          <a:xfrm>
            <a:off x="6189663" y="5181600"/>
            <a:ext cx="338137" cy="282575"/>
            <a:chOff x="3899" y="3264"/>
            <a:chExt cx="213" cy="178"/>
          </a:xfrm>
        </p:grpSpPr>
        <p:sp>
          <p:nvSpPr>
            <p:cNvPr id="57818" name="Freeform 110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57819" name="Freeform 110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57820" name="Freeform 110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57821" name="Freeform 110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57822" name="Freeform 110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57823" name="Freeform 110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57824" name="Freeform 111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57825" name="Freeform 111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57826" name="Freeform 111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57827" name="Freeform 111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57828" name="Freeform 111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57829" name="Freeform 111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57830" name="Freeform 111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57831" name="Freeform 111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57832" name="Freeform 111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57833" name="Freeform 111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57834" name="Freeform 112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57835" name="Freeform 112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57836" name="Freeform 112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57837" name="Freeform 112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57838" name="Freeform 112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57839" name="Freeform 112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57840" name="Freeform 112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57841" name="Freeform 112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57842" name="Freeform 112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57843" name="Freeform 112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57844" name="Freeform 113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57845" name="Freeform 113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57846" name="Freeform 113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57847" name="Rectangle 113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57848" name="Freeform 113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57849" name="Freeform 113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850" name="Freeform 113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851" name="Freeform 113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57852" name="Freeform 113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57853" name="Freeform 113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57854" name="Freeform 114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57855" name="Freeform 114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57856" name="Freeform 114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57539" name="Group 1143"/>
          <p:cNvGrpSpPr>
            <a:grpSpLocks/>
          </p:cNvGrpSpPr>
          <p:nvPr/>
        </p:nvGrpSpPr>
        <p:grpSpPr bwMode="auto">
          <a:xfrm>
            <a:off x="5843588" y="5184775"/>
            <a:ext cx="338137" cy="282575"/>
            <a:chOff x="3899" y="3264"/>
            <a:chExt cx="213" cy="178"/>
          </a:xfrm>
        </p:grpSpPr>
        <p:sp>
          <p:nvSpPr>
            <p:cNvPr id="57779" name="Freeform 114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57780" name="Freeform 114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57781" name="Freeform 114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57782" name="Freeform 114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57783" name="Freeform 114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57784" name="Freeform 114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57785" name="Freeform 115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57786" name="Freeform 115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57787" name="Freeform 115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57788" name="Freeform 115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57789" name="Freeform 115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57790" name="Freeform 115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57791" name="Freeform 115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57792" name="Freeform 115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57793" name="Freeform 115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57794" name="Freeform 115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57795" name="Freeform 116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57796" name="Freeform 116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57797" name="Freeform 116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57798" name="Freeform 116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57799" name="Freeform 116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57800" name="Freeform 116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57801" name="Freeform 116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57802" name="Freeform 116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57803" name="Freeform 116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57804" name="Freeform 116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57805" name="Freeform 117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57806" name="Freeform 117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57807" name="Freeform 117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57808" name="Rectangle 117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57809" name="Freeform 117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57810" name="Freeform 117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811" name="Freeform 117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812" name="Freeform 117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57813" name="Freeform 117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57814" name="Freeform 117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57815" name="Freeform 118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57816" name="Freeform 118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57817" name="Freeform 118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57540" name="Group 1183"/>
          <p:cNvGrpSpPr>
            <a:grpSpLocks/>
          </p:cNvGrpSpPr>
          <p:nvPr/>
        </p:nvGrpSpPr>
        <p:grpSpPr bwMode="auto">
          <a:xfrm>
            <a:off x="5424488" y="4926013"/>
            <a:ext cx="338137" cy="282575"/>
            <a:chOff x="3899" y="3264"/>
            <a:chExt cx="213" cy="178"/>
          </a:xfrm>
        </p:grpSpPr>
        <p:sp>
          <p:nvSpPr>
            <p:cNvPr id="57740" name="Freeform 118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57741" name="Freeform 118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57742" name="Freeform 118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57743" name="Freeform 118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57744" name="Freeform 118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57745" name="Freeform 118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57746" name="Freeform 119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57747" name="Freeform 119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57748" name="Freeform 119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57749" name="Freeform 119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57750" name="Freeform 119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57751" name="Freeform 119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57752" name="Freeform 119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57753" name="Freeform 119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57754" name="Freeform 119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57755" name="Freeform 119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57756" name="Freeform 120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57757" name="Freeform 120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57758" name="Freeform 120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57759" name="Freeform 120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57760" name="Freeform 120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57761" name="Freeform 120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57762" name="Freeform 120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57763" name="Freeform 120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57764" name="Freeform 120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57765" name="Freeform 120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57766" name="Freeform 121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57767" name="Freeform 121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57768" name="Freeform 121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57769" name="Rectangle 121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57770" name="Freeform 121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57771" name="Freeform 121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772" name="Freeform 121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773" name="Freeform 121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57774" name="Freeform 121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57775" name="Freeform 121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57776" name="Freeform 122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57777" name="Freeform 122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57778" name="Freeform 122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57541" name="Group 1223"/>
          <p:cNvGrpSpPr>
            <a:grpSpLocks/>
          </p:cNvGrpSpPr>
          <p:nvPr/>
        </p:nvGrpSpPr>
        <p:grpSpPr bwMode="auto">
          <a:xfrm>
            <a:off x="5588000" y="4610100"/>
            <a:ext cx="338138" cy="282575"/>
            <a:chOff x="3899" y="3264"/>
            <a:chExt cx="213" cy="178"/>
          </a:xfrm>
        </p:grpSpPr>
        <p:sp>
          <p:nvSpPr>
            <p:cNvPr id="57701" name="Freeform 122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57702" name="Freeform 122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57703" name="Freeform 122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57704" name="Freeform 122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57705" name="Freeform 122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57706" name="Freeform 122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57707" name="Freeform 123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57708" name="Freeform 123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57709" name="Freeform 123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57710" name="Freeform 123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57711" name="Freeform 123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57712" name="Freeform 123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57713" name="Freeform 123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57714" name="Freeform 123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57715" name="Freeform 123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57716" name="Freeform 123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57717" name="Freeform 124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57718" name="Freeform 124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57719" name="Freeform 124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57720" name="Freeform 124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57721" name="Freeform 124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57722" name="Freeform 124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57723" name="Freeform 124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57724" name="Freeform 124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57725" name="Freeform 124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57726" name="Freeform 124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57727" name="Freeform 125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57728" name="Freeform 125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57729" name="Freeform 125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57730" name="Rectangle 125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57731" name="Freeform 125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57732" name="Freeform 125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733" name="Freeform 125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734" name="Freeform 125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57735" name="Freeform 125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57736" name="Freeform 125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57737" name="Freeform 126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57738" name="Freeform 126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57739" name="Freeform 126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57542" name="Group 1263"/>
          <p:cNvGrpSpPr>
            <a:grpSpLocks/>
          </p:cNvGrpSpPr>
          <p:nvPr/>
        </p:nvGrpSpPr>
        <p:grpSpPr bwMode="auto">
          <a:xfrm>
            <a:off x="5792788" y="3178175"/>
            <a:ext cx="338137" cy="282575"/>
            <a:chOff x="3899" y="3264"/>
            <a:chExt cx="213" cy="178"/>
          </a:xfrm>
        </p:grpSpPr>
        <p:sp>
          <p:nvSpPr>
            <p:cNvPr id="57662" name="Freeform 126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57663" name="Freeform 126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57664" name="Freeform 126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57665" name="Freeform 126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57666" name="Freeform 126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57667" name="Freeform 126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57668" name="Freeform 127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57669" name="Freeform 127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57670" name="Freeform 127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57671" name="Freeform 127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57672" name="Freeform 127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57673" name="Freeform 127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57674" name="Freeform 127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57675" name="Freeform 127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57676" name="Freeform 127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57677" name="Freeform 127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57678" name="Freeform 128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57679" name="Freeform 128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57680" name="Freeform 128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57681" name="Freeform 128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57682" name="Freeform 128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57683" name="Freeform 128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57684" name="Freeform 128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57685" name="Freeform 128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57686" name="Freeform 128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57687" name="Freeform 128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57688" name="Freeform 129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57689" name="Freeform 129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57690" name="Freeform 129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57691" name="Rectangle 129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57692" name="Freeform 129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57693" name="Freeform 129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694" name="Freeform 129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695" name="Freeform 129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57696" name="Freeform 129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57697" name="Freeform 129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57698" name="Freeform 130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57699" name="Freeform 130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57700" name="Freeform 130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sp>
        <p:nvSpPr>
          <p:cNvPr id="57543" name="AutoShape 1304"/>
          <p:cNvSpPr>
            <a:spLocks noChangeAspect="1" noChangeArrowheads="1" noTextEdit="1"/>
          </p:cNvSpPr>
          <p:nvPr/>
        </p:nvSpPr>
        <p:spPr bwMode="auto">
          <a:xfrm>
            <a:off x="5494338" y="3140075"/>
            <a:ext cx="260350" cy="268288"/>
          </a:xfrm>
          <a:prstGeom prst="rect">
            <a:avLst/>
          </a:prstGeom>
          <a:noFill/>
          <a:ln w="9525">
            <a:noFill/>
            <a:miter lim="800000"/>
            <a:headEnd/>
            <a:tailEnd/>
          </a:ln>
        </p:spPr>
        <p:txBody>
          <a:bodyPr/>
          <a:lstStyle/>
          <a:p>
            <a:endParaRPr lang="zh-CN" altLang="en-US"/>
          </a:p>
        </p:txBody>
      </p:sp>
      <p:sp>
        <p:nvSpPr>
          <p:cNvPr id="57544" name="Freeform 1305"/>
          <p:cNvSpPr>
            <a:spLocks/>
          </p:cNvSpPr>
          <p:nvPr/>
        </p:nvSpPr>
        <p:spPr bwMode="auto">
          <a:xfrm>
            <a:off x="5495925" y="3140075"/>
            <a:ext cx="258763" cy="268288"/>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7545" name="Freeform 1306"/>
          <p:cNvSpPr>
            <a:spLocks/>
          </p:cNvSpPr>
          <p:nvPr/>
        </p:nvSpPr>
        <p:spPr bwMode="auto">
          <a:xfrm>
            <a:off x="5527675" y="3309938"/>
            <a:ext cx="150813" cy="46037"/>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57546" name="Freeform 1307"/>
          <p:cNvSpPr>
            <a:spLocks/>
          </p:cNvSpPr>
          <p:nvPr/>
        </p:nvSpPr>
        <p:spPr bwMode="auto">
          <a:xfrm>
            <a:off x="5502275" y="3330575"/>
            <a:ext cx="176213" cy="71438"/>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57547" name="AutoShape 1308"/>
          <p:cNvSpPr>
            <a:spLocks noChangeAspect="1" noChangeArrowheads="1" noTextEdit="1"/>
          </p:cNvSpPr>
          <p:nvPr/>
        </p:nvSpPr>
        <p:spPr bwMode="auto">
          <a:xfrm>
            <a:off x="5449888" y="3044825"/>
            <a:ext cx="284162" cy="319088"/>
          </a:xfrm>
          <a:prstGeom prst="rect">
            <a:avLst/>
          </a:prstGeom>
          <a:noFill/>
          <a:ln w="9525">
            <a:noFill/>
            <a:miter lim="800000"/>
            <a:headEnd/>
            <a:tailEnd/>
          </a:ln>
        </p:spPr>
        <p:txBody>
          <a:bodyPr/>
          <a:lstStyle/>
          <a:p>
            <a:endParaRPr lang="zh-CN" altLang="en-US"/>
          </a:p>
        </p:txBody>
      </p:sp>
      <p:sp>
        <p:nvSpPr>
          <p:cNvPr id="57548" name="Freeform 1309"/>
          <p:cNvSpPr>
            <a:spLocks/>
          </p:cNvSpPr>
          <p:nvPr/>
        </p:nvSpPr>
        <p:spPr bwMode="auto">
          <a:xfrm>
            <a:off x="5508625" y="3065463"/>
            <a:ext cx="41275" cy="52387"/>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zh-CN" altLang="en-US"/>
          </a:p>
        </p:txBody>
      </p:sp>
      <p:sp>
        <p:nvSpPr>
          <p:cNvPr id="57549" name="Freeform 1310"/>
          <p:cNvSpPr>
            <a:spLocks/>
          </p:cNvSpPr>
          <p:nvPr/>
        </p:nvSpPr>
        <p:spPr bwMode="auto">
          <a:xfrm>
            <a:off x="5576888" y="3063875"/>
            <a:ext cx="25400" cy="39688"/>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57550" name="Freeform 1311"/>
          <p:cNvSpPr>
            <a:spLocks/>
          </p:cNvSpPr>
          <p:nvPr/>
        </p:nvSpPr>
        <p:spPr bwMode="auto">
          <a:xfrm>
            <a:off x="5483225" y="3054350"/>
            <a:ext cx="66675" cy="8572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57551" name="Freeform 1312"/>
          <p:cNvSpPr>
            <a:spLocks/>
          </p:cNvSpPr>
          <p:nvPr/>
        </p:nvSpPr>
        <p:spPr bwMode="auto">
          <a:xfrm>
            <a:off x="5573713" y="3051175"/>
            <a:ext cx="57150" cy="57150"/>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57552" name="Freeform 1313"/>
          <p:cNvSpPr>
            <a:spLocks/>
          </p:cNvSpPr>
          <p:nvPr/>
        </p:nvSpPr>
        <p:spPr bwMode="auto">
          <a:xfrm>
            <a:off x="5461000" y="3078163"/>
            <a:ext cx="22225" cy="52387"/>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57553" name="Freeform 1314"/>
          <p:cNvSpPr>
            <a:spLocks/>
          </p:cNvSpPr>
          <p:nvPr/>
        </p:nvSpPr>
        <p:spPr bwMode="auto">
          <a:xfrm>
            <a:off x="5619750" y="3048000"/>
            <a:ext cx="49213" cy="69850"/>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57554" name="Freeform 1315"/>
          <p:cNvSpPr>
            <a:spLocks/>
          </p:cNvSpPr>
          <p:nvPr/>
        </p:nvSpPr>
        <p:spPr bwMode="auto">
          <a:xfrm>
            <a:off x="5567363" y="3128963"/>
            <a:ext cx="15875" cy="42862"/>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57555" name="Freeform 1316"/>
          <p:cNvSpPr>
            <a:spLocks/>
          </p:cNvSpPr>
          <p:nvPr/>
        </p:nvSpPr>
        <p:spPr bwMode="auto">
          <a:xfrm>
            <a:off x="5559425" y="3106738"/>
            <a:ext cx="9525" cy="20637"/>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57556" name="Freeform 1317"/>
          <p:cNvSpPr>
            <a:spLocks/>
          </p:cNvSpPr>
          <p:nvPr/>
        </p:nvSpPr>
        <p:spPr bwMode="auto">
          <a:xfrm>
            <a:off x="5553075" y="3092450"/>
            <a:ext cx="6350" cy="11113"/>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57557" name="Freeform 1318"/>
          <p:cNvSpPr>
            <a:spLocks/>
          </p:cNvSpPr>
          <p:nvPr/>
        </p:nvSpPr>
        <p:spPr bwMode="auto">
          <a:xfrm>
            <a:off x="5545138" y="3081338"/>
            <a:ext cx="11112" cy="7937"/>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57558" name="Freeform 1319"/>
          <p:cNvSpPr>
            <a:spLocks/>
          </p:cNvSpPr>
          <p:nvPr/>
        </p:nvSpPr>
        <p:spPr bwMode="auto">
          <a:xfrm>
            <a:off x="5497513" y="3068638"/>
            <a:ext cx="41275" cy="52387"/>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57559" name="Freeform 1320"/>
          <p:cNvSpPr>
            <a:spLocks/>
          </p:cNvSpPr>
          <p:nvPr/>
        </p:nvSpPr>
        <p:spPr bwMode="auto">
          <a:xfrm>
            <a:off x="5565775" y="3067050"/>
            <a:ext cx="25400" cy="41275"/>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zh-CN" altLang="en-US"/>
          </a:p>
        </p:txBody>
      </p:sp>
      <p:sp>
        <p:nvSpPr>
          <p:cNvPr id="57560" name="Freeform 1321"/>
          <p:cNvSpPr>
            <a:spLocks/>
          </p:cNvSpPr>
          <p:nvPr/>
        </p:nvSpPr>
        <p:spPr bwMode="auto">
          <a:xfrm>
            <a:off x="5473700" y="3059113"/>
            <a:ext cx="63500" cy="84137"/>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zh-CN" altLang="en-US"/>
          </a:p>
        </p:txBody>
      </p:sp>
      <p:sp>
        <p:nvSpPr>
          <p:cNvPr id="57561" name="Freeform 1322"/>
          <p:cNvSpPr>
            <a:spLocks/>
          </p:cNvSpPr>
          <p:nvPr/>
        </p:nvSpPr>
        <p:spPr bwMode="auto">
          <a:xfrm>
            <a:off x="5562600" y="3054350"/>
            <a:ext cx="57150" cy="58738"/>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zh-CN" altLang="en-US"/>
          </a:p>
        </p:txBody>
      </p:sp>
      <p:sp>
        <p:nvSpPr>
          <p:cNvPr id="57562" name="Freeform 1323"/>
          <p:cNvSpPr>
            <a:spLocks/>
          </p:cNvSpPr>
          <p:nvPr/>
        </p:nvSpPr>
        <p:spPr bwMode="auto">
          <a:xfrm>
            <a:off x="5451475" y="3086100"/>
            <a:ext cx="23813" cy="53975"/>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zh-CN" altLang="en-US"/>
          </a:p>
        </p:txBody>
      </p:sp>
      <p:sp>
        <p:nvSpPr>
          <p:cNvPr id="57563" name="Freeform 1324"/>
          <p:cNvSpPr>
            <a:spLocks/>
          </p:cNvSpPr>
          <p:nvPr/>
        </p:nvSpPr>
        <p:spPr bwMode="auto">
          <a:xfrm>
            <a:off x="5608638" y="3051175"/>
            <a:ext cx="50800" cy="69850"/>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zh-CN" altLang="en-US"/>
          </a:p>
        </p:txBody>
      </p:sp>
      <p:sp>
        <p:nvSpPr>
          <p:cNvPr id="57564" name="Freeform 1325"/>
          <p:cNvSpPr>
            <a:spLocks/>
          </p:cNvSpPr>
          <p:nvPr/>
        </p:nvSpPr>
        <p:spPr bwMode="auto">
          <a:xfrm>
            <a:off x="5561013" y="3157538"/>
            <a:ext cx="190500" cy="120650"/>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57565" name="Freeform 1326"/>
          <p:cNvSpPr>
            <a:spLocks/>
          </p:cNvSpPr>
          <p:nvPr/>
        </p:nvSpPr>
        <p:spPr bwMode="auto">
          <a:xfrm>
            <a:off x="5576888" y="3160713"/>
            <a:ext cx="146050" cy="47625"/>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57566" name="Freeform 1327"/>
          <p:cNvSpPr>
            <a:spLocks/>
          </p:cNvSpPr>
          <p:nvPr/>
        </p:nvSpPr>
        <p:spPr bwMode="auto">
          <a:xfrm>
            <a:off x="5541963" y="3302000"/>
            <a:ext cx="192087" cy="44450"/>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57567" name="Freeform 1328"/>
          <p:cNvSpPr>
            <a:spLocks/>
          </p:cNvSpPr>
          <p:nvPr/>
        </p:nvSpPr>
        <p:spPr bwMode="auto">
          <a:xfrm>
            <a:off x="5524500" y="3314700"/>
            <a:ext cx="193675" cy="44450"/>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57568" name="Freeform 1329"/>
          <p:cNvSpPr>
            <a:spLocks/>
          </p:cNvSpPr>
          <p:nvPr/>
        </p:nvSpPr>
        <p:spPr bwMode="auto">
          <a:xfrm>
            <a:off x="5554663" y="3355975"/>
            <a:ext cx="28575" cy="9525"/>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57569" name="Freeform 1330"/>
          <p:cNvSpPr>
            <a:spLocks/>
          </p:cNvSpPr>
          <p:nvPr/>
        </p:nvSpPr>
        <p:spPr bwMode="auto">
          <a:xfrm>
            <a:off x="5559425" y="3282950"/>
            <a:ext cx="26988" cy="15875"/>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70" name="Freeform 1331"/>
          <p:cNvSpPr>
            <a:spLocks/>
          </p:cNvSpPr>
          <p:nvPr/>
        </p:nvSpPr>
        <p:spPr bwMode="auto">
          <a:xfrm>
            <a:off x="5707063" y="3309938"/>
            <a:ext cx="26987" cy="15875"/>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71" name="Freeform 1332"/>
          <p:cNvSpPr>
            <a:spLocks/>
          </p:cNvSpPr>
          <p:nvPr/>
        </p:nvSpPr>
        <p:spPr bwMode="auto">
          <a:xfrm>
            <a:off x="5588000" y="3286125"/>
            <a:ext cx="111125" cy="26988"/>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57572" name="Freeform 1333"/>
          <p:cNvSpPr>
            <a:spLocks/>
          </p:cNvSpPr>
          <p:nvPr/>
        </p:nvSpPr>
        <p:spPr bwMode="auto">
          <a:xfrm>
            <a:off x="5588000" y="3298825"/>
            <a:ext cx="106363" cy="23813"/>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573" name="Freeform 1334"/>
          <p:cNvSpPr>
            <a:spLocks/>
          </p:cNvSpPr>
          <p:nvPr/>
        </p:nvSpPr>
        <p:spPr bwMode="auto">
          <a:xfrm>
            <a:off x="5588000" y="3281363"/>
            <a:ext cx="106363" cy="23812"/>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574" name="AutoShape 1336"/>
          <p:cNvSpPr>
            <a:spLocks noChangeAspect="1" noChangeArrowheads="1" noTextEdit="1"/>
          </p:cNvSpPr>
          <p:nvPr/>
        </p:nvSpPr>
        <p:spPr bwMode="auto">
          <a:xfrm>
            <a:off x="6194425" y="1831975"/>
            <a:ext cx="295275" cy="293688"/>
          </a:xfrm>
          <a:prstGeom prst="rect">
            <a:avLst/>
          </a:prstGeom>
          <a:noFill/>
          <a:ln w="9525">
            <a:noFill/>
            <a:miter lim="800000"/>
            <a:headEnd/>
            <a:tailEnd/>
          </a:ln>
        </p:spPr>
        <p:txBody>
          <a:bodyPr/>
          <a:lstStyle/>
          <a:p>
            <a:endParaRPr lang="zh-CN" altLang="en-US"/>
          </a:p>
        </p:txBody>
      </p:sp>
      <p:sp>
        <p:nvSpPr>
          <p:cNvPr id="57575" name="Freeform 1337"/>
          <p:cNvSpPr>
            <a:spLocks/>
          </p:cNvSpPr>
          <p:nvPr/>
        </p:nvSpPr>
        <p:spPr bwMode="auto">
          <a:xfrm>
            <a:off x="6196013" y="1831975"/>
            <a:ext cx="293687" cy="293688"/>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7576" name="Freeform 1338"/>
          <p:cNvSpPr>
            <a:spLocks/>
          </p:cNvSpPr>
          <p:nvPr/>
        </p:nvSpPr>
        <p:spPr bwMode="auto">
          <a:xfrm>
            <a:off x="6232525" y="2019300"/>
            <a:ext cx="171450" cy="49213"/>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57577" name="Freeform 1339"/>
          <p:cNvSpPr>
            <a:spLocks/>
          </p:cNvSpPr>
          <p:nvPr/>
        </p:nvSpPr>
        <p:spPr bwMode="auto">
          <a:xfrm>
            <a:off x="6203950" y="2041525"/>
            <a:ext cx="200025" cy="76200"/>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57578" name="AutoShape 1340"/>
          <p:cNvSpPr>
            <a:spLocks noChangeAspect="1" noChangeArrowheads="1" noTextEdit="1"/>
          </p:cNvSpPr>
          <p:nvPr/>
        </p:nvSpPr>
        <p:spPr bwMode="auto">
          <a:xfrm>
            <a:off x="6143625" y="1728788"/>
            <a:ext cx="322263" cy="349250"/>
          </a:xfrm>
          <a:prstGeom prst="rect">
            <a:avLst/>
          </a:prstGeom>
          <a:noFill/>
          <a:ln w="9525">
            <a:noFill/>
            <a:miter lim="800000"/>
            <a:headEnd/>
            <a:tailEnd/>
          </a:ln>
        </p:spPr>
        <p:txBody>
          <a:bodyPr/>
          <a:lstStyle/>
          <a:p>
            <a:endParaRPr lang="zh-CN" altLang="en-US"/>
          </a:p>
        </p:txBody>
      </p:sp>
      <p:sp>
        <p:nvSpPr>
          <p:cNvPr id="57579" name="Freeform 1341"/>
          <p:cNvSpPr>
            <a:spLocks/>
          </p:cNvSpPr>
          <p:nvPr/>
        </p:nvSpPr>
        <p:spPr bwMode="auto">
          <a:xfrm>
            <a:off x="6210300" y="1751013"/>
            <a:ext cx="46038" cy="57150"/>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zh-CN" altLang="en-US"/>
          </a:p>
        </p:txBody>
      </p:sp>
      <p:sp>
        <p:nvSpPr>
          <p:cNvPr id="57580" name="Freeform 1342"/>
          <p:cNvSpPr>
            <a:spLocks/>
          </p:cNvSpPr>
          <p:nvPr/>
        </p:nvSpPr>
        <p:spPr bwMode="auto">
          <a:xfrm>
            <a:off x="6288088" y="1749425"/>
            <a:ext cx="28575" cy="44450"/>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57581" name="Freeform 1343"/>
          <p:cNvSpPr>
            <a:spLocks/>
          </p:cNvSpPr>
          <p:nvPr/>
        </p:nvSpPr>
        <p:spPr bwMode="auto">
          <a:xfrm>
            <a:off x="6181725" y="1739900"/>
            <a:ext cx="74613" cy="9207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57582" name="Freeform 1344"/>
          <p:cNvSpPr>
            <a:spLocks/>
          </p:cNvSpPr>
          <p:nvPr/>
        </p:nvSpPr>
        <p:spPr bwMode="auto">
          <a:xfrm>
            <a:off x="6284913" y="1736725"/>
            <a:ext cx="63500" cy="61913"/>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57583" name="Freeform 1345"/>
          <p:cNvSpPr>
            <a:spLocks/>
          </p:cNvSpPr>
          <p:nvPr/>
        </p:nvSpPr>
        <p:spPr bwMode="auto">
          <a:xfrm>
            <a:off x="6156325" y="1765300"/>
            <a:ext cx="25400" cy="57150"/>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57584" name="Freeform 1346"/>
          <p:cNvSpPr>
            <a:spLocks/>
          </p:cNvSpPr>
          <p:nvPr/>
        </p:nvSpPr>
        <p:spPr bwMode="auto">
          <a:xfrm>
            <a:off x="6337300" y="1731963"/>
            <a:ext cx="55563" cy="76200"/>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57585" name="Freeform 1347"/>
          <p:cNvSpPr>
            <a:spLocks/>
          </p:cNvSpPr>
          <p:nvPr/>
        </p:nvSpPr>
        <p:spPr bwMode="auto">
          <a:xfrm>
            <a:off x="6276975" y="1820863"/>
            <a:ext cx="17463" cy="46037"/>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57586" name="Freeform 1348"/>
          <p:cNvSpPr>
            <a:spLocks/>
          </p:cNvSpPr>
          <p:nvPr/>
        </p:nvSpPr>
        <p:spPr bwMode="auto">
          <a:xfrm>
            <a:off x="6269038" y="1797050"/>
            <a:ext cx="9525" cy="22225"/>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57587" name="Freeform 1349"/>
          <p:cNvSpPr>
            <a:spLocks/>
          </p:cNvSpPr>
          <p:nvPr/>
        </p:nvSpPr>
        <p:spPr bwMode="auto">
          <a:xfrm>
            <a:off x="6261100" y="1781175"/>
            <a:ext cx="7938" cy="12700"/>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57588" name="Freeform 1350"/>
          <p:cNvSpPr>
            <a:spLocks/>
          </p:cNvSpPr>
          <p:nvPr/>
        </p:nvSpPr>
        <p:spPr bwMode="auto">
          <a:xfrm>
            <a:off x="6251575" y="1770063"/>
            <a:ext cx="12700" cy="6350"/>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57589" name="Freeform 1351"/>
          <p:cNvSpPr>
            <a:spLocks/>
          </p:cNvSpPr>
          <p:nvPr/>
        </p:nvSpPr>
        <p:spPr bwMode="auto">
          <a:xfrm>
            <a:off x="6197600" y="1754188"/>
            <a:ext cx="46038" cy="57150"/>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57590" name="Freeform 1352"/>
          <p:cNvSpPr>
            <a:spLocks/>
          </p:cNvSpPr>
          <p:nvPr/>
        </p:nvSpPr>
        <p:spPr bwMode="auto">
          <a:xfrm>
            <a:off x="6273800" y="1752600"/>
            <a:ext cx="30163" cy="46038"/>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zh-CN" altLang="en-US"/>
          </a:p>
        </p:txBody>
      </p:sp>
      <p:sp>
        <p:nvSpPr>
          <p:cNvPr id="57591" name="Freeform 1353"/>
          <p:cNvSpPr>
            <a:spLocks/>
          </p:cNvSpPr>
          <p:nvPr/>
        </p:nvSpPr>
        <p:spPr bwMode="auto">
          <a:xfrm>
            <a:off x="6169025" y="1743075"/>
            <a:ext cx="73025" cy="920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zh-CN" altLang="en-US"/>
          </a:p>
        </p:txBody>
      </p:sp>
      <p:sp>
        <p:nvSpPr>
          <p:cNvPr id="57592" name="Freeform 1354"/>
          <p:cNvSpPr>
            <a:spLocks/>
          </p:cNvSpPr>
          <p:nvPr/>
        </p:nvSpPr>
        <p:spPr bwMode="auto">
          <a:xfrm>
            <a:off x="6272213" y="1739900"/>
            <a:ext cx="65087" cy="63500"/>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zh-CN" altLang="en-US"/>
          </a:p>
        </p:txBody>
      </p:sp>
      <p:sp>
        <p:nvSpPr>
          <p:cNvPr id="57593" name="Freeform 1355"/>
          <p:cNvSpPr>
            <a:spLocks/>
          </p:cNvSpPr>
          <p:nvPr/>
        </p:nvSpPr>
        <p:spPr bwMode="auto">
          <a:xfrm>
            <a:off x="6145213" y="1773238"/>
            <a:ext cx="26987" cy="58737"/>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zh-CN" altLang="en-US"/>
          </a:p>
        </p:txBody>
      </p:sp>
      <p:sp>
        <p:nvSpPr>
          <p:cNvPr id="57594" name="Freeform 1356"/>
          <p:cNvSpPr>
            <a:spLocks/>
          </p:cNvSpPr>
          <p:nvPr/>
        </p:nvSpPr>
        <p:spPr bwMode="auto">
          <a:xfrm>
            <a:off x="6324600" y="1736725"/>
            <a:ext cx="57150" cy="74613"/>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zh-CN" altLang="en-US"/>
          </a:p>
        </p:txBody>
      </p:sp>
      <p:sp>
        <p:nvSpPr>
          <p:cNvPr id="57595" name="Freeform 1357"/>
          <p:cNvSpPr>
            <a:spLocks/>
          </p:cNvSpPr>
          <p:nvPr/>
        </p:nvSpPr>
        <p:spPr bwMode="auto">
          <a:xfrm>
            <a:off x="6270625" y="1852613"/>
            <a:ext cx="214313" cy="130175"/>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57596" name="Freeform 1358"/>
          <p:cNvSpPr>
            <a:spLocks/>
          </p:cNvSpPr>
          <p:nvPr/>
        </p:nvSpPr>
        <p:spPr bwMode="auto">
          <a:xfrm>
            <a:off x="6288088" y="1855788"/>
            <a:ext cx="165100" cy="52387"/>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57597" name="Freeform 1359"/>
          <p:cNvSpPr>
            <a:spLocks/>
          </p:cNvSpPr>
          <p:nvPr/>
        </p:nvSpPr>
        <p:spPr bwMode="auto">
          <a:xfrm>
            <a:off x="6248400" y="2009775"/>
            <a:ext cx="217488" cy="47625"/>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57598" name="Freeform 1360"/>
          <p:cNvSpPr>
            <a:spLocks/>
          </p:cNvSpPr>
          <p:nvPr/>
        </p:nvSpPr>
        <p:spPr bwMode="auto">
          <a:xfrm>
            <a:off x="6227763" y="2024063"/>
            <a:ext cx="219075" cy="47625"/>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57599" name="Freeform 1361"/>
          <p:cNvSpPr>
            <a:spLocks/>
          </p:cNvSpPr>
          <p:nvPr/>
        </p:nvSpPr>
        <p:spPr bwMode="auto">
          <a:xfrm>
            <a:off x="6262688" y="2068513"/>
            <a:ext cx="31750" cy="11112"/>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57600" name="Freeform 1362"/>
          <p:cNvSpPr>
            <a:spLocks/>
          </p:cNvSpPr>
          <p:nvPr/>
        </p:nvSpPr>
        <p:spPr bwMode="auto">
          <a:xfrm>
            <a:off x="6269038" y="1989138"/>
            <a:ext cx="30162" cy="15875"/>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601" name="Freeform 1363"/>
          <p:cNvSpPr>
            <a:spLocks/>
          </p:cNvSpPr>
          <p:nvPr/>
        </p:nvSpPr>
        <p:spPr bwMode="auto">
          <a:xfrm>
            <a:off x="6435725" y="2019300"/>
            <a:ext cx="30163" cy="15875"/>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602" name="Freeform 1364"/>
          <p:cNvSpPr>
            <a:spLocks/>
          </p:cNvSpPr>
          <p:nvPr/>
        </p:nvSpPr>
        <p:spPr bwMode="auto">
          <a:xfrm>
            <a:off x="6300788" y="1992313"/>
            <a:ext cx="127000" cy="30162"/>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57603" name="Freeform 1365"/>
          <p:cNvSpPr>
            <a:spLocks/>
          </p:cNvSpPr>
          <p:nvPr/>
        </p:nvSpPr>
        <p:spPr bwMode="auto">
          <a:xfrm>
            <a:off x="6300788" y="2005013"/>
            <a:ext cx="120650" cy="26987"/>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604" name="Freeform 1366"/>
          <p:cNvSpPr>
            <a:spLocks/>
          </p:cNvSpPr>
          <p:nvPr/>
        </p:nvSpPr>
        <p:spPr bwMode="auto">
          <a:xfrm>
            <a:off x="6300788" y="1987550"/>
            <a:ext cx="120650" cy="25400"/>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605" name="AutoShape 1367"/>
          <p:cNvSpPr>
            <a:spLocks noChangeAspect="1" noChangeArrowheads="1" noTextEdit="1"/>
          </p:cNvSpPr>
          <p:nvPr/>
        </p:nvSpPr>
        <p:spPr bwMode="auto">
          <a:xfrm flipH="1">
            <a:off x="5227638" y="2174875"/>
            <a:ext cx="517525" cy="180975"/>
          </a:xfrm>
          <a:prstGeom prst="rect">
            <a:avLst/>
          </a:prstGeom>
          <a:noFill/>
          <a:ln w="9525">
            <a:noFill/>
            <a:miter lim="800000"/>
            <a:headEnd/>
            <a:tailEnd/>
          </a:ln>
        </p:spPr>
        <p:txBody>
          <a:bodyPr/>
          <a:lstStyle/>
          <a:p>
            <a:endParaRPr lang="zh-CN" altLang="en-US"/>
          </a:p>
        </p:txBody>
      </p:sp>
      <p:sp>
        <p:nvSpPr>
          <p:cNvPr id="57606" name="Freeform 1368"/>
          <p:cNvSpPr>
            <a:spLocks/>
          </p:cNvSpPr>
          <p:nvPr/>
        </p:nvSpPr>
        <p:spPr bwMode="auto">
          <a:xfrm>
            <a:off x="5637213" y="1844675"/>
            <a:ext cx="46037" cy="57150"/>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solidFill>
              <a:srgbClr val="FF3300"/>
            </a:solidFill>
            <a:round/>
            <a:headEnd/>
            <a:tailEnd/>
          </a:ln>
        </p:spPr>
        <p:txBody>
          <a:bodyPr/>
          <a:lstStyle/>
          <a:p>
            <a:endParaRPr lang="zh-CN" altLang="en-US"/>
          </a:p>
        </p:txBody>
      </p:sp>
      <p:sp>
        <p:nvSpPr>
          <p:cNvPr id="57607" name="Freeform 1369"/>
          <p:cNvSpPr>
            <a:spLocks/>
          </p:cNvSpPr>
          <p:nvPr/>
        </p:nvSpPr>
        <p:spPr bwMode="auto">
          <a:xfrm>
            <a:off x="5713413" y="1843088"/>
            <a:ext cx="30162" cy="46037"/>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zh-CN" altLang="en-US"/>
          </a:p>
        </p:txBody>
      </p:sp>
      <p:sp>
        <p:nvSpPr>
          <p:cNvPr id="57608" name="Freeform 1370"/>
          <p:cNvSpPr>
            <a:spLocks/>
          </p:cNvSpPr>
          <p:nvPr/>
        </p:nvSpPr>
        <p:spPr bwMode="auto">
          <a:xfrm>
            <a:off x="5608638" y="1833563"/>
            <a:ext cx="73025" cy="920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zh-CN" altLang="en-US"/>
          </a:p>
        </p:txBody>
      </p:sp>
      <p:sp>
        <p:nvSpPr>
          <p:cNvPr id="57609" name="Freeform 1371"/>
          <p:cNvSpPr>
            <a:spLocks/>
          </p:cNvSpPr>
          <p:nvPr/>
        </p:nvSpPr>
        <p:spPr bwMode="auto">
          <a:xfrm>
            <a:off x="5711825" y="1830388"/>
            <a:ext cx="65088" cy="63500"/>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zh-CN" altLang="en-US"/>
          </a:p>
        </p:txBody>
      </p:sp>
      <p:sp>
        <p:nvSpPr>
          <p:cNvPr id="57610" name="Freeform 1372"/>
          <p:cNvSpPr>
            <a:spLocks/>
          </p:cNvSpPr>
          <p:nvPr/>
        </p:nvSpPr>
        <p:spPr bwMode="auto">
          <a:xfrm>
            <a:off x="5584825" y="1863725"/>
            <a:ext cx="26988" cy="58738"/>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zh-CN" altLang="en-US"/>
          </a:p>
        </p:txBody>
      </p:sp>
      <p:sp>
        <p:nvSpPr>
          <p:cNvPr id="57611" name="Freeform 1373"/>
          <p:cNvSpPr>
            <a:spLocks/>
          </p:cNvSpPr>
          <p:nvPr/>
        </p:nvSpPr>
        <p:spPr bwMode="auto">
          <a:xfrm>
            <a:off x="5764213" y="1827213"/>
            <a:ext cx="57150" cy="74612"/>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zh-CN" altLang="en-US"/>
          </a:p>
        </p:txBody>
      </p:sp>
      <p:grpSp>
        <p:nvGrpSpPr>
          <p:cNvPr id="57612" name="Group 1381"/>
          <p:cNvGrpSpPr>
            <a:grpSpLocks/>
          </p:cNvGrpSpPr>
          <p:nvPr/>
        </p:nvGrpSpPr>
        <p:grpSpPr bwMode="auto">
          <a:xfrm>
            <a:off x="5367338" y="3430588"/>
            <a:ext cx="290512" cy="404812"/>
            <a:chOff x="3381" y="2161"/>
            <a:chExt cx="183" cy="255"/>
          </a:xfrm>
        </p:grpSpPr>
        <p:pic>
          <p:nvPicPr>
            <p:cNvPr id="57638" name="Picture 1001" descr="31u_bnrz[1]"/>
            <p:cNvPicPr>
              <a:picLocks noChangeAspect="1" noChangeArrowheads="1"/>
            </p:cNvPicPr>
            <p:nvPr/>
          </p:nvPicPr>
          <p:blipFill>
            <a:blip r:embed="rId4" cstate="print"/>
            <a:srcRect/>
            <a:stretch>
              <a:fillRect/>
            </a:stretch>
          </p:blipFill>
          <p:spPr bwMode="auto">
            <a:xfrm>
              <a:off x="3434" y="2242"/>
              <a:ext cx="121" cy="174"/>
            </a:xfrm>
            <a:prstGeom prst="rect">
              <a:avLst/>
            </a:prstGeom>
            <a:solidFill>
              <a:srgbClr val="DDDDDD"/>
            </a:solidFill>
            <a:ln w="9525">
              <a:noFill/>
              <a:miter lim="800000"/>
              <a:headEnd/>
              <a:tailEnd/>
            </a:ln>
          </p:spPr>
        </p:pic>
        <p:sp>
          <p:nvSpPr>
            <p:cNvPr id="57639" name="Freeform 1002"/>
            <p:cNvSpPr>
              <a:spLocks/>
            </p:cNvSpPr>
            <p:nvPr/>
          </p:nvSpPr>
          <p:spPr bwMode="auto">
            <a:xfrm>
              <a:off x="3430" y="2174"/>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57640" name="Freeform 1003"/>
            <p:cNvSpPr>
              <a:spLocks/>
            </p:cNvSpPr>
            <p:nvPr/>
          </p:nvSpPr>
          <p:spPr bwMode="auto">
            <a:xfrm>
              <a:off x="3486" y="2173"/>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57641" name="Freeform 1004"/>
            <p:cNvSpPr>
              <a:spLocks/>
            </p:cNvSpPr>
            <p:nvPr/>
          </p:nvSpPr>
          <p:spPr bwMode="auto">
            <a:xfrm>
              <a:off x="3409" y="2166"/>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57642" name="Freeform 1005"/>
            <p:cNvSpPr>
              <a:spLocks/>
            </p:cNvSpPr>
            <p:nvPr/>
          </p:nvSpPr>
          <p:spPr bwMode="auto">
            <a:xfrm>
              <a:off x="3485" y="2164"/>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57643" name="Freeform 1006"/>
            <p:cNvSpPr>
              <a:spLocks/>
            </p:cNvSpPr>
            <p:nvPr/>
          </p:nvSpPr>
          <p:spPr bwMode="auto">
            <a:xfrm>
              <a:off x="3389" y="2184"/>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57644" name="Freeform 1007"/>
            <p:cNvSpPr>
              <a:spLocks/>
            </p:cNvSpPr>
            <p:nvPr/>
          </p:nvSpPr>
          <p:spPr bwMode="auto">
            <a:xfrm>
              <a:off x="3523" y="2161"/>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57645" name="Freeform 1008"/>
            <p:cNvSpPr>
              <a:spLocks/>
            </p:cNvSpPr>
            <p:nvPr/>
          </p:nvSpPr>
          <p:spPr bwMode="auto">
            <a:xfrm>
              <a:off x="3478" y="2222"/>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57646" name="Freeform 1009"/>
            <p:cNvSpPr>
              <a:spLocks/>
            </p:cNvSpPr>
            <p:nvPr/>
          </p:nvSpPr>
          <p:spPr bwMode="auto">
            <a:xfrm>
              <a:off x="3472" y="2205"/>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57647" name="Freeform 1010"/>
            <p:cNvSpPr>
              <a:spLocks/>
            </p:cNvSpPr>
            <p:nvPr/>
          </p:nvSpPr>
          <p:spPr bwMode="auto">
            <a:xfrm>
              <a:off x="3466" y="2194"/>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57648" name="Freeform 1011"/>
            <p:cNvSpPr>
              <a:spLocks/>
            </p:cNvSpPr>
            <p:nvPr/>
          </p:nvSpPr>
          <p:spPr bwMode="auto">
            <a:xfrm>
              <a:off x="3461" y="2186"/>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57649" name="Freeform 1012"/>
            <p:cNvSpPr>
              <a:spLocks/>
            </p:cNvSpPr>
            <p:nvPr/>
          </p:nvSpPr>
          <p:spPr bwMode="auto">
            <a:xfrm>
              <a:off x="3421" y="2176"/>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FF3300"/>
              </a:solidFill>
              <a:round/>
              <a:headEnd/>
              <a:tailEnd/>
            </a:ln>
          </p:spPr>
          <p:txBody>
            <a:bodyPr/>
            <a:lstStyle/>
            <a:p>
              <a:endParaRPr lang="zh-CN" altLang="en-US"/>
            </a:p>
          </p:txBody>
        </p:sp>
        <p:sp>
          <p:nvSpPr>
            <p:cNvPr id="57650" name="Freeform 1013"/>
            <p:cNvSpPr>
              <a:spLocks/>
            </p:cNvSpPr>
            <p:nvPr/>
          </p:nvSpPr>
          <p:spPr bwMode="auto">
            <a:xfrm>
              <a:off x="3477" y="2176"/>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FF3300"/>
              </a:solidFill>
              <a:round/>
              <a:headEnd/>
              <a:tailEnd/>
            </a:ln>
          </p:spPr>
          <p:txBody>
            <a:bodyPr/>
            <a:lstStyle/>
            <a:p>
              <a:endParaRPr lang="zh-CN" altLang="en-US"/>
            </a:p>
          </p:txBody>
        </p:sp>
        <p:sp>
          <p:nvSpPr>
            <p:cNvPr id="57651" name="Freeform 1014"/>
            <p:cNvSpPr>
              <a:spLocks/>
            </p:cNvSpPr>
            <p:nvPr/>
          </p:nvSpPr>
          <p:spPr bwMode="auto">
            <a:xfrm>
              <a:off x="3400" y="2169"/>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FF3300"/>
              </a:solidFill>
              <a:round/>
              <a:headEnd/>
              <a:tailEnd/>
            </a:ln>
          </p:spPr>
          <p:txBody>
            <a:bodyPr/>
            <a:lstStyle/>
            <a:p>
              <a:endParaRPr lang="zh-CN" altLang="en-US"/>
            </a:p>
          </p:txBody>
        </p:sp>
        <p:sp>
          <p:nvSpPr>
            <p:cNvPr id="57652" name="Freeform 1015"/>
            <p:cNvSpPr>
              <a:spLocks/>
            </p:cNvSpPr>
            <p:nvPr/>
          </p:nvSpPr>
          <p:spPr bwMode="auto">
            <a:xfrm>
              <a:off x="3475" y="2167"/>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FF3300"/>
              </a:solidFill>
              <a:round/>
              <a:headEnd/>
              <a:tailEnd/>
            </a:ln>
          </p:spPr>
          <p:txBody>
            <a:bodyPr/>
            <a:lstStyle/>
            <a:p>
              <a:endParaRPr lang="zh-CN" altLang="en-US"/>
            </a:p>
          </p:txBody>
        </p:sp>
        <p:sp>
          <p:nvSpPr>
            <p:cNvPr id="57653" name="Freeform 1016"/>
            <p:cNvSpPr>
              <a:spLocks/>
            </p:cNvSpPr>
            <p:nvPr/>
          </p:nvSpPr>
          <p:spPr bwMode="auto">
            <a:xfrm>
              <a:off x="3381" y="2190"/>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FF3300"/>
              </a:solidFill>
              <a:round/>
              <a:headEnd/>
              <a:tailEnd/>
            </a:ln>
          </p:spPr>
          <p:txBody>
            <a:bodyPr/>
            <a:lstStyle/>
            <a:p>
              <a:endParaRPr lang="zh-CN" altLang="en-US"/>
            </a:p>
          </p:txBody>
        </p:sp>
        <p:sp>
          <p:nvSpPr>
            <p:cNvPr id="57654" name="Freeform 1017"/>
            <p:cNvSpPr>
              <a:spLocks/>
            </p:cNvSpPr>
            <p:nvPr/>
          </p:nvSpPr>
          <p:spPr bwMode="auto">
            <a:xfrm>
              <a:off x="3514" y="2164"/>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FF3300"/>
              </a:solidFill>
              <a:round/>
              <a:headEnd/>
              <a:tailEnd/>
            </a:ln>
          </p:spPr>
          <p:txBody>
            <a:bodyPr/>
            <a:lstStyle/>
            <a:p>
              <a:endParaRPr lang="zh-CN" altLang="en-US"/>
            </a:p>
          </p:txBody>
        </p:sp>
        <p:grpSp>
          <p:nvGrpSpPr>
            <p:cNvPr id="57655" name="Group 1374"/>
            <p:cNvGrpSpPr>
              <a:grpSpLocks/>
            </p:cNvGrpSpPr>
            <p:nvPr/>
          </p:nvGrpSpPr>
          <p:grpSpPr bwMode="auto">
            <a:xfrm>
              <a:off x="3429" y="2236"/>
              <a:ext cx="135" cy="180"/>
              <a:chOff x="3774" y="2423"/>
              <a:chExt cx="189" cy="286"/>
            </a:xfrm>
          </p:grpSpPr>
          <p:sp>
            <p:nvSpPr>
              <p:cNvPr id="57656" name="Rectangle 1375"/>
              <p:cNvSpPr>
                <a:spLocks noChangeArrowheads="1"/>
              </p:cNvSpPr>
              <p:nvPr/>
            </p:nvSpPr>
            <p:spPr bwMode="auto">
              <a:xfrm>
                <a:off x="3790" y="2610"/>
                <a:ext cx="153"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57" name="Rectangle 1376"/>
              <p:cNvSpPr>
                <a:spLocks noChangeArrowheads="1"/>
              </p:cNvSpPr>
              <p:nvPr/>
            </p:nvSpPr>
            <p:spPr bwMode="auto">
              <a:xfrm>
                <a:off x="3774" y="2653"/>
                <a:ext cx="189"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58" name="Rectangle 1377"/>
              <p:cNvSpPr>
                <a:spLocks noChangeArrowheads="1"/>
              </p:cNvSpPr>
              <p:nvPr/>
            </p:nvSpPr>
            <p:spPr bwMode="auto">
              <a:xfrm>
                <a:off x="3808" y="2564"/>
                <a:ext cx="119"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59" name="Rectangle 1378"/>
              <p:cNvSpPr>
                <a:spLocks noChangeArrowheads="1"/>
              </p:cNvSpPr>
              <p:nvPr/>
            </p:nvSpPr>
            <p:spPr bwMode="auto">
              <a:xfrm>
                <a:off x="3818" y="2518"/>
                <a:ext cx="97"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60" name="Rectangle 1379"/>
              <p:cNvSpPr>
                <a:spLocks noChangeArrowheads="1"/>
              </p:cNvSpPr>
              <p:nvPr/>
            </p:nvSpPr>
            <p:spPr bwMode="auto">
              <a:xfrm>
                <a:off x="3828" y="2472"/>
                <a:ext cx="74"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61" name="Rectangle 1380"/>
              <p:cNvSpPr>
                <a:spLocks noChangeArrowheads="1"/>
              </p:cNvSpPr>
              <p:nvPr/>
            </p:nvSpPr>
            <p:spPr bwMode="auto">
              <a:xfrm>
                <a:off x="3839" y="2423"/>
                <a:ext cx="51"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grpSp>
      </p:grpSp>
      <p:sp>
        <p:nvSpPr>
          <p:cNvPr id="57613" name="Line 948"/>
          <p:cNvSpPr>
            <a:spLocks noChangeShapeType="1"/>
          </p:cNvSpPr>
          <p:nvPr/>
        </p:nvSpPr>
        <p:spPr bwMode="auto">
          <a:xfrm flipV="1">
            <a:off x="5597525" y="3663950"/>
            <a:ext cx="168275" cy="3175"/>
          </a:xfrm>
          <a:prstGeom prst="line">
            <a:avLst/>
          </a:prstGeom>
          <a:noFill/>
          <a:ln w="38100">
            <a:solidFill>
              <a:srgbClr val="FF3300"/>
            </a:solidFill>
            <a:round/>
            <a:headEnd/>
            <a:tailEnd/>
          </a:ln>
        </p:spPr>
        <p:txBody>
          <a:bodyPr/>
          <a:lstStyle/>
          <a:p>
            <a:endParaRPr lang="zh-CN" altLang="en-US"/>
          </a:p>
        </p:txBody>
      </p:sp>
      <p:grpSp>
        <p:nvGrpSpPr>
          <p:cNvPr id="57614" name="Group 1407"/>
          <p:cNvGrpSpPr>
            <a:grpSpLocks/>
          </p:cNvGrpSpPr>
          <p:nvPr/>
        </p:nvGrpSpPr>
        <p:grpSpPr bwMode="auto">
          <a:xfrm>
            <a:off x="6791325" y="4984750"/>
            <a:ext cx="290513" cy="404813"/>
            <a:chOff x="3901" y="2524"/>
            <a:chExt cx="183" cy="255"/>
          </a:xfrm>
        </p:grpSpPr>
        <p:sp>
          <p:nvSpPr>
            <p:cNvPr id="57615" name="Freeform 1384"/>
            <p:cNvSpPr>
              <a:spLocks/>
            </p:cNvSpPr>
            <p:nvPr/>
          </p:nvSpPr>
          <p:spPr bwMode="auto">
            <a:xfrm>
              <a:off x="3950" y="2537"/>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57616" name="Freeform 1385"/>
            <p:cNvSpPr>
              <a:spLocks/>
            </p:cNvSpPr>
            <p:nvPr/>
          </p:nvSpPr>
          <p:spPr bwMode="auto">
            <a:xfrm>
              <a:off x="4006" y="2536"/>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57617" name="Freeform 1386"/>
            <p:cNvSpPr>
              <a:spLocks/>
            </p:cNvSpPr>
            <p:nvPr/>
          </p:nvSpPr>
          <p:spPr bwMode="auto">
            <a:xfrm>
              <a:off x="3929" y="2529"/>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57618" name="Freeform 1387"/>
            <p:cNvSpPr>
              <a:spLocks/>
            </p:cNvSpPr>
            <p:nvPr/>
          </p:nvSpPr>
          <p:spPr bwMode="auto">
            <a:xfrm>
              <a:off x="4005" y="2527"/>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57619" name="Freeform 1388"/>
            <p:cNvSpPr>
              <a:spLocks/>
            </p:cNvSpPr>
            <p:nvPr/>
          </p:nvSpPr>
          <p:spPr bwMode="auto">
            <a:xfrm>
              <a:off x="3909" y="2547"/>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57620" name="Freeform 1389"/>
            <p:cNvSpPr>
              <a:spLocks/>
            </p:cNvSpPr>
            <p:nvPr/>
          </p:nvSpPr>
          <p:spPr bwMode="auto">
            <a:xfrm>
              <a:off x="4043" y="2524"/>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57621" name="Freeform 1390"/>
            <p:cNvSpPr>
              <a:spLocks/>
            </p:cNvSpPr>
            <p:nvPr/>
          </p:nvSpPr>
          <p:spPr bwMode="auto">
            <a:xfrm>
              <a:off x="3998" y="2585"/>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57622" name="Freeform 1391"/>
            <p:cNvSpPr>
              <a:spLocks/>
            </p:cNvSpPr>
            <p:nvPr/>
          </p:nvSpPr>
          <p:spPr bwMode="auto">
            <a:xfrm>
              <a:off x="3992" y="2568"/>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57623" name="Freeform 1392"/>
            <p:cNvSpPr>
              <a:spLocks/>
            </p:cNvSpPr>
            <p:nvPr/>
          </p:nvSpPr>
          <p:spPr bwMode="auto">
            <a:xfrm>
              <a:off x="3986" y="2557"/>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57624" name="Freeform 1393"/>
            <p:cNvSpPr>
              <a:spLocks/>
            </p:cNvSpPr>
            <p:nvPr/>
          </p:nvSpPr>
          <p:spPr bwMode="auto">
            <a:xfrm>
              <a:off x="3981" y="2549"/>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57625" name="Freeform 1394"/>
            <p:cNvSpPr>
              <a:spLocks/>
            </p:cNvSpPr>
            <p:nvPr/>
          </p:nvSpPr>
          <p:spPr bwMode="auto">
            <a:xfrm>
              <a:off x="3941" y="2539"/>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FF3300"/>
              </a:solidFill>
              <a:round/>
              <a:headEnd/>
              <a:tailEnd/>
            </a:ln>
          </p:spPr>
          <p:txBody>
            <a:bodyPr/>
            <a:lstStyle/>
            <a:p>
              <a:endParaRPr lang="zh-CN" altLang="en-US"/>
            </a:p>
          </p:txBody>
        </p:sp>
        <p:sp>
          <p:nvSpPr>
            <p:cNvPr id="57626" name="Freeform 1395"/>
            <p:cNvSpPr>
              <a:spLocks/>
            </p:cNvSpPr>
            <p:nvPr/>
          </p:nvSpPr>
          <p:spPr bwMode="auto">
            <a:xfrm>
              <a:off x="3997" y="2539"/>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FF3300"/>
              </a:solidFill>
              <a:round/>
              <a:headEnd/>
              <a:tailEnd/>
            </a:ln>
          </p:spPr>
          <p:txBody>
            <a:bodyPr/>
            <a:lstStyle/>
            <a:p>
              <a:endParaRPr lang="zh-CN" altLang="en-US"/>
            </a:p>
          </p:txBody>
        </p:sp>
        <p:sp>
          <p:nvSpPr>
            <p:cNvPr id="57627" name="Freeform 1396"/>
            <p:cNvSpPr>
              <a:spLocks/>
            </p:cNvSpPr>
            <p:nvPr/>
          </p:nvSpPr>
          <p:spPr bwMode="auto">
            <a:xfrm>
              <a:off x="3920" y="2532"/>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FF3300"/>
              </a:solidFill>
              <a:round/>
              <a:headEnd/>
              <a:tailEnd/>
            </a:ln>
          </p:spPr>
          <p:txBody>
            <a:bodyPr/>
            <a:lstStyle/>
            <a:p>
              <a:endParaRPr lang="zh-CN" altLang="en-US"/>
            </a:p>
          </p:txBody>
        </p:sp>
        <p:sp>
          <p:nvSpPr>
            <p:cNvPr id="57628" name="Freeform 1397"/>
            <p:cNvSpPr>
              <a:spLocks/>
            </p:cNvSpPr>
            <p:nvPr/>
          </p:nvSpPr>
          <p:spPr bwMode="auto">
            <a:xfrm>
              <a:off x="3995" y="2530"/>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FF3300"/>
              </a:solidFill>
              <a:round/>
              <a:headEnd/>
              <a:tailEnd/>
            </a:ln>
          </p:spPr>
          <p:txBody>
            <a:bodyPr/>
            <a:lstStyle/>
            <a:p>
              <a:endParaRPr lang="zh-CN" altLang="en-US"/>
            </a:p>
          </p:txBody>
        </p:sp>
        <p:sp>
          <p:nvSpPr>
            <p:cNvPr id="57629" name="Freeform 1398"/>
            <p:cNvSpPr>
              <a:spLocks/>
            </p:cNvSpPr>
            <p:nvPr/>
          </p:nvSpPr>
          <p:spPr bwMode="auto">
            <a:xfrm>
              <a:off x="3901" y="2553"/>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FF3300"/>
              </a:solidFill>
              <a:round/>
              <a:headEnd/>
              <a:tailEnd/>
            </a:ln>
          </p:spPr>
          <p:txBody>
            <a:bodyPr/>
            <a:lstStyle/>
            <a:p>
              <a:endParaRPr lang="zh-CN" altLang="en-US"/>
            </a:p>
          </p:txBody>
        </p:sp>
        <p:sp>
          <p:nvSpPr>
            <p:cNvPr id="57630" name="Freeform 1399"/>
            <p:cNvSpPr>
              <a:spLocks/>
            </p:cNvSpPr>
            <p:nvPr/>
          </p:nvSpPr>
          <p:spPr bwMode="auto">
            <a:xfrm>
              <a:off x="4034" y="2527"/>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FF3300"/>
              </a:solidFill>
              <a:round/>
              <a:headEnd/>
              <a:tailEnd/>
            </a:ln>
          </p:spPr>
          <p:txBody>
            <a:bodyPr/>
            <a:lstStyle/>
            <a:p>
              <a:endParaRPr lang="zh-CN" altLang="en-US"/>
            </a:p>
          </p:txBody>
        </p:sp>
        <p:grpSp>
          <p:nvGrpSpPr>
            <p:cNvPr id="57631" name="Group 1400"/>
            <p:cNvGrpSpPr>
              <a:grpSpLocks/>
            </p:cNvGrpSpPr>
            <p:nvPr/>
          </p:nvGrpSpPr>
          <p:grpSpPr bwMode="auto">
            <a:xfrm>
              <a:off x="3949" y="2599"/>
              <a:ext cx="135" cy="180"/>
              <a:chOff x="3774" y="2423"/>
              <a:chExt cx="189" cy="286"/>
            </a:xfrm>
          </p:grpSpPr>
          <p:sp>
            <p:nvSpPr>
              <p:cNvPr id="57632" name="Rectangle 1401"/>
              <p:cNvSpPr>
                <a:spLocks noChangeArrowheads="1"/>
              </p:cNvSpPr>
              <p:nvPr/>
            </p:nvSpPr>
            <p:spPr bwMode="auto">
              <a:xfrm>
                <a:off x="3790" y="2610"/>
                <a:ext cx="153"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33" name="Rectangle 1402"/>
              <p:cNvSpPr>
                <a:spLocks noChangeArrowheads="1"/>
              </p:cNvSpPr>
              <p:nvPr/>
            </p:nvSpPr>
            <p:spPr bwMode="auto">
              <a:xfrm>
                <a:off x="3774" y="2653"/>
                <a:ext cx="189"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34" name="Rectangle 1403"/>
              <p:cNvSpPr>
                <a:spLocks noChangeArrowheads="1"/>
              </p:cNvSpPr>
              <p:nvPr/>
            </p:nvSpPr>
            <p:spPr bwMode="auto">
              <a:xfrm>
                <a:off x="3808" y="2564"/>
                <a:ext cx="119"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35" name="Rectangle 1404"/>
              <p:cNvSpPr>
                <a:spLocks noChangeArrowheads="1"/>
              </p:cNvSpPr>
              <p:nvPr/>
            </p:nvSpPr>
            <p:spPr bwMode="auto">
              <a:xfrm>
                <a:off x="3818" y="2518"/>
                <a:ext cx="97"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36" name="Rectangle 1405"/>
              <p:cNvSpPr>
                <a:spLocks noChangeArrowheads="1"/>
              </p:cNvSpPr>
              <p:nvPr/>
            </p:nvSpPr>
            <p:spPr bwMode="auto">
              <a:xfrm>
                <a:off x="3828" y="2472"/>
                <a:ext cx="74"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37" name="Rectangle 1406"/>
              <p:cNvSpPr>
                <a:spLocks noChangeArrowheads="1"/>
              </p:cNvSpPr>
              <p:nvPr/>
            </p:nvSpPr>
            <p:spPr bwMode="auto">
              <a:xfrm>
                <a:off x="3839" y="2423"/>
                <a:ext cx="51"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gr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1"/>
          <p:cNvGrpSpPr>
            <a:grpSpLocks/>
          </p:cNvGrpSpPr>
          <p:nvPr/>
        </p:nvGrpSpPr>
        <p:grpSpPr bwMode="auto">
          <a:xfrm>
            <a:off x="854075" y="1017588"/>
            <a:ext cx="5551488" cy="3759200"/>
            <a:chOff x="738188" y="979488"/>
            <a:chExt cx="5551487" cy="3759200"/>
          </a:xfrm>
        </p:grpSpPr>
        <p:graphicFrame>
          <p:nvGraphicFramePr>
            <p:cNvPr id="9218" name="Object 2"/>
            <p:cNvGraphicFramePr>
              <a:graphicFrameLocks noChangeAspect="1"/>
            </p:cNvGraphicFramePr>
            <p:nvPr/>
          </p:nvGraphicFramePr>
          <p:xfrm>
            <a:off x="768350" y="3381375"/>
            <a:ext cx="611188" cy="520700"/>
          </p:xfrm>
          <a:graphic>
            <a:graphicData uri="http://schemas.openxmlformats.org/presentationml/2006/ole">
              <p:oleObj spid="_x0000_s273412" name="Clip" r:id="rId4" imgW="1305000" imgH="1085760" progId="">
                <p:embed/>
              </p:oleObj>
            </a:graphicData>
          </a:graphic>
        </p:graphicFrame>
        <p:sp>
          <p:nvSpPr>
            <p:cNvPr id="9244" name="Rectangle 3"/>
            <p:cNvSpPr>
              <a:spLocks noChangeArrowheads="1"/>
            </p:cNvSpPr>
            <p:nvPr/>
          </p:nvSpPr>
          <p:spPr bwMode="auto">
            <a:xfrm>
              <a:off x="1731963" y="2867025"/>
              <a:ext cx="288925" cy="623888"/>
            </a:xfrm>
            <a:prstGeom prst="rect">
              <a:avLst/>
            </a:prstGeom>
            <a:solidFill>
              <a:schemeClr val="accent1"/>
            </a:solidFill>
            <a:ln w="9525">
              <a:solidFill>
                <a:schemeClr val="tx1"/>
              </a:solidFill>
              <a:miter lim="800000"/>
              <a:headEnd/>
              <a:tailEnd/>
            </a:ln>
          </p:spPr>
          <p:txBody>
            <a:bodyPr wrap="none" anchor="ctr"/>
            <a:lstStyle/>
            <a:p>
              <a:pPr algn="ctr"/>
              <a:endParaRPr lang="ko-KR" altLang="ko-KR">
                <a:ea typeface="굴림" pitchFamily="34" charset="-127"/>
              </a:endParaRPr>
            </a:p>
          </p:txBody>
        </p:sp>
        <p:grpSp>
          <p:nvGrpSpPr>
            <p:cNvPr id="3" name="Group 44"/>
            <p:cNvGrpSpPr>
              <a:grpSpLocks/>
            </p:cNvGrpSpPr>
            <p:nvPr/>
          </p:nvGrpSpPr>
          <p:grpSpPr bwMode="auto">
            <a:xfrm>
              <a:off x="4192588" y="2689225"/>
              <a:ext cx="2097087" cy="2049463"/>
              <a:chOff x="1769" y="1380"/>
              <a:chExt cx="1321" cy="1291"/>
            </a:xfrm>
          </p:grpSpPr>
          <p:sp>
            <p:nvSpPr>
              <p:cNvPr id="9281" name="Freeform 5"/>
              <p:cNvSpPr>
                <a:spLocks/>
              </p:cNvSpPr>
              <p:nvPr/>
            </p:nvSpPr>
            <p:spPr bwMode="auto">
              <a:xfrm>
                <a:off x="1769" y="1380"/>
                <a:ext cx="1289" cy="1291"/>
              </a:xfrm>
              <a:custGeom>
                <a:avLst/>
                <a:gdLst>
                  <a:gd name="T0" fmla="*/ 233 w 1292"/>
                  <a:gd name="T1" fmla="*/ 7 h 1255"/>
                  <a:gd name="T2" fmla="*/ 35 w 1292"/>
                  <a:gd name="T3" fmla="*/ 187 h 1255"/>
                  <a:gd name="T4" fmla="*/ 29 w 1292"/>
                  <a:gd name="T5" fmla="*/ 619 h 1255"/>
                  <a:gd name="T6" fmla="*/ 53 w 1292"/>
                  <a:gd name="T7" fmla="*/ 982 h 1255"/>
                  <a:gd name="T8" fmla="*/ 239 w 1292"/>
                  <a:gd name="T9" fmla="*/ 1032 h 1255"/>
                  <a:gd name="T10" fmla="*/ 640 w 1292"/>
                  <a:gd name="T11" fmla="*/ 1336 h 1255"/>
                  <a:gd name="T12" fmla="*/ 983 w 1292"/>
                  <a:gd name="T13" fmla="*/ 1466 h 1255"/>
                  <a:gd name="T14" fmla="*/ 1181 w 1292"/>
                  <a:gd name="T15" fmla="*/ 1210 h 1255"/>
                  <a:gd name="T16" fmla="*/ 1253 w 1292"/>
                  <a:gd name="T17" fmla="*/ 528 h 1255"/>
                  <a:gd name="T18" fmla="*/ 1187 w 1292"/>
                  <a:gd name="T19" fmla="*/ 250 h 1255"/>
                  <a:gd name="T20" fmla="*/ 737 w 1292"/>
                  <a:gd name="T21" fmla="*/ 136 h 1255"/>
                  <a:gd name="T22" fmla="*/ 233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9282" name="Oval 6"/>
              <p:cNvSpPr>
                <a:spLocks noChangeArrowheads="1"/>
              </p:cNvSpPr>
              <p:nvPr/>
            </p:nvSpPr>
            <p:spPr bwMode="auto">
              <a:xfrm>
                <a:off x="1885" y="1676"/>
                <a:ext cx="122" cy="122"/>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9283" name="Oval 7"/>
              <p:cNvSpPr>
                <a:spLocks noChangeArrowheads="1"/>
              </p:cNvSpPr>
              <p:nvPr/>
            </p:nvSpPr>
            <p:spPr bwMode="auto">
              <a:xfrm>
                <a:off x="2714" y="1869"/>
                <a:ext cx="122" cy="122"/>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9284" name="Oval 8"/>
              <p:cNvSpPr>
                <a:spLocks noChangeArrowheads="1"/>
              </p:cNvSpPr>
              <p:nvPr/>
            </p:nvSpPr>
            <p:spPr bwMode="auto">
              <a:xfrm>
                <a:off x="2383" y="2208"/>
                <a:ext cx="122" cy="122"/>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9285" name="Line 10"/>
              <p:cNvSpPr>
                <a:spLocks noChangeShapeType="1"/>
              </p:cNvSpPr>
              <p:nvPr/>
            </p:nvSpPr>
            <p:spPr bwMode="auto">
              <a:xfrm>
                <a:off x="1973" y="1771"/>
                <a:ext cx="454" cy="454"/>
              </a:xfrm>
              <a:prstGeom prst="line">
                <a:avLst/>
              </a:prstGeom>
              <a:noFill/>
              <a:ln w="9525">
                <a:solidFill>
                  <a:schemeClr val="tx1"/>
                </a:solidFill>
                <a:round/>
                <a:headEnd/>
                <a:tailEnd/>
              </a:ln>
            </p:spPr>
            <p:txBody>
              <a:bodyPr wrap="none"/>
              <a:lstStyle/>
              <a:p>
                <a:endParaRPr lang="zh-CN" altLang="en-US"/>
              </a:p>
            </p:txBody>
          </p:sp>
          <p:sp>
            <p:nvSpPr>
              <p:cNvPr id="9286" name="Line 11"/>
              <p:cNvSpPr>
                <a:spLocks noChangeShapeType="1"/>
              </p:cNvSpPr>
              <p:nvPr/>
            </p:nvSpPr>
            <p:spPr bwMode="auto">
              <a:xfrm flipV="1">
                <a:off x="2496" y="1963"/>
                <a:ext cx="245" cy="254"/>
              </a:xfrm>
              <a:prstGeom prst="line">
                <a:avLst/>
              </a:prstGeom>
              <a:noFill/>
              <a:ln w="9525">
                <a:solidFill>
                  <a:schemeClr val="tx1"/>
                </a:solidFill>
                <a:round/>
                <a:headEnd/>
                <a:tailEnd/>
              </a:ln>
            </p:spPr>
            <p:txBody>
              <a:bodyPr wrap="none"/>
              <a:lstStyle/>
              <a:p>
                <a:endParaRPr lang="zh-CN" altLang="en-US"/>
              </a:p>
            </p:txBody>
          </p:sp>
          <p:sp>
            <p:nvSpPr>
              <p:cNvPr id="9287" name="Text Box 12"/>
              <p:cNvSpPr txBox="1">
                <a:spLocks noChangeArrowheads="1"/>
              </p:cNvSpPr>
              <p:nvPr/>
            </p:nvSpPr>
            <p:spPr bwMode="auto">
              <a:xfrm>
                <a:off x="2063" y="1514"/>
                <a:ext cx="626" cy="326"/>
              </a:xfrm>
              <a:prstGeom prst="rect">
                <a:avLst/>
              </a:prstGeom>
              <a:noFill/>
              <a:ln w="9525">
                <a:noFill/>
                <a:miter lim="800000"/>
                <a:headEnd/>
                <a:tailEnd/>
              </a:ln>
            </p:spPr>
            <p:txBody>
              <a:bodyPr wrap="none">
                <a:spAutoFit/>
              </a:bodyPr>
              <a:lstStyle/>
              <a:p>
                <a:r>
                  <a:rPr lang="en-US" altLang="ko-KR" sz="1400">
                    <a:ea typeface="굴림" pitchFamily="34" charset="-127"/>
                  </a:rPr>
                  <a:t>telephone</a:t>
                </a:r>
              </a:p>
              <a:p>
                <a:r>
                  <a:rPr lang="en-US" altLang="ko-KR" sz="1400">
                    <a:ea typeface="굴림" pitchFamily="34" charset="-127"/>
                  </a:rPr>
                  <a:t>network</a:t>
                </a:r>
              </a:p>
            </p:txBody>
          </p:sp>
          <p:sp>
            <p:nvSpPr>
              <p:cNvPr id="9288" name="Line 14"/>
              <p:cNvSpPr>
                <a:spLocks noChangeShapeType="1"/>
              </p:cNvSpPr>
              <p:nvPr/>
            </p:nvSpPr>
            <p:spPr bwMode="auto">
              <a:xfrm flipV="1">
                <a:off x="2784" y="1911"/>
                <a:ext cx="306" cy="9"/>
              </a:xfrm>
              <a:prstGeom prst="line">
                <a:avLst/>
              </a:prstGeom>
              <a:noFill/>
              <a:ln w="9525">
                <a:solidFill>
                  <a:schemeClr val="tx1"/>
                </a:solidFill>
                <a:round/>
                <a:headEnd/>
                <a:tailEnd/>
              </a:ln>
            </p:spPr>
            <p:txBody>
              <a:bodyPr wrap="none"/>
              <a:lstStyle/>
              <a:p>
                <a:endParaRPr lang="zh-CN" altLang="en-US"/>
              </a:p>
            </p:txBody>
          </p:sp>
        </p:grpSp>
        <p:sp>
          <p:nvSpPr>
            <p:cNvPr id="9246" name="Text Box 34"/>
            <p:cNvSpPr txBox="1">
              <a:spLocks noChangeArrowheads="1"/>
            </p:cNvSpPr>
            <p:nvPr/>
          </p:nvSpPr>
          <p:spPr bwMode="auto">
            <a:xfrm>
              <a:off x="1585913" y="3511550"/>
              <a:ext cx="755650" cy="517525"/>
            </a:xfrm>
            <a:prstGeom prst="rect">
              <a:avLst/>
            </a:prstGeom>
            <a:noFill/>
            <a:ln w="9525">
              <a:noFill/>
              <a:miter lim="800000"/>
              <a:headEnd/>
              <a:tailEnd/>
            </a:ln>
          </p:spPr>
          <p:txBody>
            <a:bodyPr wrap="none">
              <a:spAutoFit/>
            </a:bodyPr>
            <a:lstStyle/>
            <a:p>
              <a:r>
                <a:rPr lang="en-US" altLang="ko-KR" sz="1400">
                  <a:ea typeface="굴림" pitchFamily="34" charset="-127"/>
                </a:rPr>
                <a:t>DSL</a:t>
              </a:r>
            </a:p>
            <a:p>
              <a:r>
                <a:rPr lang="en-US" altLang="ko-KR" sz="1400">
                  <a:ea typeface="굴림" pitchFamily="34" charset="-127"/>
                </a:rPr>
                <a:t>modem</a:t>
              </a:r>
            </a:p>
          </p:txBody>
        </p:sp>
        <p:sp>
          <p:nvSpPr>
            <p:cNvPr id="9247" name="Text Box 36"/>
            <p:cNvSpPr txBox="1">
              <a:spLocks noChangeArrowheads="1"/>
            </p:cNvSpPr>
            <p:nvPr/>
          </p:nvSpPr>
          <p:spPr bwMode="auto">
            <a:xfrm>
              <a:off x="738188" y="3983038"/>
              <a:ext cx="615950" cy="517525"/>
            </a:xfrm>
            <a:prstGeom prst="rect">
              <a:avLst/>
            </a:prstGeom>
            <a:noFill/>
            <a:ln w="9525">
              <a:noFill/>
              <a:miter lim="800000"/>
              <a:headEnd/>
              <a:tailEnd/>
            </a:ln>
          </p:spPr>
          <p:txBody>
            <a:bodyPr wrap="none">
              <a:spAutoFit/>
            </a:bodyPr>
            <a:lstStyle/>
            <a:p>
              <a:r>
                <a:rPr lang="en-US" altLang="ko-KR" sz="1400">
                  <a:ea typeface="굴림" pitchFamily="34" charset="-127"/>
                </a:rPr>
                <a:t>home</a:t>
              </a:r>
            </a:p>
            <a:p>
              <a:r>
                <a:rPr lang="en-US" altLang="ko-KR" sz="1400">
                  <a:ea typeface="굴림" pitchFamily="34" charset="-127"/>
                </a:rPr>
                <a:t>PC</a:t>
              </a:r>
            </a:p>
          </p:txBody>
        </p:sp>
        <p:graphicFrame>
          <p:nvGraphicFramePr>
            <p:cNvPr id="9219" name="Object 3"/>
            <p:cNvGraphicFramePr>
              <a:graphicFrameLocks noChangeAspect="1"/>
            </p:cNvGraphicFramePr>
            <p:nvPr/>
          </p:nvGraphicFramePr>
          <p:xfrm>
            <a:off x="1179513" y="2239963"/>
            <a:ext cx="490537" cy="369887"/>
          </p:xfrm>
          <a:graphic>
            <a:graphicData uri="http://schemas.openxmlformats.org/presentationml/2006/ole">
              <p:oleObj spid="_x0000_s273413" name="Clip" r:id="rId5" imgW="681706" imgH="480401" progId="">
                <p:embed/>
              </p:oleObj>
            </a:graphicData>
          </a:graphic>
        </p:graphicFrame>
        <p:sp>
          <p:nvSpPr>
            <p:cNvPr id="9248" name="Text Box 40"/>
            <p:cNvSpPr txBox="1">
              <a:spLocks noChangeArrowheads="1"/>
            </p:cNvSpPr>
            <p:nvPr/>
          </p:nvSpPr>
          <p:spPr bwMode="auto">
            <a:xfrm>
              <a:off x="1001713" y="1641475"/>
              <a:ext cx="666750" cy="517525"/>
            </a:xfrm>
            <a:prstGeom prst="rect">
              <a:avLst/>
            </a:prstGeom>
            <a:noFill/>
            <a:ln w="9525">
              <a:noFill/>
              <a:miter lim="800000"/>
              <a:headEnd/>
              <a:tailEnd/>
            </a:ln>
          </p:spPr>
          <p:txBody>
            <a:bodyPr wrap="none">
              <a:spAutoFit/>
            </a:bodyPr>
            <a:lstStyle/>
            <a:p>
              <a:r>
                <a:rPr lang="en-US" altLang="ko-KR" sz="1400">
                  <a:ea typeface="굴림" pitchFamily="34" charset="-127"/>
                </a:rPr>
                <a:t>home</a:t>
              </a:r>
            </a:p>
            <a:p>
              <a:r>
                <a:rPr lang="en-US" altLang="ko-KR" sz="1400">
                  <a:ea typeface="굴림" pitchFamily="34" charset="-127"/>
                </a:rPr>
                <a:t>phone</a:t>
              </a:r>
            </a:p>
          </p:txBody>
        </p:sp>
        <p:sp>
          <p:nvSpPr>
            <p:cNvPr id="9249" name="Line 41"/>
            <p:cNvSpPr>
              <a:spLocks noChangeShapeType="1"/>
            </p:cNvSpPr>
            <p:nvPr/>
          </p:nvSpPr>
          <p:spPr bwMode="auto">
            <a:xfrm>
              <a:off x="1568450" y="2479675"/>
              <a:ext cx="885825" cy="525463"/>
            </a:xfrm>
            <a:prstGeom prst="line">
              <a:avLst/>
            </a:prstGeom>
            <a:noFill/>
            <a:ln w="9525">
              <a:solidFill>
                <a:schemeClr val="tx1"/>
              </a:solidFill>
              <a:round/>
              <a:headEnd/>
              <a:tailEnd/>
            </a:ln>
          </p:spPr>
          <p:txBody>
            <a:bodyPr wrap="none"/>
            <a:lstStyle/>
            <a:p>
              <a:endParaRPr lang="zh-CN" altLang="en-US"/>
            </a:p>
          </p:txBody>
        </p:sp>
        <p:sp>
          <p:nvSpPr>
            <p:cNvPr id="9250" name="Line 42"/>
            <p:cNvSpPr>
              <a:spLocks noChangeShapeType="1"/>
            </p:cNvSpPr>
            <p:nvPr/>
          </p:nvSpPr>
          <p:spPr bwMode="auto">
            <a:xfrm flipV="1">
              <a:off x="1233488" y="3227388"/>
              <a:ext cx="511175" cy="360362"/>
            </a:xfrm>
            <a:prstGeom prst="line">
              <a:avLst/>
            </a:prstGeom>
            <a:noFill/>
            <a:ln w="9525">
              <a:solidFill>
                <a:schemeClr val="tx1"/>
              </a:solidFill>
              <a:round/>
              <a:headEnd/>
              <a:tailEnd/>
            </a:ln>
          </p:spPr>
          <p:txBody>
            <a:bodyPr wrap="none"/>
            <a:lstStyle/>
            <a:p>
              <a:endParaRPr lang="zh-CN" altLang="en-US"/>
            </a:p>
          </p:txBody>
        </p:sp>
        <p:sp>
          <p:nvSpPr>
            <p:cNvPr id="9251" name="Rectangle 47"/>
            <p:cNvSpPr>
              <a:spLocks noChangeArrowheads="1"/>
            </p:cNvSpPr>
            <p:nvPr/>
          </p:nvSpPr>
          <p:spPr bwMode="auto">
            <a:xfrm>
              <a:off x="3700463" y="2728913"/>
              <a:ext cx="288925" cy="623887"/>
            </a:xfrm>
            <a:prstGeom prst="rect">
              <a:avLst/>
            </a:prstGeom>
            <a:solidFill>
              <a:srgbClr val="FFFF00"/>
            </a:solidFill>
            <a:ln w="9525">
              <a:solidFill>
                <a:schemeClr val="tx1"/>
              </a:solidFill>
              <a:miter lim="800000"/>
              <a:headEnd/>
              <a:tailEnd/>
            </a:ln>
          </p:spPr>
          <p:txBody>
            <a:bodyPr wrap="none" anchor="ctr"/>
            <a:lstStyle/>
            <a:p>
              <a:pPr algn="ctr"/>
              <a:endParaRPr lang="ko-KR" altLang="ko-KR">
                <a:ea typeface="굴림" pitchFamily="34" charset="-127"/>
              </a:endParaRPr>
            </a:p>
          </p:txBody>
        </p:sp>
        <p:sp>
          <p:nvSpPr>
            <p:cNvPr id="9252" name="Line 48"/>
            <p:cNvSpPr>
              <a:spLocks noChangeShapeType="1"/>
            </p:cNvSpPr>
            <p:nvPr/>
          </p:nvSpPr>
          <p:spPr bwMode="auto">
            <a:xfrm>
              <a:off x="2438400" y="3089275"/>
              <a:ext cx="1247775" cy="0"/>
            </a:xfrm>
            <a:prstGeom prst="line">
              <a:avLst/>
            </a:prstGeom>
            <a:noFill/>
            <a:ln w="9525">
              <a:solidFill>
                <a:schemeClr val="tx1"/>
              </a:solidFill>
              <a:round/>
              <a:headEnd/>
              <a:tailEnd/>
            </a:ln>
          </p:spPr>
          <p:txBody>
            <a:bodyPr wrap="none"/>
            <a:lstStyle/>
            <a:p>
              <a:endParaRPr lang="zh-CN" altLang="en-US"/>
            </a:p>
          </p:txBody>
        </p:sp>
        <p:sp>
          <p:nvSpPr>
            <p:cNvPr id="9253" name="Freeform 52"/>
            <p:cNvSpPr>
              <a:spLocks/>
            </p:cNvSpPr>
            <p:nvPr/>
          </p:nvSpPr>
          <p:spPr bwMode="auto">
            <a:xfrm rot="4873784">
              <a:off x="4356101" y="1041400"/>
              <a:ext cx="1770062" cy="164623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9254" name="Text Box 53"/>
            <p:cNvSpPr txBox="1">
              <a:spLocks noChangeArrowheads="1"/>
            </p:cNvSpPr>
            <p:nvPr/>
          </p:nvSpPr>
          <p:spPr bwMode="auto">
            <a:xfrm>
              <a:off x="5062538" y="1350963"/>
              <a:ext cx="915987" cy="304800"/>
            </a:xfrm>
            <a:prstGeom prst="rect">
              <a:avLst/>
            </a:prstGeom>
            <a:noFill/>
            <a:ln w="9525">
              <a:noFill/>
              <a:miter lim="800000"/>
              <a:headEnd/>
              <a:tailEnd/>
            </a:ln>
          </p:spPr>
          <p:txBody>
            <a:bodyPr wrap="none">
              <a:spAutoFit/>
            </a:bodyPr>
            <a:lstStyle/>
            <a:p>
              <a:r>
                <a:rPr lang="en-US" altLang="ko-KR" sz="1400">
                  <a:ea typeface="굴림" pitchFamily="34" charset="-127"/>
                </a:rPr>
                <a:t>Internet</a:t>
              </a:r>
            </a:p>
          </p:txBody>
        </p:sp>
        <p:grpSp>
          <p:nvGrpSpPr>
            <p:cNvPr id="4" name="Group 54"/>
            <p:cNvGrpSpPr>
              <a:grpSpLocks/>
            </p:cNvGrpSpPr>
            <p:nvPr/>
          </p:nvGrpSpPr>
          <p:grpSpPr bwMode="auto">
            <a:xfrm>
              <a:off x="4144963" y="2365375"/>
              <a:ext cx="473075" cy="244475"/>
              <a:chOff x="533" y="321"/>
              <a:chExt cx="359" cy="180"/>
            </a:xfrm>
          </p:grpSpPr>
          <p:grpSp>
            <p:nvGrpSpPr>
              <p:cNvPr id="5" name="Group 55"/>
              <p:cNvGrpSpPr>
                <a:grpSpLocks/>
              </p:cNvGrpSpPr>
              <p:nvPr/>
            </p:nvGrpSpPr>
            <p:grpSpPr bwMode="auto">
              <a:xfrm>
                <a:off x="533" y="321"/>
                <a:ext cx="359" cy="180"/>
                <a:chOff x="1009" y="655"/>
                <a:chExt cx="359" cy="180"/>
              </a:xfrm>
            </p:grpSpPr>
            <p:sp>
              <p:nvSpPr>
                <p:cNvPr id="9268" name="Oval 56"/>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9269" name="Line 57"/>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zh-CN" altLang="en-US"/>
                </a:p>
              </p:txBody>
            </p:sp>
            <p:sp>
              <p:nvSpPr>
                <p:cNvPr id="9270" name="Line 58"/>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zh-CN" altLang="en-US"/>
                </a:p>
              </p:txBody>
            </p:sp>
            <p:sp>
              <p:nvSpPr>
                <p:cNvPr id="9271" name="Rectangle 59"/>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9272" name="Oval 60"/>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 name="Group 61"/>
                <p:cNvGrpSpPr>
                  <a:grpSpLocks/>
                </p:cNvGrpSpPr>
                <p:nvPr/>
              </p:nvGrpSpPr>
              <p:grpSpPr bwMode="auto">
                <a:xfrm>
                  <a:off x="1095" y="681"/>
                  <a:ext cx="176" cy="68"/>
                  <a:chOff x="2848" y="848"/>
                  <a:chExt cx="140" cy="98"/>
                </a:xfrm>
              </p:grpSpPr>
              <p:sp>
                <p:nvSpPr>
                  <p:cNvPr id="9278" name="Line 6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9279" name="Line 6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9280" name="Line 6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 name="Group 65"/>
                <p:cNvGrpSpPr>
                  <a:grpSpLocks/>
                </p:cNvGrpSpPr>
                <p:nvPr/>
              </p:nvGrpSpPr>
              <p:grpSpPr bwMode="auto">
                <a:xfrm flipV="1">
                  <a:off x="1095" y="680"/>
                  <a:ext cx="176" cy="68"/>
                  <a:chOff x="2848" y="848"/>
                  <a:chExt cx="140" cy="98"/>
                </a:xfrm>
              </p:grpSpPr>
              <p:sp>
                <p:nvSpPr>
                  <p:cNvPr id="9275" name="Line 6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9276" name="Line 6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9277" name="Line 6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9267" name="Line 69"/>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zh-CN" altLang="en-US"/>
              </a:p>
            </p:txBody>
          </p:sp>
        </p:grpSp>
        <p:sp>
          <p:nvSpPr>
            <p:cNvPr id="9256" name="Line 70"/>
            <p:cNvSpPr>
              <a:spLocks noChangeShapeType="1"/>
            </p:cNvSpPr>
            <p:nvPr/>
          </p:nvSpPr>
          <p:spPr bwMode="auto">
            <a:xfrm flipV="1">
              <a:off x="3989388" y="2563813"/>
              <a:ext cx="392112" cy="442912"/>
            </a:xfrm>
            <a:prstGeom prst="line">
              <a:avLst/>
            </a:prstGeom>
            <a:noFill/>
            <a:ln w="9525">
              <a:solidFill>
                <a:schemeClr val="tx1"/>
              </a:solidFill>
              <a:round/>
              <a:headEnd/>
              <a:tailEnd/>
            </a:ln>
          </p:spPr>
          <p:txBody>
            <a:bodyPr wrap="none"/>
            <a:lstStyle/>
            <a:p>
              <a:endParaRPr lang="zh-CN" altLang="en-US"/>
            </a:p>
          </p:txBody>
        </p:sp>
        <p:sp>
          <p:nvSpPr>
            <p:cNvPr id="9257" name="Line 71"/>
            <p:cNvSpPr>
              <a:spLocks noChangeShapeType="1"/>
            </p:cNvSpPr>
            <p:nvPr/>
          </p:nvSpPr>
          <p:spPr bwMode="auto">
            <a:xfrm>
              <a:off x="3976688" y="3200400"/>
              <a:ext cx="484187" cy="53975"/>
            </a:xfrm>
            <a:prstGeom prst="line">
              <a:avLst/>
            </a:prstGeom>
            <a:noFill/>
            <a:ln w="9525">
              <a:solidFill>
                <a:schemeClr val="tx1"/>
              </a:solidFill>
              <a:round/>
              <a:headEnd/>
              <a:tailEnd/>
            </a:ln>
          </p:spPr>
          <p:txBody>
            <a:bodyPr wrap="none"/>
            <a:lstStyle/>
            <a:p>
              <a:endParaRPr lang="zh-CN" altLang="en-US"/>
            </a:p>
          </p:txBody>
        </p:sp>
        <p:sp>
          <p:nvSpPr>
            <p:cNvPr id="9258" name="Text Box 72"/>
            <p:cNvSpPr txBox="1">
              <a:spLocks noChangeArrowheads="1"/>
            </p:cNvSpPr>
            <p:nvPr/>
          </p:nvSpPr>
          <p:spPr bwMode="auto">
            <a:xfrm>
              <a:off x="3425825" y="2493963"/>
              <a:ext cx="730250" cy="274637"/>
            </a:xfrm>
            <a:prstGeom prst="rect">
              <a:avLst/>
            </a:prstGeom>
            <a:noFill/>
            <a:ln w="9525">
              <a:noFill/>
              <a:miter lim="800000"/>
              <a:headEnd/>
              <a:tailEnd/>
            </a:ln>
          </p:spPr>
          <p:txBody>
            <a:bodyPr wrap="none">
              <a:spAutoFit/>
            </a:bodyPr>
            <a:lstStyle/>
            <a:p>
              <a:r>
                <a:rPr lang="en-US" altLang="ko-KR" sz="1200">
                  <a:ea typeface="굴림" pitchFamily="34" charset="-127"/>
                </a:rPr>
                <a:t>DSLAM</a:t>
              </a:r>
            </a:p>
          </p:txBody>
        </p:sp>
        <p:sp>
          <p:nvSpPr>
            <p:cNvPr id="9259" name="AutoShape 73"/>
            <p:cNvSpPr>
              <a:spLocks noChangeArrowheads="1"/>
            </p:cNvSpPr>
            <p:nvPr/>
          </p:nvSpPr>
          <p:spPr bwMode="auto">
            <a:xfrm>
              <a:off x="2438400" y="1370570"/>
              <a:ext cx="2233613" cy="851930"/>
            </a:xfrm>
            <a:prstGeom prst="wedgeRoundRectCallout">
              <a:avLst>
                <a:gd name="adj1" fmla="val -28310"/>
                <a:gd name="adj2" fmla="val 145009"/>
                <a:gd name="adj3" fmla="val 16667"/>
              </a:avLst>
            </a:prstGeom>
            <a:noFill/>
            <a:ln w="9525">
              <a:solidFill>
                <a:schemeClr val="tx1"/>
              </a:solidFill>
              <a:miter lim="800000"/>
              <a:headEnd/>
              <a:tailEnd/>
            </a:ln>
          </p:spPr>
          <p:txBody>
            <a:bodyPr/>
            <a:lstStyle/>
            <a:p>
              <a:pPr algn="ctr"/>
              <a:endParaRPr lang="ko-KR" altLang="ko-KR">
                <a:ea typeface="굴림" pitchFamily="34" charset="-127"/>
              </a:endParaRPr>
            </a:p>
          </p:txBody>
        </p:sp>
        <p:sp>
          <p:nvSpPr>
            <p:cNvPr id="9260" name="Text Box 74"/>
            <p:cNvSpPr txBox="1">
              <a:spLocks noChangeArrowheads="1"/>
            </p:cNvSpPr>
            <p:nvPr/>
          </p:nvSpPr>
          <p:spPr bwMode="auto">
            <a:xfrm>
              <a:off x="2416175" y="1370571"/>
              <a:ext cx="2357438" cy="830997"/>
            </a:xfrm>
            <a:prstGeom prst="rect">
              <a:avLst/>
            </a:prstGeom>
            <a:noFill/>
            <a:ln w="9525">
              <a:noFill/>
              <a:miter lim="800000"/>
              <a:headEnd/>
              <a:tailEnd/>
            </a:ln>
          </p:spPr>
          <p:txBody>
            <a:bodyPr>
              <a:spAutoFit/>
            </a:bodyPr>
            <a:lstStyle/>
            <a:p>
              <a:r>
                <a:rPr lang="en-US" altLang="ko-KR" sz="1200">
                  <a:ea typeface="굴림" pitchFamily="34" charset="-127"/>
                </a:rPr>
                <a:t>Existing phone line: </a:t>
              </a:r>
            </a:p>
            <a:p>
              <a:r>
                <a:rPr lang="en-US" altLang="ko-KR" sz="1200">
                  <a:ea typeface="굴림" pitchFamily="34" charset="-127"/>
                </a:rPr>
                <a:t>0-4KHz phone; </a:t>
              </a:r>
            </a:p>
            <a:p>
              <a:r>
                <a:rPr lang="en-US" altLang="ko-KR" sz="1200">
                  <a:ea typeface="굴림" pitchFamily="34" charset="-127"/>
                </a:rPr>
                <a:t>4-50KHz upstream data; </a:t>
              </a:r>
              <a:br>
                <a:rPr lang="en-US" altLang="ko-KR" sz="1200">
                  <a:ea typeface="굴림" pitchFamily="34" charset="-127"/>
                </a:rPr>
              </a:br>
              <a:r>
                <a:rPr lang="en-US" altLang="ko-KR" sz="1200">
                  <a:ea typeface="굴림" pitchFamily="34" charset="-127"/>
                </a:rPr>
                <a:t>50KHz-1MHz downstream data</a:t>
              </a:r>
            </a:p>
          </p:txBody>
        </p:sp>
        <p:sp>
          <p:nvSpPr>
            <p:cNvPr id="9261" name="Rectangle 76"/>
            <p:cNvSpPr>
              <a:spLocks noChangeArrowheads="1"/>
            </p:cNvSpPr>
            <p:nvPr/>
          </p:nvSpPr>
          <p:spPr bwMode="auto">
            <a:xfrm>
              <a:off x="2273300" y="2951163"/>
              <a:ext cx="207963" cy="234950"/>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9262" name="Line 77"/>
            <p:cNvSpPr>
              <a:spLocks noChangeShapeType="1"/>
            </p:cNvSpPr>
            <p:nvPr/>
          </p:nvSpPr>
          <p:spPr bwMode="auto">
            <a:xfrm>
              <a:off x="2008188" y="3089275"/>
              <a:ext cx="292100" cy="0"/>
            </a:xfrm>
            <a:prstGeom prst="line">
              <a:avLst/>
            </a:prstGeom>
            <a:noFill/>
            <a:ln w="9525">
              <a:solidFill>
                <a:schemeClr val="tx1"/>
              </a:solidFill>
              <a:round/>
              <a:headEnd/>
              <a:tailEnd/>
            </a:ln>
          </p:spPr>
          <p:txBody>
            <a:bodyPr wrap="none"/>
            <a:lstStyle/>
            <a:p>
              <a:endParaRPr lang="zh-CN" altLang="en-US"/>
            </a:p>
          </p:txBody>
        </p:sp>
        <p:sp>
          <p:nvSpPr>
            <p:cNvPr id="9263" name="Text Box 78"/>
            <p:cNvSpPr txBox="1">
              <a:spLocks noChangeArrowheads="1"/>
            </p:cNvSpPr>
            <p:nvPr/>
          </p:nvSpPr>
          <p:spPr bwMode="auto">
            <a:xfrm>
              <a:off x="2086748" y="2601484"/>
              <a:ext cx="713560" cy="307777"/>
            </a:xfrm>
            <a:prstGeom prst="rect">
              <a:avLst/>
            </a:prstGeom>
            <a:noFill/>
            <a:ln w="9525">
              <a:noFill/>
              <a:miter lim="800000"/>
              <a:headEnd/>
              <a:tailEnd/>
            </a:ln>
          </p:spPr>
          <p:txBody>
            <a:bodyPr>
              <a:spAutoFit/>
            </a:bodyPr>
            <a:lstStyle/>
            <a:p>
              <a:r>
                <a:rPr lang="en-US" altLang="ko-KR" sz="1400">
                  <a:ea typeface="굴림" pitchFamily="34" charset="-127"/>
                </a:rPr>
                <a:t>splitter</a:t>
              </a:r>
            </a:p>
          </p:txBody>
        </p:sp>
        <p:sp>
          <p:nvSpPr>
            <p:cNvPr id="9264" name="Rectangle 80"/>
            <p:cNvSpPr>
              <a:spLocks noChangeArrowheads="1"/>
            </p:cNvSpPr>
            <p:nvPr/>
          </p:nvSpPr>
          <p:spPr bwMode="auto">
            <a:xfrm>
              <a:off x="3406775" y="2287588"/>
              <a:ext cx="1233488" cy="1343025"/>
            </a:xfrm>
            <a:prstGeom prst="rect">
              <a:avLst/>
            </a:prstGeom>
            <a:noFill/>
            <a:ln w="9525">
              <a:solidFill>
                <a:schemeClr val="tx1"/>
              </a:solidFill>
              <a:prstDash val="lgDashDot"/>
              <a:miter lim="800000"/>
              <a:headEnd/>
              <a:tailEnd/>
            </a:ln>
          </p:spPr>
          <p:txBody>
            <a:bodyPr wrap="none" anchor="ctr"/>
            <a:lstStyle/>
            <a:p>
              <a:endParaRPr lang="ko-KR" altLang="ko-KR">
                <a:ea typeface="굴림" pitchFamily="34" charset="-127"/>
              </a:endParaRPr>
            </a:p>
          </p:txBody>
        </p:sp>
        <p:sp>
          <p:nvSpPr>
            <p:cNvPr id="9265" name="Text Box 81"/>
            <p:cNvSpPr txBox="1">
              <a:spLocks noChangeArrowheads="1"/>
            </p:cNvSpPr>
            <p:nvPr/>
          </p:nvSpPr>
          <p:spPr bwMode="auto">
            <a:xfrm>
              <a:off x="3316288" y="3638550"/>
              <a:ext cx="776287" cy="517525"/>
            </a:xfrm>
            <a:prstGeom prst="rect">
              <a:avLst/>
            </a:prstGeom>
            <a:noFill/>
            <a:ln w="9525">
              <a:noFill/>
              <a:miter lim="800000"/>
              <a:headEnd/>
              <a:tailEnd/>
            </a:ln>
          </p:spPr>
          <p:txBody>
            <a:bodyPr wrap="none">
              <a:spAutoFit/>
            </a:bodyPr>
            <a:lstStyle/>
            <a:p>
              <a:r>
                <a:rPr lang="en-US" altLang="ko-KR" sz="1400">
                  <a:ea typeface="굴림" pitchFamily="34" charset="-127"/>
                </a:rPr>
                <a:t>central</a:t>
              </a:r>
            </a:p>
            <a:p>
              <a:r>
                <a:rPr lang="en-US" altLang="ko-KR" sz="1400">
                  <a:ea typeface="굴림" pitchFamily="34" charset="-127"/>
                </a:rPr>
                <a:t>office</a:t>
              </a:r>
            </a:p>
          </p:txBody>
        </p:sp>
      </p:grpSp>
      <p:sp>
        <p:nvSpPr>
          <p:cNvPr id="9221" name="Title 50"/>
          <p:cNvSpPr>
            <a:spLocks noGrp="1"/>
          </p:cNvSpPr>
          <p:nvPr>
            <p:ph type="title"/>
          </p:nvPr>
        </p:nvSpPr>
        <p:spPr>
          <a:xfrm>
            <a:off x="520700" y="0"/>
            <a:ext cx="7772400" cy="1143000"/>
          </a:xfrm>
        </p:spPr>
        <p:txBody>
          <a:bodyPr/>
          <a:lstStyle/>
          <a:p>
            <a:r>
              <a:rPr lang="en-US" altLang="ko-KR" smtClean="0">
                <a:ea typeface="굴림" pitchFamily="34" charset="-127"/>
              </a:rPr>
              <a:t>Digital Subscriber Line (DSL)</a:t>
            </a:r>
          </a:p>
        </p:txBody>
      </p:sp>
      <p:sp>
        <p:nvSpPr>
          <p:cNvPr id="9222" name="Rectangle 52"/>
          <p:cNvSpPr>
            <a:spLocks noChangeArrowheads="1"/>
          </p:cNvSpPr>
          <p:nvPr/>
        </p:nvSpPr>
        <p:spPr bwMode="auto">
          <a:xfrm>
            <a:off x="180975" y="4262438"/>
            <a:ext cx="8693150" cy="2235200"/>
          </a:xfrm>
          <a:prstGeom prst="rect">
            <a:avLst/>
          </a:prstGeom>
          <a:noFill/>
          <a:ln w="9525">
            <a:noFill/>
            <a:miter lim="800000"/>
            <a:headEnd/>
            <a:tailEnd/>
          </a:ln>
        </p:spPr>
        <p:txBody>
          <a:bodyPr>
            <a:spAutoFit/>
          </a:bodyPr>
          <a:lstStyle/>
          <a:p>
            <a:pPr marL="342900" indent="-342900">
              <a:spcBef>
                <a:spcPct val="20000"/>
              </a:spcBef>
              <a:buClr>
                <a:schemeClr val="accent2"/>
              </a:buClr>
              <a:buSzPct val="85000"/>
            </a:pPr>
            <a:endParaRPr lang="en-US" altLang="ko-KR" dirty="0">
              <a:solidFill>
                <a:srgbClr val="FF0000"/>
              </a:solidFill>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dirty="0" smtClean="0">
                <a:latin typeface="Comic Sans MS" pitchFamily="66" charset="0"/>
                <a:ea typeface="굴림" pitchFamily="34" charset="-127"/>
              </a:rPr>
              <a:t>Uses </a:t>
            </a:r>
            <a:r>
              <a:rPr lang="en-US" altLang="ko-KR" dirty="0">
                <a:latin typeface="Comic Sans MS" pitchFamily="66" charset="0"/>
                <a:ea typeface="굴림" pitchFamily="34" charset="-127"/>
              </a:rPr>
              <a:t>existing </a:t>
            </a:r>
            <a:r>
              <a:rPr lang="en-US" altLang="ko-KR" dirty="0">
                <a:solidFill>
                  <a:srgbClr val="0000FF"/>
                </a:solidFill>
                <a:latin typeface="Comic Sans MS" pitchFamily="66" charset="0"/>
                <a:ea typeface="굴림" pitchFamily="34" charset="-127"/>
              </a:rPr>
              <a:t>telephone </a:t>
            </a:r>
            <a:r>
              <a:rPr lang="en-US" altLang="ko-KR" dirty="0" smtClean="0">
                <a:solidFill>
                  <a:srgbClr val="0000FF"/>
                </a:solidFill>
                <a:latin typeface="Comic Sans MS" pitchFamily="66" charset="0"/>
                <a:ea typeface="굴림" pitchFamily="34" charset="-127"/>
              </a:rPr>
              <a:t>infrastructure</a:t>
            </a:r>
            <a:endParaRPr lang="en-US" altLang="ko-KR" dirty="0">
              <a:solidFill>
                <a:srgbClr val="0000FF"/>
              </a:solidFill>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up to 1 Mbps upstream (today typically &lt; 256 kbps)</a:t>
            </a:r>
          </a:p>
          <a:p>
            <a:pPr marL="742950" lvl="1" indent="-28575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up to 8 Mbps downstream (today typically &lt; 1 Mbps)</a:t>
            </a:r>
          </a:p>
          <a:p>
            <a:pPr marL="742950" lvl="1" indent="-285750">
              <a:spcBef>
                <a:spcPct val="20000"/>
              </a:spcBef>
              <a:buClr>
                <a:schemeClr val="accent2"/>
              </a:buClr>
              <a:buSzPct val="75000"/>
              <a:buFont typeface="Wingdings" pitchFamily="2" charset="2"/>
              <a:buChar char="v"/>
            </a:pPr>
            <a:r>
              <a:rPr lang="en-US" altLang="ko-KR" dirty="0">
                <a:solidFill>
                  <a:srgbClr val="FF0000"/>
                </a:solidFill>
                <a:latin typeface="Comic Sans MS" pitchFamily="66" charset="0"/>
                <a:ea typeface="굴림" pitchFamily="34" charset="-127"/>
              </a:rPr>
              <a:t>dedicated</a:t>
            </a:r>
            <a:r>
              <a:rPr lang="en-US" altLang="ko-KR" dirty="0">
                <a:latin typeface="Comic Sans MS" pitchFamily="66" charset="0"/>
                <a:ea typeface="굴림" pitchFamily="34" charset="-127"/>
              </a:rPr>
              <a:t> physical line to telephone central office</a:t>
            </a:r>
            <a:endParaRPr lang="en-US" altLang="ko-KR" sz="2000" dirty="0">
              <a:solidFill>
                <a:schemeClr val="accent2"/>
              </a:solidFill>
              <a:latin typeface="Comic Sans MS" pitchFamily="66" charset="0"/>
              <a:ea typeface="굴림" pitchFamily="34" charset="-127"/>
            </a:endParaRPr>
          </a:p>
        </p:txBody>
      </p:sp>
      <p:grpSp>
        <p:nvGrpSpPr>
          <p:cNvPr id="8" name="组合 51"/>
          <p:cNvGrpSpPr>
            <a:grpSpLocks/>
          </p:cNvGrpSpPr>
          <p:nvPr/>
        </p:nvGrpSpPr>
        <p:grpSpPr bwMode="auto">
          <a:xfrm>
            <a:off x="1463675" y="3255963"/>
            <a:ext cx="219075" cy="55562"/>
            <a:chOff x="1735873" y="2115015"/>
            <a:chExt cx="219308" cy="133814"/>
          </a:xfrm>
        </p:grpSpPr>
        <p:cxnSp>
          <p:nvCxnSpPr>
            <p:cNvPr id="53" name="直接连接符 52"/>
            <p:cNvCxnSpPr/>
            <p:nvPr/>
          </p:nvCxnSpPr>
          <p:spPr bwMode="auto">
            <a:xfrm>
              <a:off x="1735873" y="2248829"/>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54" name="直接连接符 53"/>
            <p:cNvCxnSpPr/>
            <p:nvPr/>
          </p:nvCxnSpPr>
          <p:spPr bwMode="auto">
            <a:xfrm rot="5400000" flipH="1" flipV="1">
              <a:off x="1743358" y="2181922"/>
              <a:ext cx="11852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55" name="直接连接符 54"/>
            <p:cNvCxnSpPr/>
            <p:nvPr/>
          </p:nvCxnSpPr>
          <p:spPr bwMode="auto">
            <a:xfrm>
              <a:off x="1805797" y="2115015"/>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56" name="直接连接符 55"/>
            <p:cNvCxnSpPr/>
            <p:nvPr/>
          </p:nvCxnSpPr>
          <p:spPr bwMode="auto">
            <a:xfrm rot="5400000" flipH="1" flipV="1">
              <a:off x="1825996" y="2181922"/>
              <a:ext cx="11852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57" name="直接连接符 56"/>
            <p:cNvCxnSpPr/>
            <p:nvPr/>
          </p:nvCxnSpPr>
          <p:spPr bwMode="auto">
            <a:xfrm>
              <a:off x="1880490" y="2248829"/>
              <a:ext cx="7469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grpSp>
        <p:nvGrpSpPr>
          <p:cNvPr id="9" name="组合 57"/>
          <p:cNvGrpSpPr>
            <a:grpSpLocks/>
          </p:cNvGrpSpPr>
          <p:nvPr/>
        </p:nvGrpSpPr>
        <p:grpSpPr bwMode="auto">
          <a:xfrm>
            <a:off x="2168525" y="3206750"/>
            <a:ext cx="219075" cy="55563"/>
            <a:chOff x="1735873" y="2115015"/>
            <a:chExt cx="219308" cy="133814"/>
          </a:xfrm>
        </p:grpSpPr>
        <p:cxnSp>
          <p:nvCxnSpPr>
            <p:cNvPr id="59" name="直接连接符 58"/>
            <p:cNvCxnSpPr/>
            <p:nvPr/>
          </p:nvCxnSpPr>
          <p:spPr bwMode="auto">
            <a:xfrm>
              <a:off x="1735873" y="2248829"/>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0" name="直接连接符 59"/>
            <p:cNvCxnSpPr/>
            <p:nvPr/>
          </p:nvCxnSpPr>
          <p:spPr bwMode="auto">
            <a:xfrm rot="5400000" flipH="1" flipV="1">
              <a:off x="1743358" y="2181923"/>
              <a:ext cx="11852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1" name="直接连接符 60"/>
            <p:cNvCxnSpPr/>
            <p:nvPr/>
          </p:nvCxnSpPr>
          <p:spPr bwMode="auto">
            <a:xfrm>
              <a:off x="1805797" y="2115015"/>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2" name="直接连接符 61"/>
            <p:cNvCxnSpPr/>
            <p:nvPr/>
          </p:nvCxnSpPr>
          <p:spPr bwMode="auto">
            <a:xfrm rot="5400000" flipH="1" flipV="1">
              <a:off x="1825996" y="2181923"/>
              <a:ext cx="11852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3" name="直接连接符 62"/>
            <p:cNvCxnSpPr/>
            <p:nvPr/>
          </p:nvCxnSpPr>
          <p:spPr bwMode="auto">
            <a:xfrm>
              <a:off x="1880490" y="2248829"/>
              <a:ext cx="7469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sp>
        <p:nvSpPr>
          <p:cNvPr id="64" name="任意多边形 63"/>
          <p:cNvSpPr/>
          <p:nvPr/>
        </p:nvSpPr>
        <p:spPr bwMode="auto">
          <a:xfrm>
            <a:off x="2044700" y="2608263"/>
            <a:ext cx="219075" cy="63500"/>
          </a:xfrm>
          <a:custGeom>
            <a:avLst/>
            <a:gdLst>
              <a:gd name="connsiteX0" fmla="*/ 0 w 263912"/>
              <a:gd name="connsiteY0" fmla="*/ 146824 h 242849"/>
              <a:gd name="connsiteX1" fmla="*/ 63190 w 263912"/>
              <a:gd name="connsiteY1" fmla="*/ 1858 h 242849"/>
              <a:gd name="connsiteX2" fmla="*/ 137532 w 263912"/>
              <a:gd name="connsiteY2" fmla="*/ 135673 h 242849"/>
              <a:gd name="connsiteX3" fmla="*/ 211873 w 263912"/>
              <a:gd name="connsiteY3" fmla="*/ 239751 h 242849"/>
              <a:gd name="connsiteX4" fmla="*/ 263912 w 263912"/>
              <a:gd name="connsiteY4" fmla="*/ 117087 h 24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12" h="242849">
                <a:moveTo>
                  <a:pt x="0" y="146824"/>
                </a:moveTo>
                <a:cubicBezTo>
                  <a:pt x="20134" y="75270"/>
                  <a:pt x="40268" y="3716"/>
                  <a:pt x="63190" y="1858"/>
                </a:cubicBezTo>
                <a:cubicBezTo>
                  <a:pt x="86112" y="0"/>
                  <a:pt x="112752" y="96024"/>
                  <a:pt x="137532" y="135673"/>
                </a:cubicBezTo>
                <a:cubicBezTo>
                  <a:pt x="162312" y="175322"/>
                  <a:pt x="190810" y="242849"/>
                  <a:pt x="211873" y="239751"/>
                </a:cubicBezTo>
                <a:cubicBezTo>
                  <a:pt x="232936" y="236653"/>
                  <a:pt x="248424" y="176870"/>
                  <a:pt x="263912" y="117087"/>
                </a:cubicBezTo>
              </a:path>
            </a:pathLst>
          </a:custGeom>
          <a:noFill/>
          <a:ln w="19050" cap="flat" cmpd="sng" algn="ctr">
            <a:solidFill>
              <a:srgbClr val="FF0000"/>
            </a:solidFill>
            <a:prstDash val="solid"/>
            <a:round/>
            <a:headEnd type="none" w="med" len="med"/>
            <a:tailEnd type="none" w="med" len="med"/>
          </a:ln>
          <a:effectLst/>
        </p:spPr>
        <p:txBody>
          <a:bodyPr/>
          <a:lstStyle/>
          <a:p>
            <a:pPr>
              <a:defRPr/>
            </a:pPr>
            <a:endParaRPr lang="zh-CN" altLang="en-US"/>
          </a:p>
        </p:txBody>
      </p:sp>
      <p:sp>
        <p:nvSpPr>
          <p:cNvPr id="65" name="任意多边形 64"/>
          <p:cNvSpPr/>
          <p:nvPr/>
        </p:nvSpPr>
        <p:spPr bwMode="auto">
          <a:xfrm>
            <a:off x="4144963" y="3324225"/>
            <a:ext cx="219075" cy="63500"/>
          </a:xfrm>
          <a:custGeom>
            <a:avLst/>
            <a:gdLst>
              <a:gd name="connsiteX0" fmla="*/ 0 w 263912"/>
              <a:gd name="connsiteY0" fmla="*/ 146824 h 242849"/>
              <a:gd name="connsiteX1" fmla="*/ 63190 w 263912"/>
              <a:gd name="connsiteY1" fmla="*/ 1858 h 242849"/>
              <a:gd name="connsiteX2" fmla="*/ 137532 w 263912"/>
              <a:gd name="connsiteY2" fmla="*/ 135673 h 242849"/>
              <a:gd name="connsiteX3" fmla="*/ 211873 w 263912"/>
              <a:gd name="connsiteY3" fmla="*/ 239751 h 242849"/>
              <a:gd name="connsiteX4" fmla="*/ 263912 w 263912"/>
              <a:gd name="connsiteY4" fmla="*/ 117087 h 24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12" h="242849">
                <a:moveTo>
                  <a:pt x="0" y="146824"/>
                </a:moveTo>
                <a:cubicBezTo>
                  <a:pt x="20134" y="75270"/>
                  <a:pt x="40268" y="3716"/>
                  <a:pt x="63190" y="1858"/>
                </a:cubicBezTo>
                <a:cubicBezTo>
                  <a:pt x="86112" y="0"/>
                  <a:pt x="112752" y="96024"/>
                  <a:pt x="137532" y="135673"/>
                </a:cubicBezTo>
                <a:cubicBezTo>
                  <a:pt x="162312" y="175322"/>
                  <a:pt x="190810" y="242849"/>
                  <a:pt x="211873" y="239751"/>
                </a:cubicBezTo>
                <a:cubicBezTo>
                  <a:pt x="232936" y="236653"/>
                  <a:pt x="248424" y="176870"/>
                  <a:pt x="263912" y="117087"/>
                </a:cubicBezTo>
              </a:path>
            </a:pathLst>
          </a:custGeom>
          <a:noFill/>
          <a:ln w="19050" cap="flat" cmpd="sng" algn="ctr">
            <a:solidFill>
              <a:srgbClr val="FF0000"/>
            </a:solidFill>
            <a:prstDash val="solid"/>
            <a:round/>
            <a:headEnd type="none" w="med" len="med"/>
            <a:tailEnd type="none" w="med" len="med"/>
          </a:ln>
          <a:effectLst/>
        </p:spPr>
        <p:txBody>
          <a:bodyPr/>
          <a:lstStyle/>
          <a:p>
            <a:pPr>
              <a:defRPr/>
            </a:pPr>
            <a:endParaRPr lang="zh-CN" altLang="en-US"/>
          </a:p>
        </p:txBody>
      </p:sp>
      <p:grpSp>
        <p:nvGrpSpPr>
          <p:cNvPr id="10" name="组合 65"/>
          <p:cNvGrpSpPr>
            <a:grpSpLocks/>
          </p:cNvGrpSpPr>
          <p:nvPr/>
        </p:nvGrpSpPr>
        <p:grpSpPr bwMode="auto">
          <a:xfrm>
            <a:off x="4133850" y="2711450"/>
            <a:ext cx="219075" cy="57150"/>
            <a:chOff x="1735873" y="2115015"/>
            <a:chExt cx="219308" cy="133814"/>
          </a:xfrm>
        </p:grpSpPr>
        <p:cxnSp>
          <p:nvCxnSpPr>
            <p:cNvPr id="67" name="直接连接符 66"/>
            <p:cNvCxnSpPr/>
            <p:nvPr/>
          </p:nvCxnSpPr>
          <p:spPr bwMode="auto">
            <a:xfrm>
              <a:off x="1735873" y="2248829"/>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8" name="直接连接符 67"/>
            <p:cNvCxnSpPr/>
            <p:nvPr/>
          </p:nvCxnSpPr>
          <p:spPr bwMode="auto">
            <a:xfrm rot="5400000" flipH="1" flipV="1">
              <a:off x="1743146" y="2181922"/>
              <a:ext cx="118946"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9" name="直接连接符 68"/>
            <p:cNvCxnSpPr/>
            <p:nvPr/>
          </p:nvCxnSpPr>
          <p:spPr bwMode="auto">
            <a:xfrm>
              <a:off x="1805797" y="2115015"/>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70" name="直接连接符 69"/>
            <p:cNvCxnSpPr/>
            <p:nvPr/>
          </p:nvCxnSpPr>
          <p:spPr bwMode="auto">
            <a:xfrm rot="5400000" flipH="1" flipV="1">
              <a:off x="1825784" y="2181922"/>
              <a:ext cx="118946"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71" name="直接连接符 70"/>
            <p:cNvCxnSpPr/>
            <p:nvPr/>
          </p:nvCxnSpPr>
          <p:spPr bwMode="auto">
            <a:xfrm>
              <a:off x="1880490" y="2248829"/>
              <a:ext cx="7469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sp>
        <p:nvSpPr>
          <p:cNvPr id="9228" name="TextBox 71"/>
          <p:cNvSpPr txBox="1">
            <a:spLocks noChangeArrowheads="1"/>
          </p:cNvSpPr>
          <p:nvPr/>
        </p:nvSpPr>
        <p:spPr bwMode="auto">
          <a:xfrm>
            <a:off x="6462713" y="1397000"/>
            <a:ext cx="2409825" cy="646113"/>
          </a:xfrm>
          <a:prstGeom prst="rect">
            <a:avLst/>
          </a:prstGeom>
          <a:noFill/>
          <a:ln w="9525">
            <a:noFill/>
            <a:miter lim="800000"/>
            <a:headEnd/>
            <a:tailEnd/>
          </a:ln>
        </p:spPr>
        <p:txBody>
          <a:bodyPr>
            <a:spAutoFit/>
          </a:bodyPr>
          <a:lstStyle/>
          <a:p>
            <a:r>
              <a:rPr lang="en-US" altLang="zh-CN" sz="1800" dirty="0">
                <a:solidFill>
                  <a:srgbClr val="0000FF"/>
                </a:solidFill>
                <a:latin typeface="+mn-lt"/>
                <a:ea typeface="宋体" charset="-122"/>
              </a:rPr>
              <a:t>DSLAM :</a:t>
            </a:r>
          </a:p>
          <a:p>
            <a:r>
              <a:rPr lang="en-US" altLang="zh-CN" sz="1800" dirty="0">
                <a:solidFill>
                  <a:srgbClr val="0000FF"/>
                </a:solidFill>
                <a:latin typeface="+mn-lt"/>
                <a:ea typeface="宋体" charset="-122"/>
              </a:rPr>
              <a:t>DSL Access Modem</a:t>
            </a:r>
            <a:endParaRPr lang="zh-CN" altLang="en-US" sz="1800" dirty="0">
              <a:solidFill>
                <a:srgbClr val="0000FF"/>
              </a:solidFill>
              <a:latin typeface="+mn-lt"/>
              <a:ea typeface="宋体" charset="-122"/>
            </a:endParaRPr>
          </a:p>
        </p:txBody>
      </p:sp>
      <p:sp>
        <p:nvSpPr>
          <p:cNvPr id="73"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74"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28</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58371" name="Slide Number Placeholder 6"/>
          <p:cNvSpPr>
            <a:spLocks noGrp="1"/>
          </p:cNvSpPr>
          <p:nvPr>
            <p:ph type="sldNum" sz="quarter" idx="12"/>
          </p:nvPr>
        </p:nvSpPr>
        <p:spPr>
          <a:noFill/>
        </p:spPr>
        <p:txBody>
          <a:bodyPr/>
          <a:lstStyle/>
          <a:p>
            <a:r>
              <a:rPr lang="en-US" altLang="ko-KR" smtClean="0">
                <a:ea typeface="굴림" pitchFamily="34" charset="-127"/>
              </a:rPr>
              <a:t>1-</a:t>
            </a:r>
            <a:fld id="{12D2D3AA-F522-43D4-9CBD-027F0C9C284B}" type="slidenum">
              <a:rPr lang="en-US" altLang="ko-KR" smtClean="0">
                <a:ea typeface="굴림" pitchFamily="34" charset="-127"/>
              </a:rPr>
              <a:pPr/>
              <a:t>29</a:t>
            </a:fld>
            <a:endParaRPr lang="en-US" altLang="ko-KR" smtClean="0">
              <a:ea typeface="굴림" pitchFamily="34" charset="-127"/>
            </a:endParaRPr>
          </a:p>
        </p:txBody>
      </p:sp>
      <p:sp>
        <p:nvSpPr>
          <p:cNvPr id="58372"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Residential access: cable modems (1)</a:t>
            </a:r>
            <a:endParaRPr lang="en-US" altLang="ko-KR" smtClean="0">
              <a:ea typeface="굴림" pitchFamily="34" charset="-127"/>
            </a:endParaRPr>
          </a:p>
        </p:txBody>
      </p:sp>
      <p:sp>
        <p:nvSpPr>
          <p:cNvPr id="58373" name="Rectangle 3"/>
          <p:cNvSpPr>
            <a:spLocks noGrp="1" noChangeArrowheads="1"/>
          </p:cNvSpPr>
          <p:nvPr>
            <p:ph type="body" sz="half" idx="1"/>
          </p:nvPr>
        </p:nvSpPr>
        <p:spPr>
          <a:xfrm>
            <a:off x="533400" y="1697038"/>
            <a:ext cx="8134350" cy="4656137"/>
          </a:xfrm>
        </p:spPr>
        <p:txBody>
          <a:bodyPr/>
          <a:lstStyle/>
          <a:p>
            <a:r>
              <a:rPr lang="en-US" altLang="ko-KR" sz="2400" dirty="0" smtClean="0">
                <a:ea typeface="굴림" pitchFamily="34" charset="-127"/>
              </a:rPr>
              <a:t>Does not use telephone infrastructure</a:t>
            </a:r>
          </a:p>
          <a:p>
            <a:pPr lvl="1"/>
            <a:r>
              <a:rPr lang="en-US" altLang="ko-KR" sz="2000" dirty="0" smtClean="0">
                <a:ea typeface="굴림" pitchFamily="34" charset="-127"/>
              </a:rPr>
              <a:t>Instead uses </a:t>
            </a:r>
            <a:r>
              <a:rPr lang="en-US" altLang="ko-KR" sz="2000" dirty="0" smtClean="0">
                <a:solidFill>
                  <a:srgbClr val="0000FF"/>
                </a:solidFill>
                <a:ea typeface="굴림" pitchFamily="34" charset="-127"/>
              </a:rPr>
              <a:t>cable TV infrastructure</a:t>
            </a:r>
          </a:p>
          <a:p>
            <a:r>
              <a:rPr lang="en-US" altLang="ko-KR" sz="2400" dirty="0" smtClean="0">
                <a:solidFill>
                  <a:srgbClr val="FF0000"/>
                </a:solidFill>
                <a:ea typeface="굴림" pitchFamily="34" charset="-127"/>
              </a:rPr>
              <a:t>HFC: hybrid fiber coax</a:t>
            </a:r>
            <a:endParaRPr lang="en-US" altLang="ko-KR" sz="2400" dirty="0" smtClean="0">
              <a:ea typeface="굴림" pitchFamily="34" charset="-127"/>
            </a:endParaRPr>
          </a:p>
          <a:p>
            <a:pPr lvl="1"/>
            <a:r>
              <a:rPr lang="en-US" altLang="ko-KR" u="sng" dirty="0" smtClean="0"/>
              <a:t>both fiber and coaxial cable are employed </a:t>
            </a:r>
            <a:r>
              <a:rPr lang="en-US" altLang="ko-KR" dirty="0" smtClean="0"/>
              <a:t>in this system</a:t>
            </a:r>
            <a:endParaRPr lang="en-US" altLang="ko-KR" dirty="0" smtClean="0">
              <a:ea typeface="굴림" pitchFamily="34" charset="-127"/>
            </a:endParaRPr>
          </a:p>
          <a:p>
            <a:pPr lvl="1"/>
            <a:r>
              <a:rPr lang="en-US" altLang="ko-KR" dirty="0" smtClean="0">
                <a:ea typeface="굴림" pitchFamily="34" charset="-127"/>
              </a:rPr>
              <a:t>asymmetric: up to 30Mbps downstream, 2 Mbps upstream</a:t>
            </a:r>
          </a:p>
          <a:p>
            <a:r>
              <a:rPr lang="en-US" altLang="ko-KR" sz="2400" dirty="0" smtClean="0">
                <a:solidFill>
                  <a:srgbClr val="FF0000"/>
                </a:solidFill>
                <a:ea typeface="굴림" pitchFamily="34" charset="-127"/>
              </a:rPr>
              <a:t>network</a:t>
            </a:r>
            <a:r>
              <a:rPr lang="en-US" altLang="ko-KR" sz="2400" dirty="0" smtClean="0">
                <a:ea typeface="굴림" pitchFamily="34" charset="-127"/>
              </a:rPr>
              <a:t> of cable and fiber attaches homes to ISP router</a:t>
            </a:r>
          </a:p>
          <a:p>
            <a:pPr lvl="1"/>
            <a:r>
              <a:rPr lang="en-US" altLang="ko-KR" dirty="0" smtClean="0">
                <a:ea typeface="굴림" pitchFamily="34" charset="-127"/>
              </a:rPr>
              <a:t>homes </a:t>
            </a:r>
            <a:r>
              <a:rPr lang="en-US" altLang="ko-KR" dirty="0" smtClean="0">
                <a:solidFill>
                  <a:srgbClr val="FF0000"/>
                </a:solidFill>
                <a:ea typeface="굴림" pitchFamily="34" charset="-127"/>
              </a:rPr>
              <a:t>share access </a:t>
            </a:r>
            <a:r>
              <a:rPr lang="en-US" altLang="ko-KR" dirty="0" smtClean="0">
                <a:ea typeface="굴림" pitchFamily="34" charset="-127"/>
              </a:rPr>
              <a:t>to router </a:t>
            </a:r>
          </a:p>
          <a:p>
            <a:pPr lvl="1"/>
            <a:r>
              <a:rPr lang="en-US" altLang="ko-KR" dirty="0" smtClean="0">
                <a:ea typeface="굴림" pitchFamily="34" charset="-127"/>
              </a:rPr>
              <a:t>unlike DSL, which has </a:t>
            </a:r>
            <a:r>
              <a:rPr lang="en-US" altLang="ko-KR" dirty="0" smtClean="0">
                <a:solidFill>
                  <a:srgbClr val="FF0000"/>
                </a:solidFill>
                <a:ea typeface="굴림" pitchFamily="34" charset="-127"/>
              </a:rPr>
              <a:t>dedicated access</a:t>
            </a:r>
            <a:endParaRPr lang="en-US" altLang="ko-KR" dirty="0" smtClean="0">
              <a:ea typeface="굴림" pitchFamily="34" charset="-127"/>
            </a:endParaRPr>
          </a:p>
          <a:p>
            <a:pPr lvl="1">
              <a:buFont typeface="Wingdings" pitchFamily="2" charset="2"/>
              <a:buNone/>
            </a:pPr>
            <a:endParaRPr lang="en-US" altLang="ko-KR" sz="2000" dirty="0" smtClean="0">
              <a:ea typeface="굴림" pitchFamily="34" charset="-127"/>
            </a:endParaRPr>
          </a:p>
        </p:txBody>
      </p:sp>
      <p:pic>
        <p:nvPicPr>
          <p:cNvPr id="56326" name="Picture 6"/>
          <p:cNvPicPr>
            <a:picLocks noChangeAspect="1" noChangeArrowheads="1"/>
          </p:cNvPicPr>
          <p:nvPr/>
        </p:nvPicPr>
        <p:blipFill>
          <a:blip r:embed="rId3" cstate="print"/>
          <a:srcRect/>
          <a:stretch>
            <a:fillRect/>
          </a:stretch>
        </p:blipFill>
        <p:spPr bwMode="auto">
          <a:xfrm>
            <a:off x="6553200" y="1096963"/>
            <a:ext cx="2590800" cy="1771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02" name="Picture 2" descr="Image result for big groups and small groups + clipart"/>
          <p:cNvPicPr>
            <a:picLocks noChangeAspect="1" noChangeArrowheads="1"/>
          </p:cNvPicPr>
          <p:nvPr/>
        </p:nvPicPr>
        <p:blipFill>
          <a:blip r:embed="rId3"/>
          <a:srcRect/>
          <a:stretch>
            <a:fillRect/>
          </a:stretch>
        </p:blipFill>
        <p:spPr bwMode="auto">
          <a:xfrm>
            <a:off x="6254451" y="2029364"/>
            <a:ext cx="1514475" cy="1666875"/>
          </a:xfrm>
          <a:prstGeom prst="rect">
            <a:avLst/>
          </a:prstGeom>
          <a:noFill/>
        </p:spPr>
      </p:pic>
      <p:pic>
        <p:nvPicPr>
          <p:cNvPr id="563206" name="Picture 6" descr="Image result for big groups and small groups + clipart"/>
          <p:cNvPicPr>
            <a:picLocks noChangeAspect="1" noChangeArrowheads="1"/>
          </p:cNvPicPr>
          <p:nvPr/>
        </p:nvPicPr>
        <p:blipFill>
          <a:blip r:embed="rId4"/>
          <a:srcRect l="5705" t="31171" r="7131" b="13637"/>
          <a:stretch>
            <a:fillRect/>
          </a:stretch>
        </p:blipFill>
        <p:spPr bwMode="auto">
          <a:xfrm>
            <a:off x="4129712" y="757175"/>
            <a:ext cx="2200080" cy="1019821"/>
          </a:xfrm>
          <a:prstGeom prst="rect">
            <a:avLst/>
          </a:prstGeom>
          <a:noFill/>
        </p:spPr>
      </p:pic>
      <p:sp>
        <p:nvSpPr>
          <p:cNvPr id="2" name="标题 1"/>
          <p:cNvSpPr>
            <a:spLocks noGrp="1"/>
          </p:cNvSpPr>
          <p:nvPr>
            <p:ph type="title"/>
          </p:nvPr>
        </p:nvSpPr>
        <p:spPr/>
        <p:txBody>
          <a:bodyPr/>
          <a:lstStyle/>
          <a:p>
            <a:r>
              <a:rPr lang="en-US" altLang="zh-CN" dirty="0" smtClean="0"/>
              <a:t>Grouping</a:t>
            </a:r>
            <a:endParaRPr lang="zh-CN" altLang="en-US" dirty="0"/>
          </a:p>
        </p:txBody>
      </p:sp>
      <p:sp>
        <p:nvSpPr>
          <p:cNvPr id="3" name="内容占位符 2"/>
          <p:cNvSpPr>
            <a:spLocks noGrp="1"/>
          </p:cNvSpPr>
          <p:nvPr>
            <p:ph idx="1"/>
          </p:nvPr>
        </p:nvSpPr>
        <p:spPr>
          <a:xfrm>
            <a:off x="533400" y="1332781"/>
            <a:ext cx="7772400" cy="3040811"/>
          </a:xfrm>
        </p:spPr>
        <p:txBody>
          <a:bodyPr/>
          <a:lstStyle/>
          <a:p>
            <a:pPr>
              <a:buFont typeface="Wingdings" pitchFamily="2" charset="2"/>
              <a:buChar char="Ø"/>
            </a:pPr>
            <a:r>
              <a:rPr lang="en-US" altLang="zh-CN" dirty="0" smtClean="0"/>
              <a:t>4 </a:t>
            </a:r>
            <a:r>
              <a:rPr lang="en-US" altLang="zh-CN" dirty="0" err="1" smtClean="0"/>
              <a:t>supergroups</a:t>
            </a:r>
            <a:endParaRPr lang="en-US" altLang="zh-CN" dirty="0" smtClean="0"/>
          </a:p>
          <a:p>
            <a:pPr>
              <a:buFont typeface="Wingdings" pitchFamily="2" charset="2"/>
              <a:buChar char="Ø"/>
            </a:pPr>
            <a:r>
              <a:rPr lang="en-US" altLang="zh-CN" dirty="0" smtClean="0"/>
              <a:t>Each </a:t>
            </a:r>
            <a:r>
              <a:rPr lang="en-US" altLang="zh-CN" dirty="0" err="1" smtClean="0"/>
              <a:t>supergroup</a:t>
            </a:r>
            <a:r>
              <a:rPr lang="en-US" altLang="zh-CN" dirty="0" smtClean="0"/>
              <a:t> includes </a:t>
            </a:r>
          </a:p>
          <a:p>
            <a:pPr lvl="1">
              <a:buFont typeface="Wingdings" pitchFamily="2" charset="2"/>
              <a:buChar char="ü"/>
            </a:pPr>
            <a:r>
              <a:rPr lang="en-US" altLang="zh-CN" dirty="0" smtClean="0"/>
              <a:t>20-21 students</a:t>
            </a:r>
          </a:p>
          <a:p>
            <a:pPr lvl="1">
              <a:buFont typeface="Wingdings" pitchFamily="2" charset="2"/>
              <a:buChar char="ü"/>
            </a:pPr>
            <a:r>
              <a:rPr lang="en-US" altLang="zh-CN" dirty="0" smtClean="0"/>
              <a:t>10 mini groups</a:t>
            </a:r>
          </a:p>
          <a:p>
            <a:pPr>
              <a:buFont typeface="Wingdings" pitchFamily="2" charset="2"/>
              <a:buChar char="Ø"/>
            </a:pPr>
            <a:r>
              <a:rPr lang="en-US" altLang="zh-CN" dirty="0" smtClean="0"/>
              <a:t>Each mini group: 2-3 students</a:t>
            </a:r>
          </a:p>
          <a:p>
            <a:pPr>
              <a:buFont typeface="Wingdings" pitchFamily="2" charset="2"/>
              <a:buChar char="Ø"/>
            </a:pPr>
            <a:r>
              <a:rPr lang="en-US" altLang="zh-CN" dirty="0" smtClean="0"/>
              <a:t>A presentation: given by a mini group out of a </a:t>
            </a:r>
            <a:r>
              <a:rPr lang="en-US" altLang="zh-CN" dirty="0" err="1" smtClean="0"/>
              <a:t>supergroup</a:t>
            </a:r>
            <a:r>
              <a:rPr lang="en-US" altLang="zh-CN" dirty="0" smtClean="0"/>
              <a:t> each week</a:t>
            </a:r>
          </a:p>
          <a:p>
            <a:pPr>
              <a:buNone/>
            </a:pP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3</a:t>
            </a:fld>
            <a:endParaRPr lang="en-US" altLang="ko-KR"/>
          </a:p>
        </p:txBody>
      </p:sp>
      <p:pic>
        <p:nvPicPr>
          <p:cNvPr id="563204" name="Picture 4" descr="Image result for big groups and small groups + clipart"/>
          <p:cNvPicPr>
            <a:picLocks noChangeAspect="1" noChangeArrowheads="1"/>
          </p:cNvPicPr>
          <p:nvPr/>
        </p:nvPicPr>
        <p:blipFill>
          <a:blip r:embed="rId5"/>
          <a:srcRect/>
          <a:stretch>
            <a:fillRect/>
          </a:stretch>
        </p:blipFill>
        <p:spPr bwMode="auto">
          <a:xfrm>
            <a:off x="7861623" y="2840249"/>
            <a:ext cx="1139621" cy="817351"/>
          </a:xfrm>
          <a:prstGeom prst="rect">
            <a:avLst/>
          </a:prstGeom>
          <a:noFill/>
        </p:spPr>
      </p:pic>
      <p:pic>
        <p:nvPicPr>
          <p:cNvPr id="563208" name="Picture 8" descr="Image result for Presentation + clipart"/>
          <p:cNvPicPr>
            <a:picLocks noChangeAspect="1" noChangeArrowheads="1"/>
          </p:cNvPicPr>
          <p:nvPr/>
        </p:nvPicPr>
        <p:blipFill>
          <a:blip r:embed="rId6"/>
          <a:srcRect/>
          <a:stretch>
            <a:fillRect/>
          </a:stretch>
        </p:blipFill>
        <p:spPr bwMode="auto">
          <a:xfrm>
            <a:off x="586897" y="4692771"/>
            <a:ext cx="1905000" cy="1905000"/>
          </a:xfrm>
          <a:prstGeom prst="rect">
            <a:avLst/>
          </a:prstGeom>
          <a:noFill/>
        </p:spPr>
      </p:pic>
      <p:pic>
        <p:nvPicPr>
          <p:cNvPr id="563210" name="Picture 10" descr="Image result for Presentation + clipart"/>
          <p:cNvPicPr>
            <a:picLocks noChangeAspect="1" noChangeArrowheads="1"/>
          </p:cNvPicPr>
          <p:nvPr/>
        </p:nvPicPr>
        <p:blipFill>
          <a:blip r:embed="rId7"/>
          <a:srcRect/>
          <a:stretch>
            <a:fillRect/>
          </a:stretch>
        </p:blipFill>
        <p:spPr bwMode="auto">
          <a:xfrm>
            <a:off x="6556075" y="4721477"/>
            <a:ext cx="2206145" cy="1766576"/>
          </a:xfrm>
          <a:prstGeom prst="rect">
            <a:avLst/>
          </a:prstGeom>
          <a:noFill/>
        </p:spPr>
      </p:pic>
      <p:grpSp>
        <p:nvGrpSpPr>
          <p:cNvPr id="13" name="组合 12"/>
          <p:cNvGrpSpPr/>
          <p:nvPr/>
        </p:nvGrpSpPr>
        <p:grpSpPr>
          <a:xfrm>
            <a:off x="2665576" y="4865298"/>
            <a:ext cx="3925018" cy="1777042"/>
            <a:chOff x="2932982" y="4865298"/>
            <a:chExt cx="3925018" cy="1777042"/>
          </a:xfrm>
        </p:grpSpPr>
        <p:sp>
          <p:nvSpPr>
            <p:cNvPr id="11" name="爆炸形 1 10"/>
            <p:cNvSpPr/>
            <p:nvPr/>
          </p:nvSpPr>
          <p:spPr bwMode="auto">
            <a:xfrm>
              <a:off x="2932982" y="4865298"/>
              <a:ext cx="3925018" cy="1777042"/>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2" name="TextBox 11"/>
            <p:cNvSpPr txBox="1"/>
            <p:nvPr/>
          </p:nvSpPr>
          <p:spPr>
            <a:xfrm>
              <a:off x="3761122" y="5305246"/>
              <a:ext cx="2596550" cy="830997"/>
            </a:xfrm>
            <a:prstGeom prst="rect">
              <a:avLst/>
            </a:prstGeom>
            <a:noFill/>
          </p:spPr>
          <p:txBody>
            <a:bodyPr wrap="square" rtlCol="0">
              <a:spAutoFit/>
            </a:bodyPr>
            <a:lstStyle/>
            <a:p>
              <a:r>
                <a:rPr lang="en-US" altLang="zh-CN" b="1" dirty="0" smtClean="0">
                  <a:solidFill>
                    <a:srgbClr val="FF0000"/>
                  </a:solidFill>
                </a:rPr>
                <a:t>Four</a:t>
              </a:r>
              <a:r>
                <a:rPr lang="en-US" altLang="zh-CN" dirty="0" smtClean="0"/>
                <a:t> presentations each week</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7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59395" name="Slide Number Placeholder 6"/>
          <p:cNvSpPr>
            <a:spLocks noGrp="1"/>
          </p:cNvSpPr>
          <p:nvPr>
            <p:ph type="sldNum" sz="quarter" idx="12"/>
          </p:nvPr>
        </p:nvSpPr>
        <p:spPr>
          <a:noFill/>
        </p:spPr>
        <p:txBody>
          <a:bodyPr/>
          <a:lstStyle/>
          <a:p>
            <a:r>
              <a:rPr lang="en-US" altLang="ko-KR" smtClean="0">
                <a:ea typeface="굴림" pitchFamily="34" charset="-127"/>
              </a:rPr>
              <a:t>1-</a:t>
            </a:r>
            <a:fld id="{35E95698-E3F8-41C2-B17D-A2A9942176E5}" type="slidenum">
              <a:rPr lang="en-US" altLang="ko-KR" smtClean="0">
                <a:ea typeface="굴림" pitchFamily="34" charset="-127"/>
              </a:rPr>
              <a:pPr/>
              <a:t>30</a:t>
            </a:fld>
            <a:endParaRPr lang="en-US" altLang="ko-KR" smtClean="0">
              <a:ea typeface="굴림" pitchFamily="34" charset="-127"/>
            </a:endParaRPr>
          </a:p>
        </p:txBody>
      </p:sp>
      <p:sp>
        <p:nvSpPr>
          <p:cNvPr id="59396"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Residential access: cable modems (2)</a:t>
            </a:r>
            <a:endParaRPr lang="en-US" altLang="ko-KR" smtClean="0">
              <a:ea typeface="굴림" pitchFamily="34" charset="-127"/>
            </a:endParaRPr>
          </a:p>
        </p:txBody>
      </p:sp>
      <p:pic>
        <p:nvPicPr>
          <p:cNvPr id="59397" name="Picture 3" descr="transport"/>
          <p:cNvPicPr>
            <a:picLocks noChangeAspect="1" noChangeArrowheads="1"/>
          </p:cNvPicPr>
          <p:nvPr/>
        </p:nvPicPr>
        <p:blipFill>
          <a:blip r:embed="rId3" cstate="print"/>
          <a:srcRect/>
          <a:stretch>
            <a:fillRect/>
          </a:stretch>
        </p:blipFill>
        <p:spPr bwMode="auto">
          <a:xfrm>
            <a:off x="1189038" y="1246188"/>
            <a:ext cx="6465887" cy="4745037"/>
          </a:xfrm>
          <a:prstGeom prst="rect">
            <a:avLst/>
          </a:prstGeom>
          <a:noFill/>
          <a:ln w="9525">
            <a:noFill/>
            <a:miter lim="800000"/>
            <a:headEnd/>
            <a:tailEnd/>
          </a:ln>
        </p:spPr>
      </p:pic>
      <p:sp>
        <p:nvSpPr>
          <p:cNvPr id="59398" name="Text Box 4"/>
          <p:cNvSpPr txBox="1">
            <a:spLocks noChangeArrowheads="1"/>
          </p:cNvSpPr>
          <p:nvPr/>
        </p:nvSpPr>
        <p:spPr bwMode="auto">
          <a:xfrm>
            <a:off x="622300" y="6392863"/>
            <a:ext cx="4502150" cy="274637"/>
          </a:xfrm>
          <a:prstGeom prst="rect">
            <a:avLst/>
          </a:prstGeom>
          <a:noFill/>
          <a:ln w="9525">
            <a:noFill/>
            <a:miter lim="800000"/>
            <a:headEnd/>
            <a:tailEnd/>
          </a:ln>
        </p:spPr>
        <p:txBody>
          <a:bodyPr wrap="none">
            <a:spAutoFit/>
          </a:bodyPr>
          <a:lstStyle/>
          <a:p>
            <a:r>
              <a:rPr lang="en-US" altLang="ko-KR" sz="1200">
                <a:latin typeface="Arial" charset="0"/>
                <a:ea typeface="굴림" pitchFamily="34" charset="-127"/>
              </a:rPr>
              <a:t>Diagram: http://www.cabledatacomnews.com/cmic/diagram.html</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 name="Footer Placeholder 3"/>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0419" name="Slide Number Placeholder 4"/>
          <p:cNvSpPr>
            <a:spLocks noGrp="1"/>
          </p:cNvSpPr>
          <p:nvPr>
            <p:ph type="sldNum" sz="quarter" idx="12"/>
          </p:nvPr>
        </p:nvSpPr>
        <p:spPr>
          <a:noFill/>
        </p:spPr>
        <p:txBody>
          <a:bodyPr/>
          <a:lstStyle/>
          <a:p>
            <a:r>
              <a:rPr lang="en-US" altLang="ko-KR" smtClean="0">
                <a:ea typeface="굴림" pitchFamily="34" charset="-127"/>
              </a:rPr>
              <a:t>1-</a:t>
            </a:r>
            <a:fld id="{FD711650-ECBB-4AD4-A5BF-9E0EDCB60A49}" type="slidenum">
              <a:rPr lang="en-US" altLang="ko-KR" smtClean="0">
                <a:ea typeface="굴림" pitchFamily="34" charset="-127"/>
              </a:rPr>
              <a:pPr/>
              <a:t>31</a:t>
            </a:fld>
            <a:endParaRPr lang="en-US" altLang="ko-KR" smtClean="0">
              <a:ea typeface="굴림" pitchFamily="34" charset="-127"/>
            </a:endParaRPr>
          </a:p>
        </p:txBody>
      </p:sp>
      <p:sp>
        <p:nvSpPr>
          <p:cNvPr id="60420" name="Rectangle 2"/>
          <p:cNvSpPr>
            <a:spLocks noGrp="1" noChangeArrowheads="1"/>
          </p:cNvSpPr>
          <p:nvPr>
            <p:ph type="title"/>
          </p:nvPr>
        </p:nvSpPr>
        <p:spPr>
          <a:xfrm>
            <a:off x="419100" y="211138"/>
            <a:ext cx="8229600" cy="1143000"/>
          </a:xfrm>
        </p:spPr>
        <p:txBody>
          <a:bodyPr/>
          <a:lstStyle/>
          <a:p>
            <a:r>
              <a:rPr lang="en-US" altLang="ko-KR" sz="2800" smtClean="0">
                <a:ea typeface="굴림" pitchFamily="34" charset="-127"/>
              </a:rPr>
              <a:t>Cable Network Architecture: Overview </a:t>
            </a:r>
          </a:p>
        </p:txBody>
      </p:sp>
      <p:pic>
        <p:nvPicPr>
          <p:cNvPr id="60421" name="Picture 3" descr="house_small"/>
          <p:cNvPicPr>
            <a:picLocks noChangeAspect="1" noChangeArrowheads="1"/>
          </p:cNvPicPr>
          <p:nvPr/>
        </p:nvPicPr>
        <p:blipFill>
          <a:blip r:embed="rId3" cstate="print"/>
          <a:srcRect/>
          <a:stretch>
            <a:fillRect/>
          </a:stretch>
        </p:blipFill>
        <p:spPr bwMode="auto">
          <a:xfrm>
            <a:off x="5416550" y="3873500"/>
            <a:ext cx="1019175" cy="279400"/>
          </a:xfrm>
          <a:prstGeom prst="rect">
            <a:avLst/>
          </a:prstGeom>
          <a:noFill/>
          <a:ln w="9525">
            <a:noFill/>
            <a:miter lim="800000"/>
            <a:headEnd/>
            <a:tailEnd/>
          </a:ln>
        </p:spPr>
      </p:pic>
      <p:pic>
        <p:nvPicPr>
          <p:cNvPr id="60422" name="Picture 4" descr="house_small"/>
          <p:cNvPicPr>
            <a:picLocks noChangeAspect="1" noChangeArrowheads="1"/>
          </p:cNvPicPr>
          <p:nvPr/>
        </p:nvPicPr>
        <p:blipFill>
          <a:blip r:embed="rId3" cstate="print"/>
          <a:srcRect/>
          <a:stretch>
            <a:fillRect/>
          </a:stretch>
        </p:blipFill>
        <p:spPr bwMode="auto">
          <a:xfrm>
            <a:off x="5916613" y="4308475"/>
            <a:ext cx="1019175" cy="279400"/>
          </a:xfrm>
          <a:prstGeom prst="rect">
            <a:avLst/>
          </a:prstGeom>
          <a:noFill/>
          <a:ln w="9525">
            <a:noFill/>
            <a:miter lim="800000"/>
            <a:headEnd/>
            <a:tailEnd/>
          </a:ln>
        </p:spPr>
      </p:pic>
      <p:pic>
        <p:nvPicPr>
          <p:cNvPr id="60423" name="Picture 5" descr="house_small"/>
          <p:cNvPicPr>
            <a:picLocks noChangeAspect="1" noChangeArrowheads="1"/>
          </p:cNvPicPr>
          <p:nvPr/>
        </p:nvPicPr>
        <p:blipFill>
          <a:blip r:embed="rId4" cstate="print"/>
          <a:srcRect/>
          <a:stretch>
            <a:fillRect/>
          </a:stretch>
        </p:blipFill>
        <p:spPr bwMode="auto">
          <a:xfrm>
            <a:off x="4097338" y="4064000"/>
            <a:ext cx="1000125" cy="274638"/>
          </a:xfrm>
          <a:prstGeom prst="rect">
            <a:avLst/>
          </a:prstGeom>
          <a:noFill/>
          <a:ln w="9525">
            <a:noFill/>
            <a:miter lim="800000"/>
            <a:headEnd/>
            <a:tailEnd/>
          </a:ln>
        </p:spPr>
      </p:pic>
      <p:grpSp>
        <p:nvGrpSpPr>
          <p:cNvPr id="2" name="Group 6"/>
          <p:cNvGrpSpPr>
            <a:grpSpLocks/>
          </p:cNvGrpSpPr>
          <p:nvPr/>
        </p:nvGrpSpPr>
        <p:grpSpPr bwMode="auto">
          <a:xfrm>
            <a:off x="3916363" y="4227513"/>
            <a:ext cx="255587" cy="633412"/>
            <a:chOff x="2055" y="2297"/>
            <a:chExt cx="161" cy="399"/>
          </a:xfrm>
        </p:grpSpPr>
        <p:sp>
          <p:nvSpPr>
            <p:cNvPr id="229383" name="Rectangle 7"/>
            <p:cNvSpPr>
              <a:spLocks noChangeArrowheads="1"/>
            </p:cNvSpPr>
            <p:nvPr/>
          </p:nvSpPr>
          <p:spPr bwMode="auto">
            <a:xfrm rot="-5400000">
              <a:off x="1863" y="2487"/>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384"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pic>
        <p:nvPicPr>
          <p:cNvPr id="60425" name="Picture 9" descr="house_small"/>
          <p:cNvPicPr>
            <a:picLocks noChangeAspect="1" noChangeArrowheads="1"/>
          </p:cNvPicPr>
          <p:nvPr/>
        </p:nvPicPr>
        <p:blipFill>
          <a:blip r:embed="rId4" cstate="print"/>
          <a:srcRect/>
          <a:stretch>
            <a:fillRect/>
          </a:stretch>
        </p:blipFill>
        <p:spPr bwMode="auto">
          <a:xfrm>
            <a:off x="7323138" y="4076700"/>
            <a:ext cx="1000125" cy="274638"/>
          </a:xfrm>
          <a:prstGeom prst="rect">
            <a:avLst/>
          </a:prstGeom>
          <a:noFill/>
          <a:ln w="9525">
            <a:noFill/>
            <a:miter lim="800000"/>
            <a:headEnd/>
            <a:tailEnd/>
          </a:ln>
        </p:spPr>
      </p:pic>
      <p:pic>
        <p:nvPicPr>
          <p:cNvPr id="60426" name="Picture 10" descr="house_small"/>
          <p:cNvPicPr>
            <a:picLocks noChangeAspect="1" noChangeArrowheads="1"/>
          </p:cNvPicPr>
          <p:nvPr/>
        </p:nvPicPr>
        <p:blipFill>
          <a:blip r:embed="rId4" cstate="print"/>
          <a:srcRect/>
          <a:stretch>
            <a:fillRect/>
          </a:stretch>
        </p:blipFill>
        <p:spPr bwMode="auto">
          <a:xfrm>
            <a:off x="4262438" y="5334000"/>
            <a:ext cx="1000125" cy="274638"/>
          </a:xfrm>
          <a:prstGeom prst="rect">
            <a:avLst/>
          </a:prstGeom>
          <a:noFill/>
          <a:ln w="9525">
            <a:noFill/>
            <a:miter lim="800000"/>
            <a:headEnd/>
            <a:tailEnd/>
          </a:ln>
        </p:spPr>
      </p:pic>
      <p:pic>
        <p:nvPicPr>
          <p:cNvPr id="60427" name="Picture 11" descr="house_small"/>
          <p:cNvPicPr>
            <a:picLocks noChangeAspect="1" noChangeArrowheads="1"/>
          </p:cNvPicPr>
          <p:nvPr/>
        </p:nvPicPr>
        <p:blipFill>
          <a:blip r:embed="rId3" cstate="print"/>
          <a:srcRect/>
          <a:stretch>
            <a:fillRect/>
          </a:stretch>
        </p:blipFill>
        <p:spPr bwMode="auto">
          <a:xfrm>
            <a:off x="5738813" y="5070475"/>
            <a:ext cx="1019175" cy="279400"/>
          </a:xfrm>
          <a:prstGeom prst="rect">
            <a:avLst/>
          </a:prstGeom>
          <a:noFill/>
          <a:ln w="9525">
            <a:noFill/>
            <a:miter lim="800000"/>
            <a:headEnd/>
            <a:tailEnd/>
          </a:ln>
        </p:spPr>
      </p:pic>
      <p:pic>
        <p:nvPicPr>
          <p:cNvPr id="60428" name="Picture 12" descr="house_small"/>
          <p:cNvPicPr>
            <a:picLocks noChangeAspect="1" noChangeArrowheads="1"/>
          </p:cNvPicPr>
          <p:nvPr/>
        </p:nvPicPr>
        <p:blipFill>
          <a:blip r:embed="rId4" cstate="print"/>
          <a:srcRect/>
          <a:stretch>
            <a:fillRect/>
          </a:stretch>
        </p:blipFill>
        <p:spPr bwMode="auto">
          <a:xfrm>
            <a:off x="6954838" y="5524500"/>
            <a:ext cx="1000125" cy="274638"/>
          </a:xfrm>
          <a:prstGeom prst="rect">
            <a:avLst/>
          </a:prstGeom>
          <a:noFill/>
          <a:ln w="9525">
            <a:noFill/>
            <a:miter lim="800000"/>
            <a:headEnd/>
            <a:tailEnd/>
          </a:ln>
        </p:spPr>
      </p:pic>
      <p:grpSp>
        <p:nvGrpSpPr>
          <p:cNvPr id="3" name="Group 13"/>
          <p:cNvGrpSpPr>
            <a:grpSpLocks/>
          </p:cNvGrpSpPr>
          <p:nvPr/>
        </p:nvGrpSpPr>
        <p:grpSpPr bwMode="auto">
          <a:xfrm flipV="1">
            <a:off x="6770688" y="4906963"/>
            <a:ext cx="255587" cy="820737"/>
            <a:chOff x="2459" y="2251"/>
            <a:chExt cx="161" cy="517"/>
          </a:xfrm>
        </p:grpSpPr>
        <p:sp>
          <p:nvSpPr>
            <p:cNvPr id="229390"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391"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4" name="Group 16"/>
          <p:cNvGrpSpPr>
            <a:grpSpLocks/>
          </p:cNvGrpSpPr>
          <p:nvPr/>
        </p:nvGrpSpPr>
        <p:grpSpPr bwMode="auto">
          <a:xfrm flipV="1">
            <a:off x="5529263" y="4887913"/>
            <a:ext cx="255587" cy="379412"/>
            <a:chOff x="2315" y="2599"/>
            <a:chExt cx="161" cy="239"/>
          </a:xfrm>
        </p:grpSpPr>
        <p:sp>
          <p:nvSpPr>
            <p:cNvPr id="229393" name="Rectangle 17"/>
            <p:cNvSpPr>
              <a:spLocks noChangeArrowheads="1"/>
            </p:cNvSpPr>
            <p:nvPr/>
          </p:nvSpPr>
          <p:spPr bwMode="auto">
            <a:xfrm rot="-5400000">
              <a:off x="220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394"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5" name="Group 19"/>
          <p:cNvGrpSpPr>
            <a:grpSpLocks/>
          </p:cNvGrpSpPr>
          <p:nvPr/>
        </p:nvGrpSpPr>
        <p:grpSpPr bwMode="auto">
          <a:xfrm flipV="1">
            <a:off x="4094163" y="4900613"/>
            <a:ext cx="255587" cy="633412"/>
            <a:chOff x="2055" y="2297"/>
            <a:chExt cx="161" cy="399"/>
          </a:xfrm>
        </p:grpSpPr>
        <p:sp>
          <p:nvSpPr>
            <p:cNvPr id="229396" name="Rectangle 20"/>
            <p:cNvSpPr>
              <a:spLocks noChangeArrowheads="1"/>
            </p:cNvSpPr>
            <p:nvPr/>
          </p:nvSpPr>
          <p:spPr bwMode="auto">
            <a:xfrm rot="-5400000">
              <a:off x="186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397"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6" name="Group 22"/>
          <p:cNvGrpSpPr>
            <a:grpSpLocks/>
          </p:cNvGrpSpPr>
          <p:nvPr/>
        </p:nvGrpSpPr>
        <p:grpSpPr bwMode="auto">
          <a:xfrm>
            <a:off x="7126288" y="4246563"/>
            <a:ext cx="255587" cy="630237"/>
            <a:chOff x="3561" y="2643"/>
            <a:chExt cx="161" cy="397"/>
          </a:xfrm>
        </p:grpSpPr>
        <p:sp>
          <p:nvSpPr>
            <p:cNvPr id="229399"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400"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7" name="Group 25"/>
          <p:cNvGrpSpPr>
            <a:grpSpLocks/>
          </p:cNvGrpSpPr>
          <p:nvPr/>
        </p:nvGrpSpPr>
        <p:grpSpPr bwMode="auto">
          <a:xfrm>
            <a:off x="5757863" y="4468813"/>
            <a:ext cx="255587" cy="379412"/>
            <a:chOff x="2315" y="2599"/>
            <a:chExt cx="161" cy="239"/>
          </a:xfrm>
        </p:grpSpPr>
        <p:sp>
          <p:nvSpPr>
            <p:cNvPr id="229402" name="Rectangle 26"/>
            <p:cNvSpPr>
              <a:spLocks noChangeArrowheads="1"/>
            </p:cNvSpPr>
            <p:nvPr/>
          </p:nvSpPr>
          <p:spPr bwMode="auto">
            <a:xfrm rot="-5400000">
              <a:off x="2203" y="2709"/>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403"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8" name="Group 28"/>
          <p:cNvGrpSpPr>
            <a:grpSpLocks/>
          </p:cNvGrpSpPr>
          <p:nvPr/>
        </p:nvGrpSpPr>
        <p:grpSpPr bwMode="auto">
          <a:xfrm>
            <a:off x="5221288" y="4030663"/>
            <a:ext cx="255587" cy="820737"/>
            <a:chOff x="2459" y="2251"/>
            <a:chExt cx="161" cy="517"/>
          </a:xfrm>
        </p:grpSpPr>
        <p:sp>
          <p:nvSpPr>
            <p:cNvPr id="229405"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406"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sp>
        <p:nvSpPr>
          <p:cNvPr id="229407"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60436" name="Text Box 32"/>
          <p:cNvSpPr txBox="1">
            <a:spLocks noChangeArrowheads="1"/>
          </p:cNvSpPr>
          <p:nvPr/>
        </p:nvSpPr>
        <p:spPr bwMode="auto">
          <a:xfrm>
            <a:off x="4416425" y="5584825"/>
            <a:ext cx="692150"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home</a:t>
            </a:r>
          </a:p>
        </p:txBody>
      </p:sp>
      <p:pic>
        <p:nvPicPr>
          <p:cNvPr id="60437" name="Picture 33" descr="building2"/>
          <p:cNvPicPr>
            <a:picLocks noChangeAspect="1" noChangeArrowheads="1"/>
          </p:cNvPicPr>
          <p:nvPr/>
        </p:nvPicPr>
        <p:blipFill>
          <a:blip r:embed="rId5" cstate="print"/>
          <a:srcRect/>
          <a:stretch>
            <a:fillRect/>
          </a:stretch>
        </p:blipFill>
        <p:spPr bwMode="auto">
          <a:xfrm>
            <a:off x="1127125" y="4356100"/>
            <a:ext cx="1504950" cy="782638"/>
          </a:xfrm>
          <a:prstGeom prst="rect">
            <a:avLst/>
          </a:prstGeom>
          <a:noFill/>
          <a:ln w="9525">
            <a:noFill/>
            <a:miter lim="800000"/>
            <a:headEnd/>
            <a:tailEnd/>
          </a:ln>
        </p:spPr>
      </p:pic>
      <p:sp>
        <p:nvSpPr>
          <p:cNvPr id="60438" name="Text Box 34"/>
          <p:cNvSpPr txBox="1">
            <a:spLocks noChangeArrowheads="1"/>
          </p:cNvSpPr>
          <p:nvPr/>
        </p:nvSpPr>
        <p:spPr bwMode="auto">
          <a:xfrm>
            <a:off x="1127125" y="5140325"/>
            <a:ext cx="1514475"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cable headend</a:t>
            </a:r>
          </a:p>
        </p:txBody>
      </p:sp>
      <p:sp>
        <p:nvSpPr>
          <p:cNvPr id="60439" name="Text Box 35"/>
          <p:cNvSpPr txBox="1">
            <a:spLocks noChangeArrowheads="1"/>
          </p:cNvSpPr>
          <p:nvPr/>
        </p:nvSpPr>
        <p:spPr bwMode="auto">
          <a:xfrm>
            <a:off x="2146300" y="5711825"/>
            <a:ext cx="1933575" cy="581025"/>
          </a:xfrm>
          <a:prstGeom prst="rect">
            <a:avLst/>
          </a:prstGeom>
          <a:noFill/>
          <a:ln w="9525">
            <a:noFill/>
            <a:miter lim="800000"/>
            <a:headEnd/>
            <a:tailEnd/>
          </a:ln>
        </p:spPr>
        <p:txBody>
          <a:bodyPr wrap="none">
            <a:spAutoFit/>
          </a:bodyPr>
          <a:lstStyle/>
          <a:p>
            <a:pPr algn="ctr" eaLnBrk="1" hangingPunct="1"/>
            <a:r>
              <a:rPr lang="en-US" altLang="ko-KR" sz="1600">
                <a:latin typeface="Arial" charset="0"/>
                <a:ea typeface="굴림" pitchFamily="34" charset="-127"/>
              </a:rPr>
              <a:t>cable distribution</a:t>
            </a:r>
          </a:p>
          <a:p>
            <a:pPr algn="ctr" eaLnBrk="1" hangingPunct="1"/>
            <a:r>
              <a:rPr lang="en-US" altLang="ko-KR" sz="1600">
                <a:latin typeface="Arial" charset="0"/>
                <a:ea typeface="굴림" pitchFamily="34" charset="-127"/>
              </a:rPr>
              <a:t>network (simplified)</a:t>
            </a:r>
          </a:p>
        </p:txBody>
      </p:sp>
      <p:sp>
        <p:nvSpPr>
          <p:cNvPr id="60440"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p:spPr>
        <p:txBody>
          <a:bodyPr/>
          <a:lstStyle/>
          <a:p>
            <a:endParaRPr lang="zh-CN" altLang="en-US"/>
          </a:p>
        </p:txBody>
      </p:sp>
      <p:sp>
        <p:nvSpPr>
          <p:cNvPr id="60441" name="Text Box 37"/>
          <p:cNvSpPr txBox="1">
            <a:spLocks noChangeArrowheads="1"/>
          </p:cNvSpPr>
          <p:nvPr/>
        </p:nvSpPr>
        <p:spPr bwMode="auto">
          <a:xfrm>
            <a:off x="4133850" y="3057525"/>
            <a:ext cx="4376738" cy="457200"/>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Typically 500 to 5,000 homes</a:t>
            </a:r>
            <a:endParaRPr lang="en-US" altLang="ko-KR">
              <a:ea typeface="굴림" pitchFamily="34" charset="-127"/>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 name="Footer Placeholder 3"/>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1443" name="Slide Number Placeholder 4"/>
          <p:cNvSpPr>
            <a:spLocks noGrp="1"/>
          </p:cNvSpPr>
          <p:nvPr>
            <p:ph type="sldNum" sz="quarter" idx="12"/>
          </p:nvPr>
        </p:nvSpPr>
        <p:spPr>
          <a:noFill/>
        </p:spPr>
        <p:txBody>
          <a:bodyPr/>
          <a:lstStyle/>
          <a:p>
            <a:r>
              <a:rPr lang="en-US" altLang="ko-KR" smtClean="0">
                <a:ea typeface="굴림" pitchFamily="34" charset="-127"/>
              </a:rPr>
              <a:t>1-</a:t>
            </a:r>
            <a:fld id="{B2E8060D-C921-419E-83B0-89FE5CFAA15A}" type="slidenum">
              <a:rPr lang="en-US" altLang="ko-KR" smtClean="0">
                <a:ea typeface="굴림" pitchFamily="34" charset="-127"/>
              </a:rPr>
              <a:pPr/>
              <a:t>32</a:t>
            </a:fld>
            <a:endParaRPr lang="en-US" altLang="ko-KR" smtClean="0">
              <a:ea typeface="굴림" pitchFamily="34" charset="-127"/>
            </a:endParaRPr>
          </a:p>
        </p:txBody>
      </p:sp>
      <p:sp>
        <p:nvSpPr>
          <p:cNvPr id="61444" name="Rectangle 2"/>
          <p:cNvSpPr>
            <a:spLocks noGrp="1" noChangeArrowheads="1"/>
          </p:cNvSpPr>
          <p:nvPr>
            <p:ph type="title"/>
          </p:nvPr>
        </p:nvSpPr>
        <p:spPr>
          <a:xfrm>
            <a:off x="419100" y="211138"/>
            <a:ext cx="8229600" cy="1143000"/>
          </a:xfrm>
        </p:spPr>
        <p:txBody>
          <a:bodyPr/>
          <a:lstStyle/>
          <a:p>
            <a:r>
              <a:rPr lang="en-US" altLang="ko-KR" sz="2800" smtClean="0">
                <a:ea typeface="굴림" pitchFamily="34" charset="-127"/>
              </a:rPr>
              <a:t>Cable Network Architecture: Overview</a:t>
            </a:r>
          </a:p>
        </p:txBody>
      </p:sp>
      <p:pic>
        <p:nvPicPr>
          <p:cNvPr id="61445" name="Picture 3" descr="house_small"/>
          <p:cNvPicPr>
            <a:picLocks noChangeAspect="1" noChangeArrowheads="1"/>
          </p:cNvPicPr>
          <p:nvPr/>
        </p:nvPicPr>
        <p:blipFill>
          <a:blip r:embed="rId3" cstate="print"/>
          <a:srcRect/>
          <a:stretch>
            <a:fillRect/>
          </a:stretch>
        </p:blipFill>
        <p:spPr bwMode="auto">
          <a:xfrm>
            <a:off x="5416550" y="3873500"/>
            <a:ext cx="1019175" cy="279400"/>
          </a:xfrm>
          <a:prstGeom prst="rect">
            <a:avLst/>
          </a:prstGeom>
          <a:noFill/>
          <a:ln w="9525">
            <a:noFill/>
            <a:miter lim="800000"/>
            <a:headEnd/>
            <a:tailEnd/>
          </a:ln>
        </p:spPr>
      </p:pic>
      <p:pic>
        <p:nvPicPr>
          <p:cNvPr id="61446" name="Picture 4" descr="house_small"/>
          <p:cNvPicPr>
            <a:picLocks noChangeAspect="1" noChangeArrowheads="1"/>
          </p:cNvPicPr>
          <p:nvPr/>
        </p:nvPicPr>
        <p:blipFill>
          <a:blip r:embed="rId3" cstate="print"/>
          <a:srcRect/>
          <a:stretch>
            <a:fillRect/>
          </a:stretch>
        </p:blipFill>
        <p:spPr bwMode="auto">
          <a:xfrm>
            <a:off x="5916613" y="4308475"/>
            <a:ext cx="1019175" cy="279400"/>
          </a:xfrm>
          <a:prstGeom prst="rect">
            <a:avLst/>
          </a:prstGeom>
          <a:noFill/>
          <a:ln w="9525">
            <a:noFill/>
            <a:miter lim="800000"/>
            <a:headEnd/>
            <a:tailEnd/>
          </a:ln>
        </p:spPr>
      </p:pic>
      <p:pic>
        <p:nvPicPr>
          <p:cNvPr id="61447" name="Picture 5" descr="house_small"/>
          <p:cNvPicPr>
            <a:picLocks noChangeAspect="1" noChangeArrowheads="1"/>
          </p:cNvPicPr>
          <p:nvPr/>
        </p:nvPicPr>
        <p:blipFill>
          <a:blip r:embed="rId4" cstate="print"/>
          <a:srcRect/>
          <a:stretch>
            <a:fillRect/>
          </a:stretch>
        </p:blipFill>
        <p:spPr bwMode="auto">
          <a:xfrm>
            <a:off x="4097338" y="4064000"/>
            <a:ext cx="1000125" cy="274638"/>
          </a:xfrm>
          <a:prstGeom prst="rect">
            <a:avLst/>
          </a:prstGeom>
          <a:noFill/>
          <a:ln w="9525">
            <a:noFill/>
            <a:miter lim="800000"/>
            <a:headEnd/>
            <a:tailEnd/>
          </a:ln>
        </p:spPr>
      </p:pic>
      <p:grpSp>
        <p:nvGrpSpPr>
          <p:cNvPr id="2" name="Group 6"/>
          <p:cNvGrpSpPr>
            <a:grpSpLocks/>
          </p:cNvGrpSpPr>
          <p:nvPr/>
        </p:nvGrpSpPr>
        <p:grpSpPr bwMode="auto">
          <a:xfrm>
            <a:off x="3916363" y="4227513"/>
            <a:ext cx="255587" cy="633412"/>
            <a:chOff x="2055" y="2297"/>
            <a:chExt cx="161" cy="399"/>
          </a:xfrm>
        </p:grpSpPr>
        <p:sp>
          <p:nvSpPr>
            <p:cNvPr id="231431" name="Rectangle 7"/>
            <p:cNvSpPr>
              <a:spLocks noChangeArrowheads="1"/>
            </p:cNvSpPr>
            <p:nvPr/>
          </p:nvSpPr>
          <p:spPr bwMode="auto">
            <a:xfrm rot="-5400000">
              <a:off x="1863" y="2487"/>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32"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pic>
        <p:nvPicPr>
          <p:cNvPr id="61449" name="Picture 9" descr="house_small"/>
          <p:cNvPicPr>
            <a:picLocks noChangeAspect="1" noChangeArrowheads="1"/>
          </p:cNvPicPr>
          <p:nvPr/>
        </p:nvPicPr>
        <p:blipFill>
          <a:blip r:embed="rId4" cstate="print"/>
          <a:srcRect/>
          <a:stretch>
            <a:fillRect/>
          </a:stretch>
        </p:blipFill>
        <p:spPr bwMode="auto">
          <a:xfrm>
            <a:off x="7323138" y="4076700"/>
            <a:ext cx="1000125" cy="274638"/>
          </a:xfrm>
          <a:prstGeom prst="rect">
            <a:avLst/>
          </a:prstGeom>
          <a:noFill/>
          <a:ln w="9525">
            <a:noFill/>
            <a:miter lim="800000"/>
            <a:headEnd/>
            <a:tailEnd/>
          </a:ln>
        </p:spPr>
      </p:pic>
      <p:pic>
        <p:nvPicPr>
          <p:cNvPr id="61450" name="Picture 10" descr="house_small"/>
          <p:cNvPicPr>
            <a:picLocks noChangeAspect="1" noChangeArrowheads="1"/>
          </p:cNvPicPr>
          <p:nvPr/>
        </p:nvPicPr>
        <p:blipFill>
          <a:blip r:embed="rId4" cstate="print"/>
          <a:srcRect/>
          <a:stretch>
            <a:fillRect/>
          </a:stretch>
        </p:blipFill>
        <p:spPr bwMode="auto">
          <a:xfrm>
            <a:off x="4262438" y="5334000"/>
            <a:ext cx="1000125" cy="274638"/>
          </a:xfrm>
          <a:prstGeom prst="rect">
            <a:avLst/>
          </a:prstGeom>
          <a:noFill/>
          <a:ln w="9525">
            <a:noFill/>
            <a:miter lim="800000"/>
            <a:headEnd/>
            <a:tailEnd/>
          </a:ln>
        </p:spPr>
      </p:pic>
      <p:pic>
        <p:nvPicPr>
          <p:cNvPr id="61451" name="Picture 11" descr="house_small"/>
          <p:cNvPicPr>
            <a:picLocks noChangeAspect="1" noChangeArrowheads="1"/>
          </p:cNvPicPr>
          <p:nvPr/>
        </p:nvPicPr>
        <p:blipFill>
          <a:blip r:embed="rId3" cstate="print"/>
          <a:srcRect/>
          <a:stretch>
            <a:fillRect/>
          </a:stretch>
        </p:blipFill>
        <p:spPr bwMode="auto">
          <a:xfrm>
            <a:off x="5738813" y="5070475"/>
            <a:ext cx="1019175" cy="279400"/>
          </a:xfrm>
          <a:prstGeom prst="rect">
            <a:avLst/>
          </a:prstGeom>
          <a:noFill/>
          <a:ln w="9525">
            <a:noFill/>
            <a:miter lim="800000"/>
            <a:headEnd/>
            <a:tailEnd/>
          </a:ln>
        </p:spPr>
      </p:pic>
      <p:pic>
        <p:nvPicPr>
          <p:cNvPr id="61452" name="Picture 12" descr="house_small"/>
          <p:cNvPicPr>
            <a:picLocks noChangeAspect="1" noChangeArrowheads="1"/>
          </p:cNvPicPr>
          <p:nvPr/>
        </p:nvPicPr>
        <p:blipFill>
          <a:blip r:embed="rId4" cstate="print"/>
          <a:srcRect/>
          <a:stretch>
            <a:fillRect/>
          </a:stretch>
        </p:blipFill>
        <p:spPr bwMode="auto">
          <a:xfrm>
            <a:off x="6954838" y="5524500"/>
            <a:ext cx="1000125" cy="274638"/>
          </a:xfrm>
          <a:prstGeom prst="rect">
            <a:avLst/>
          </a:prstGeom>
          <a:noFill/>
          <a:ln w="9525">
            <a:noFill/>
            <a:miter lim="800000"/>
            <a:headEnd/>
            <a:tailEnd/>
          </a:ln>
        </p:spPr>
      </p:pic>
      <p:grpSp>
        <p:nvGrpSpPr>
          <p:cNvPr id="3" name="Group 13"/>
          <p:cNvGrpSpPr>
            <a:grpSpLocks/>
          </p:cNvGrpSpPr>
          <p:nvPr/>
        </p:nvGrpSpPr>
        <p:grpSpPr bwMode="auto">
          <a:xfrm flipV="1">
            <a:off x="6770688" y="4906963"/>
            <a:ext cx="255587" cy="820737"/>
            <a:chOff x="2459" y="2251"/>
            <a:chExt cx="161" cy="517"/>
          </a:xfrm>
        </p:grpSpPr>
        <p:sp>
          <p:nvSpPr>
            <p:cNvPr id="231438"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39"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4" name="Group 16"/>
          <p:cNvGrpSpPr>
            <a:grpSpLocks/>
          </p:cNvGrpSpPr>
          <p:nvPr/>
        </p:nvGrpSpPr>
        <p:grpSpPr bwMode="auto">
          <a:xfrm flipV="1">
            <a:off x="5529263" y="4887913"/>
            <a:ext cx="255587" cy="379412"/>
            <a:chOff x="2315" y="2599"/>
            <a:chExt cx="161" cy="239"/>
          </a:xfrm>
        </p:grpSpPr>
        <p:sp>
          <p:nvSpPr>
            <p:cNvPr id="231441" name="Rectangle 17"/>
            <p:cNvSpPr>
              <a:spLocks noChangeArrowheads="1"/>
            </p:cNvSpPr>
            <p:nvPr/>
          </p:nvSpPr>
          <p:spPr bwMode="auto">
            <a:xfrm rot="-5400000">
              <a:off x="220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42"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5" name="Group 19"/>
          <p:cNvGrpSpPr>
            <a:grpSpLocks/>
          </p:cNvGrpSpPr>
          <p:nvPr/>
        </p:nvGrpSpPr>
        <p:grpSpPr bwMode="auto">
          <a:xfrm flipV="1">
            <a:off x="4094163" y="4900613"/>
            <a:ext cx="255587" cy="633412"/>
            <a:chOff x="2055" y="2297"/>
            <a:chExt cx="161" cy="399"/>
          </a:xfrm>
        </p:grpSpPr>
        <p:sp>
          <p:nvSpPr>
            <p:cNvPr id="231444" name="Rectangle 20"/>
            <p:cNvSpPr>
              <a:spLocks noChangeArrowheads="1"/>
            </p:cNvSpPr>
            <p:nvPr/>
          </p:nvSpPr>
          <p:spPr bwMode="auto">
            <a:xfrm rot="-5400000">
              <a:off x="186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45"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6" name="Group 22"/>
          <p:cNvGrpSpPr>
            <a:grpSpLocks/>
          </p:cNvGrpSpPr>
          <p:nvPr/>
        </p:nvGrpSpPr>
        <p:grpSpPr bwMode="auto">
          <a:xfrm>
            <a:off x="7126288" y="4246563"/>
            <a:ext cx="255587" cy="630237"/>
            <a:chOff x="3561" y="2643"/>
            <a:chExt cx="161" cy="397"/>
          </a:xfrm>
        </p:grpSpPr>
        <p:sp>
          <p:nvSpPr>
            <p:cNvPr id="231447"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48"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7" name="Group 25"/>
          <p:cNvGrpSpPr>
            <a:grpSpLocks/>
          </p:cNvGrpSpPr>
          <p:nvPr/>
        </p:nvGrpSpPr>
        <p:grpSpPr bwMode="auto">
          <a:xfrm>
            <a:off x="5757863" y="4468813"/>
            <a:ext cx="255587" cy="379412"/>
            <a:chOff x="2315" y="2599"/>
            <a:chExt cx="161" cy="239"/>
          </a:xfrm>
        </p:grpSpPr>
        <p:sp>
          <p:nvSpPr>
            <p:cNvPr id="231450" name="Rectangle 26"/>
            <p:cNvSpPr>
              <a:spLocks noChangeArrowheads="1"/>
            </p:cNvSpPr>
            <p:nvPr/>
          </p:nvSpPr>
          <p:spPr bwMode="auto">
            <a:xfrm rot="-5400000">
              <a:off x="2203" y="2709"/>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51"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8" name="Group 28"/>
          <p:cNvGrpSpPr>
            <a:grpSpLocks/>
          </p:cNvGrpSpPr>
          <p:nvPr/>
        </p:nvGrpSpPr>
        <p:grpSpPr bwMode="auto">
          <a:xfrm>
            <a:off x="5221288" y="4030663"/>
            <a:ext cx="255587" cy="820737"/>
            <a:chOff x="2459" y="2251"/>
            <a:chExt cx="161" cy="517"/>
          </a:xfrm>
        </p:grpSpPr>
        <p:sp>
          <p:nvSpPr>
            <p:cNvPr id="231453"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54"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sp>
        <p:nvSpPr>
          <p:cNvPr id="231455"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61460" name="Text Box 32"/>
          <p:cNvSpPr txBox="1">
            <a:spLocks noChangeArrowheads="1"/>
          </p:cNvSpPr>
          <p:nvPr/>
        </p:nvSpPr>
        <p:spPr bwMode="auto">
          <a:xfrm>
            <a:off x="4416425" y="5584825"/>
            <a:ext cx="692150"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home</a:t>
            </a:r>
          </a:p>
        </p:txBody>
      </p:sp>
      <p:pic>
        <p:nvPicPr>
          <p:cNvPr id="61461" name="Picture 33" descr="building2"/>
          <p:cNvPicPr>
            <a:picLocks noChangeAspect="1" noChangeArrowheads="1"/>
          </p:cNvPicPr>
          <p:nvPr/>
        </p:nvPicPr>
        <p:blipFill>
          <a:blip r:embed="rId5" cstate="print"/>
          <a:srcRect/>
          <a:stretch>
            <a:fillRect/>
          </a:stretch>
        </p:blipFill>
        <p:spPr bwMode="auto">
          <a:xfrm>
            <a:off x="1127125" y="4356100"/>
            <a:ext cx="1504950" cy="782638"/>
          </a:xfrm>
          <a:prstGeom prst="rect">
            <a:avLst/>
          </a:prstGeom>
          <a:noFill/>
          <a:ln w="9525">
            <a:noFill/>
            <a:miter lim="800000"/>
            <a:headEnd/>
            <a:tailEnd/>
          </a:ln>
        </p:spPr>
      </p:pic>
      <p:sp>
        <p:nvSpPr>
          <p:cNvPr id="61462" name="Text Box 34"/>
          <p:cNvSpPr txBox="1">
            <a:spLocks noChangeArrowheads="1"/>
          </p:cNvSpPr>
          <p:nvPr/>
        </p:nvSpPr>
        <p:spPr bwMode="auto">
          <a:xfrm>
            <a:off x="1127125" y="5140325"/>
            <a:ext cx="1514475"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cable headend</a:t>
            </a:r>
          </a:p>
        </p:txBody>
      </p:sp>
      <p:sp>
        <p:nvSpPr>
          <p:cNvPr id="61463" name="Text Box 35"/>
          <p:cNvSpPr txBox="1">
            <a:spLocks noChangeArrowheads="1"/>
          </p:cNvSpPr>
          <p:nvPr/>
        </p:nvSpPr>
        <p:spPr bwMode="auto">
          <a:xfrm>
            <a:off x="2257425" y="5711825"/>
            <a:ext cx="1706563" cy="581025"/>
          </a:xfrm>
          <a:prstGeom prst="rect">
            <a:avLst/>
          </a:prstGeom>
          <a:noFill/>
          <a:ln w="9525">
            <a:noFill/>
            <a:miter lim="800000"/>
            <a:headEnd/>
            <a:tailEnd/>
          </a:ln>
        </p:spPr>
        <p:txBody>
          <a:bodyPr wrap="none">
            <a:spAutoFit/>
          </a:bodyPr>
          <a:lstStyle/>
          <a:p>
            <a:pPr algn="ctr" eaLnBrk="1" hangingPunct="1"/>
            <a:r>
              <a:rPr lang="en-US" altLang="ko-KR" sz="1600">
                <a:latin typeface="Arial" charset="0"/>
                <a:ea typeface="굴림" pitchFamily="34" charset="-127"/>
              </a:rPr>
              <a:t>cable distribution</a:t>
            </a:r>
          </a:p>
          <a:p>
            <a:pPr algn="ctr" eaLnBrk="1" hangingPunct="1"/>
            <a:r>
              <a:rPr lang="en-US" altLang="ko-KR" sz="1600">
                <a:latin typeface="Arial" charset="0"/>
                <a:ea typeface="굴림" pitchFamily="34" charset="-127"/>
              </a:rPr>
              <a:t>network</a:t>
            </a:r>
          </a:p>
        </p:txBody>
      </p:sp>
      <p:sp>
        <p:nvSpPr>
          <p:cNvPr id="61464"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p:spPr>
        <p:txBody>
          <a:bodyPr/>
          <a:lstStyle/>
          <a:p>
            <a:endParaRPr lang="zh-CN" altLang="en-US"/>
          </a:p>
        </p:txBody>
      </p:sp>
      <p:grpSp>
        <p:nvGrpSpPr>
          <p:cNvPr id="9" name="Group 37"/>
          <p:cNvGrpSpPr>
            <a:grpSpLocks/>
          </p:cNvGrpSpPr>
          <p:nvPr/>
        </p:nvGrpSpPr>
        <p:grpSpPr bwMode="auto">
          <a:xfrm>
            <a:off x="304800" y="1520825"/>
            <a:ext cx="2552700" cy="2873375"/>
            <a:chOff x="192" y="958"/>
            <a:chExt cx="1608" cy="1810"/>
          </a:xfrm>
        </p:grpSpPr>
        <p:sp>
          <p:nvSpPr>
            <p:cNvPr id="61466" name="Freeform 38"/>
            <p:cNvSpPr>
              <a:spLocks/>
            </p:cNvSpPr>
            <p:nvPr/>
          </p:nvSpPr>
          <p:spPr bwMode="auto">
            <a:xfrm>
              <a:off x="336" y="1856"/>
              <a:ext cx="1432" cy="912"/>
            </a:xfrm>
            <a:custGeom>
              <a:avLst/>
              <a:gdLst>
                <a:gd name="T0" fmla="*/ 544 w 1432"/>
                <a:gd name="T1" fmla="*/ 912 h 912"/>
                <a:gd name="T2" fmla="*/ 0 w 1432"/>
                <a:gd name="T3" fmla="*/ 224 h 912"/>
                <a:gd name="T4" fmla="*/ 288 w 1432"/>
                <a:gd name="T5" fmla="*/ 400 h 912"/>
                <a:gd name="T6" fmla="*/ 672 w 1432"/>
                <a:gd name="T7" fmla="*/ 512 h 912"/>
                <a:gd name="T8" fmla="*/ 960 w 1432"/>
                <a:gd name="T9" fmla="*/ 464 h 912"/>
                <a:gd name="T10" fmla="*/ 1176 w 1432"/>
                <a:gd name="T11" fmla="*/ 336 h 912"/>
                <a:gd name="T12" fmla="*/ 1432 w 1432"/>
                <a:gd name="T13" fmla="*/ 0 h 912"/>
                <a:gd name="T14" fmla="*/ 1016 w 1432"/>
                <a:gd name="T15" fmla="*/ 896 h 912"/>
                <a:gd name="T16" fmla="*/ 544 w 1432"/>
                <a:gd name="T17" fmla="*/ 912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2"/>
                <a:gd name="T28" fmla="*/ 0 h 912"/>
                <a:gd name="T29" fmla="*/ 1432 w 1432"/>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2" h="912">
                  <a:moveTo>
                    <a:pt x="544" y="912"/>
                  </a:moveTo>
                  <a:lnTo>
                    <a:pt x="0" y="224"/>
                  </a:lnTo>
                  <a:lnTo>
                    <a:pt x="288" y="400"/>
                  </a:lnTo>
                  <a:lnTo>
                    <a:pt x="672" y="512"/>
                  </a:lnTo>
                  <a:lnTo>
                    <a:pt x="960" y="464"/>
                  </a:lnTo>
                  <a:lnTo>
                    <a:pt x="1176" y="336"/>
                  </a:lnTo>
                  <a:lnTo>
                    <a:pt x="1432" y="0"/>
                  </a:lnTo>
                  <a:lnTo>
                    <a:pt x="1016" y="896"/>
                  </a:lnTo>
                  <a:lnTo>
                    <a:pt x="544" y="912"/>
                  </a:lnTo>
                  <a:close/>
                </a:path>
              </a:pathLst>
            </a:custGeom>
            <a:gradFill rotWithShape="1">
              <a:gsLst>
                <a:gs pos="0">
                  <a:schemeClr val="tx1"/>
                </a:gs>
                <a:gs pos="100000">
                  <a:schemeClr val="bg1"/>
                </a:gs>
              </a:gsLst>
              <a:lin ang="5400000" scaled="1"/>
            </a:gradFill>
            <a:ln w="3175">
              <a:noFill/>
              <a:round/>
              <a:headEnd/>
              <a:tailEnd/>
            </a:ln>
          </p:spPr>
          <p:txBody>
            <a:bodyPr/>
            <a:lstStyle/>
            <a:p>
              <a:endParaRPr lang="zh-CN" altLang="en-US"/>
            </a:p>
          </p:txBody>
        </p:sp>
        <p:sp>
          <p:nvSpPr>
            <p:cNvPr id="61467" name="Oval 39"/>
            <p:cNvSpPr>
              <a:spLocks noChangeArrowheads="1"/>
            </p:cNvSpPr>
            <p:nvPr/>
          </p:nvSpPr>
          <p:spPr bwMode="auto">
            <a:xfrm>
              <a:off x="192" y="968"/>
              <a:ext cx="1608" cy="139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grpSp>
          <p:nvGrpSpPr>
            <p:cNvPr id="10" name="Group 40"/>
            <p:cNvGrpSpPr>
              <a:grpSpLocks/>
            </p:cNvGrpSpPr>
            <p:nvPr/>
          </p:nvGrpSpPr>
          <p:grpSpPr bwMode="auto">
            <a:xfrm>
              <a:off x="399" y="958"/>
              <a:ext cx="1215" cy="1341"/>
              <a:chOff x="351" y="918"/>
              <a:chExt cx="1215" cy="1341"/>
            </a:xfrm>
          </p:grpSpPr>
          <p:sp>
            <p:nvSpPr>
              <p:cNvPr id="231465" name="Rectangle 41"/>
              <p:cNvSpPr>
                <a:spLocks noChangeArrowheads="1"/>
              </p:cNvSpPr>
              <p:nvPr/>
            </p:nvSpPr>
            <p:spPr bwMode="auto">
              <a:xfrm rot="5400000" flipH="1">
                <a:off x="708" y="1848"/>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66" name="Rectangle 42"/>
              <p:cNvSpPr>
                <a:spLocks noChangeArrowheads="1"/>
              </p:cNvSpPr>
              <p:nvPr/>
            </p:nvSpPr>
            <p:spPr bwMode="auto">
              <a:xfrm rot="5400000" flipH="1">
                <a:off x="532" y="1547"/>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67" name="Rectangle 43"/>
              <p:cNvSpPr>
                <a:spLocks noChangeArrowheads="1"/>
              </p:cNvSpPr>
              <p:nvPr/>
            </p:nvSpPr>
            <p:spPr bwMode="auto">
              <a:xfrm rot="5400000" flipH="1">
                <a:off x="1068" y="1539"/>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pic>
            <p:nvPicPr>
              <p:cNvPr id="61472" name="Picture 44" descr="pedge_6600"/>
              <p:cNvPicPr>
                <a:picLocks noChangeAspect="1" noChangeArrowheads="1"/>
              </p:cNvPicPr>
              <p:nvPr/>
            </p:nvPicPr>
            <p:blipFill>
              <a:blip r:embed="rId6" cstate="print"/>
              <a:srcRect/>
              <a:stretch>
                <a:fillRect/>
              </a:stretch>
            </p:blipFill>
            <p:spPr bwMode="auto">
              <a:xfrm>
                <a:off x="351" y="1126"/>
                <a:ext cx="461" cy="437"/>
              </a:xfrm>
              <a:prstGeom prst="rect">
                <a:avLst/>
              </a:prstGeom>
              <a:noFill/>
              <a:ln w="9525">
                <a:noFill/>
                <a:miter lim="800000"/>
                <a:headEnd/>
                <a:tailEnd/>
              </a:ln>
            </p:spPr>
          </p:pic>
          <p:pic>
            <p:nvPicPr>
              <p:cNvPr id="61473" name="Picture 45" descr="pedge_6600"/>
              <p:cNvPicPr>
                <a:picLocks noChangeAspect="1" noChangeArrowheads="1"/>
              </p:cNvPicPr>
              <p:nvPr/>
            </p:nvPicPr>
            <p:blipFill>
              <a:blip r:embed="rId6" cstate="print"/>
              <a:srcRect/>
              <a:stretch>
                <a:fillRect/>
              </a:stretch>
            </p:blipFill>
            <p:spPr bwMode="auto">
              <a:xfrm>
                <a:off x="1055" y="1150"/>
                <a:ext cx="461" cy="437"/>
              </a:xfrm>
              <a:prstGeom prst="rect">
                <a:avLst/>
              </a:prstGeom>
              <a:noFill/>
              <a:ln w="9525">
                <a:noFill/>
                <a:miter lim="800000"/>
                <a:headEnd/>
                <a:tailEnd/>
              </a:ln>
            </p:spPr>
          </p:pic>
          <p:pic>
            <p:nvPicPr>
              <p:cNvPr id="61474" name="Picture 46" descr="pedge_6600"/>
              <p:cNvPicPr>
                <a:picLocks noChangeAspect="1" noChangeArrowheads="1"/>
              </p:cNvPicPr>
              <p:nvPr/>
            </p:nvPicPr>
            <p:blipFill>
              <a:blip r:embed="rId6" cstate="print"/>
              <a:srcRect/>
              <a:stretch>
                <a:fillRect/>
              </a:stretch>
            </p:blipFill>
            <p:spPr bwMode="auto">
              <a:xfrm>
                <a:off x="591" y="1822"/>
                <a:ext cx="461" cy="437"/>
              </a:xfrm>
              <a:prstGeom prst="rect">
                <a:avLst/>
              </a:prstGeom>
              <a:noFill/>
              <a:ln w="9525">
                <a:noFill/>
                <a:miter lim="800000"/>
                <a:headEnd/>
                <a:tailEnd/>
              </a:ln>
            </p:spPr>
          </p:pic>
          <p:sp>
            <p:nvSpPr>
              <p:cNvPr id="231471" name="Rectangle 47"/>
              <p:cNvSpPr>
                <a:spLocks noChangeArrowheads="1"/>
              </p:cNvSpPr>
              <p:nvPr/>
            </p:nvSpPr>
            <p:spPr bwMode="auto">
              <a:xfrm flipV="1">
                <a:off x="454" y="1685"/>
                <a:ext cx="1112" cy="27"/>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61476" name="Text Box 48"/>
              <p:cNvSpPr txBox="1">
                <a:spLocks noChangeArrowheads="1"/>
              </p:cNvSpPr>
              <p:nvPr/>
            </p:nvSpPr>
            <p:spPr bwMode="auto">
              <a:xfrm>
                <a:off x="710" y="918"/>
                <a:ext cx="622" cy="212"/>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server(s)</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Footer Placeholder 3"/>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2467" name="Slide Number Placeholder 4"/>
          <p:cNvSpPr>
            <a:spLocks noGrp="1"/>
          </p:cNvSpPr>
          <p:nvPr>
            <p:ph type="sldNum" sz="quarter" idx="12"/>
          </p:nvPr>
        </p:nvSpPr>
        <p:spPr>
          <a:noFill/>
        </p:spPr>
        <p:txBody>
          <a:bodyPr/>
          <a:lstStyle/>
          <a:p>
            <a:r>
              <a:rPr lang="en-US" altLang="ko-KR" smtClean="0">
                <a:ea typeface="굴림" pitchFamily="34" charset="-127"/>
              </a:rPr>
              <a:t>1-</a:t>
            </a:r>
            <a:fld id="{74B4C2A9-D65F-4A73-A4BF-89589E9A5263}" type="slidenum">
              <a:rPr lang="en-US" altLang="ko-KR" smtClean="0">
                <a:ea typeface="굴림" pitchFamily="34" charset="-127"/>
              </a:rPr>
              <a:pPr/>
              <a:t>33</a:t>
            </a:fld>
            <a:endParaRPr lang="en-US" altLang="ko-KR" smtClean="0">
              <a:ea typeface="굴림" pitchFamily="34" charset="-127"/>
            </a:endParaRPr>
          </a:p>
        </p:txBody>
      </p:sp>
      <p:sp>
        <p:nvSpPr>
          <p:cNvPr id="62468" name="Rectangle 2"/>
          <p:cNvSpPr>
            <a:spLocks noGrp="1" noChangeArrowheads="1"/>
          </p:cNvSpPr>
          <p:nvPr>
            <p:ph type="title"/>
          </p:nvPr>
        </p:nvSpPr>
        <p:spPr>
          <a:xfrm>
            <a:off x="419100" y="211138"/>
            <a:ext cx="8229600" cy="1143000"/>
          </a:xfrm>
        </p:spPr>
        <p:txBody>
          <a:bodyPr/>
          <a:lstStyle/>
          <a:p>
            <a:r>
              <a:rPr lang="en-US" altLang="ko-KR" sz="2800" smtClean="0">
                <a:ea typeface="굴림" pitchFamily="34" charset="-127"/>
              </a:rPr>
              <a:t>Cable Network Architecture: Overview</a:t>
            </a:r>
          </a:p>
        </p:txBody>
      </p:sp>
      <p:pic>
        <p:nvPicPr>
          <p:cNvPr id="62469" name="Picture 3" descr="house_small"/>
          <p:cNvPicPr>
            <a:picLocks noChangeAspect="1" noChangeArrowheads="1"/>
          </p:cNvPicPr>
          <p:nvPr/>
        </p:nvPicPr>
        <p:blipFill>
          <a:blip r:embed="rId3" cstate="print"/>
          <a:srcRect/>
          <a:stretch>
            <a:fillRect/>
          </a:stretch>
        </p:blipFill>
        <p:spPr bwMode="auto">
          <a:xfrm>
            <a:off x="5416550" y="3873500"/>
            <a:ext cx="1019175" cy="279400"/>
          </a:xfrm>
          <a:prstGeom prst="rect">
            <a:avLst/>
          </a:prstGeom>
          <a:noFill/>
          <a:ln w="9525">
            <a:noFill/>
            <a:miter lim="800000"/>
            <a:headEnd/>
            <a:tailEnd/>
          </a:ln>
        </p:spPr>
      </p:pic>
      <p:pic>
        <p:nvPicPr>
          <p:cNvPr id="62470" name="Picture 4" descr="house_small"/>
          <p:cNvPicPr>
            <a:picLocks noChangeAspect="1" noChangeArrowheads="1"/>
          </p:cNvPicPr>
          <p:nvPr/>
        </p:nvPicPr>
        <p:blipFill>
          <a:blip r:embed="rId3" cstate="print"/>
          <a:srcRect/>
          <a:stretch>
            <a:fillRect/>
          </a:stretch>
        </p:blipFill>
        <p:spPr bwMode="auto">
          <a:xfrm>
            <a:off x="5916613" y="4308475"/>
            <a:ext cx="1019175" cy="279400"/>
          </a:xfrm>
          <a:prstGeom prst="rect">
            <a:avLst/>
          </a:prstGeom>
          <a:noFill/>
          <a:ln w="9525">
            <a:noFill/>
            <a:miter lim="800000"/>
            <a:headEnd/>
            <a:tailEnd/>
          </a:ln>
        </p:spPr>
      </p:pic>
      <p:pic>
        <p:nvPicPr>
          <p:cNvPr id="62471" name="Picture 5" descr="house_small"/>
          <p:cNvPicPr>
            <a:picLocks noChangeAspect="1" noChangeArrowheads="1"/>
          </p:cNvPicPr>
          <p:nvPr/>
        </p:nvPicPr>
        <p:blipFill>
          <a:blip r:embed="rId4" cstate="print"/>
          <a:srcRect/>
          <a:stretch>
            <a:fillRect/>
          </a:stretch>
        </p:blipFill>
        <p:spPr bwMode="auto">
          <a:xfrm>
            <a:off x="4097338" y="4064000"/>
            <a:ext cx="1000125" cy="274638"/>
          </a:xfrm>
          <a:prstGeom prst="rect">
            <a:avLst/>
          </a:prstGeom>
          <a:noFill/>
          <a:ln w="9525">
            <a:noFill/>
            <a:miter lim="800000"/>
            <a:headEnd/>
            <a:tailEnd/>
          </a:ln>
        </p:spPr>
      </p:pic>
      <p:grpSp>
        <p:nvGrpSpPr>
          <p:cNvPr id="2" name="Group 6"/>
          <p:cNvGrpSpPr>
            <a:grpSpLocks/>
          </p:cNvGrpSpPr>
          <p:nvPr/>
        </p:nvGrpSpPr>
        <p:grpSpPr bwMode="auto">
          <a:xfrm>
            <a:off x="3916363" y="4227513"/>
            <a:ext cx="255587" cy="633412"/>
            <a:chOff x="2055" y="2297"/>
            <a:chExt cx="161" cy="399"/>
          </a:xfrm>
        </p:grpSpPr>
        <p:sp>
          <p:nvSpPr>
            <p:cNvPr id="233479" name="Rectangle 7"/>
            <p:cNvSpPr>
              <a:spLocks noChangeArrowheads="1"/>
            </p:cNvSpPr>
            <p:nvPr/>
          </p:nvSpPr>
          <p:spPr bwMode="auto">
            <a:xfrm rot="-5400000">
              <a:off x="1863" y="2487"/>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80"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pic>
        <p:nvPicPr>
          <p:cNvPr id="62473" name="Picture 9" descr="house_small"/>
          <p:cNvPicPr>
            <a:picLocks noChangeAspect="1" noChangeArrowheads="1"/>
          </p:cNvPicPr>
          <p:nvPr/>
        </p:nvPicPr>
        <p:blipFill>
          <a:blip r:embed="rId4" cstate="print"/>
          <a:srcRect/>
          <a:stretch>
            <a:fillRect/>
          </a:stretch>
        </p:blipFill>
        <p:spPr bwMode="auto">
          <a:xfrm>
            <a:off x="7323138" y="4076700"/>
            <a:ext cx="1000125" cy="274638"/>
          </a:xfrm>
          <a:prstGeom prst="rect">
            <a:avLst/>
          </a:prstGeom>
          <a:noFill/>
          <a:ln w="9525">
            <a:noFill/>
            <a:miter lim="800000"/>
            <a:headEnd/>
            <a:tailEnd/>
          </a:ln>
        </p:spPr>
      </p:pic>
      <p:pic>
        <p:nvPicPr>
          <p:cNvPr id="62474" name="Picture 10" descr="house_small"/>
          <p:cNvPicPr>
            <a:picLocks noChangeAspect="1" noChangeArrowheads="1"/>
          </p:cNvPicPr>
          <p:nvPr/>
        </p:nvPicPr>
        <p:blipFill>
          <a:blip r:embed="rId4" cstate="print"/>
          <a:srcRect/>
          <a:stretch>
            <a:fillRect/>
          </a:stretch>
        </p:blipFill>
        <p:spPr bwMode="auto">
          <a:xfrm>
            <a:off x="4262438" y="5334000"/>
            <a:ext cx="1000125" cy="274638"/>
          </a:xfrm>
          <a:prstGeom prst="rect">
            <a:avLst/>
          </a:prstGeom>
          <a:noFill/>
          <a:ln w="9525">
            <a:noFill/>
            <a:miter lim="800000"/>
            <a:headEnd/>
            <a:tailEnd/>
          </a:ln>
        </p:spPr>
      </p:pic>
      <p:pic>
        <p:nvPicPr>
          <p:cNvPr id="62475" name="Picture 11" descr="house_small"/>
          <p:cNvPicPr>
            <a:picLocks noChangeAspect="1" noChangeArrowheads="1"/>
          </p:cNvPicPr>
          <p:nvPr/>
        </p:nvPicPr>
        <p:blipFill>
          <a:blip r:embed="rId3" cstate="print"/>
          <a:srcRect/>
          <a:stretch>
            <a:fillRect/>
          </a:stretch>
        </p:blipFill>
        <p:spPr bwMode="auto">
          <a:xfrm>
            <a:off x="5738813" y="5070475"/>
            <a:ext cx="1019175" cy="279400"/>
          </a:xfrm>
          <a:prstGeom prst="rect">
            <a:avLst/>
          </a:prstGeom>
          <a:noFill/>
          <a:ln w="9525">
            <a:noFill/>
            <a:miter lim="800000"/>
            <a:headEnd/>
            <a:tailEnd/>
          </a:ln>
        </p:spPr>
      </p:pic>
      <p:pic>
        <p:nvPicPr>
          <p:cNvPr id="62476" name="Picture 12" descr="house_small"/>
          <p:cNvPicPr>
            <a:picLocks noChangeAspect="1" noChangeArrowheads="1"/>
          </p:cNvPicPr>
          <p:nvPr/>
        </p:nvPicPr>
        <p:blipFill>
          <a:blip r:embed="rId4" cstate="print"/>
          <a:srcRect/>
          <a:stretch>
            <a:fillRect/>
          </a:stretch>
        </p:blipFill>
        <p:spPr bwMode="auto">
          <a:xfrm>
            <a:off x="6954838" y="5524500"/>
            <a:ext cx="1000125" cy="274638"/>
          </a:xfrm>
          <a:prstGeom prst="rect">
            <a:avLst/>
          </a:prstGeom>
          <a:noFill/>
          <a:ln w="9525">
            <a:noFill/>
            <a:miter lim="800000"/>
            <a:headEnd/>
            <a:tailEnd/>
          </a:ln>
        </p:spPr>
      </p:pic>
      <p:grpSp>
        <p:nvGrpSpPr>
          <p:cNvPr id="3" name="Group 13"/>
          <p:cNvGrpSpPr>
            <a:grpSpLocks/>
          </p:cNvGrpSpPr>
          <p:nvPr/>
        </p:nvGrpSpPr>
        <p:grpSpPr bwMode="auto">
          <a:xfrm flipV="1">
            <a:off x="6770688" y="4906963"/>
            <a:ext cx="255587" cy="820737"/>
            <a:chOff x="2459" y="2251"/>
            <a:chExt cx="161" cy="517"/>
          </a:xfrm>
        </p:grpSpPr>
        <p:sp>
          <p:nvSpPr>
            <p:cNvPr id="233486"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87"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4" name="Group 16"/>
          <p:cNvGrpSpPr>
            <a:grpSpLocks/>
          </p:cNvGrpSpPr>
          <p:nvPr/>
        </p:nvGrpSpPr>
        <p:grpSpPr bwMode="auto">
          <a:xfrm flipV="1">
            <a:off x="5529263" y="4887913"/>
            <a:ext cx="255587" cy="379412"/>
            <a:chOff x="2315" y="2599"/>
            <a:chExt cx="161" cy="239"/>
          </a:xfrm>
        </p:grpSpPr>
        <p:sp>
          <p:nvSpPr>
            <p:cNvPr id="233489" name="Rectangle 17"/>
            <p:cNvSpPr>
              <a:spLocks noChangeArrowheads="1"/>
            </p:cNvSpPr>
            <p:nvPr/>
          </p:nvSpPr>
          <p:spPr bwMode="auto">
            <a:xfrm rot="-5400000">
              <a:off x="220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90"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5" name="Group 19"/>
          <p:cNvGrpSpPr>
            <a:grpSpLocks/>
          </p:cNvGrpSpPr>
          <p:nvPr/>
        </p:nvGrpSpPr>
        <p:grpSpPr bwMode="auto">
          <a:xfrm flipV="1">
            <a:off x="4094163" y="4900613"/>
            <a:ext cx="255587" cy="633412"/>
            <a:chOff x="2055" y="2297"/>
            <a:chExt cx="161" cy="399"/>
          </a:xfrm>
        </p:grpSpPr>
        <p:sp>
          <p:nvSpPr>
            <p:cNvPr id="233492" name="Rectangle 20"/>
            <p:cNvSpPr>
              <a:spLocks noChangeArrowheads="1"/>
            </p:cNvSpPr>
            <p:nvPr/>
          </p:nvSpPr>
          <p:spPr bwMode="auto">
            <a:xfrm rot="-5400000">
              <a:off x="186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93"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6" name="Group 22"/>
          <p:cNvGrpSpPr>
            <a:grpSpLocks/>
          </p:cNvGrpSpPr>
          <p:nvPr/>
        </p:nvGrpSpPr>
        <p:grpSpPr bwMode="auto">
          <a:xfrm>
            <a:off x="7126288" y="4246563"/>
            <a:ext cx="255587" cy="630237"/>
            <a:chOff x="3561" y="2643"/>
            <a:chExt cx="161" cy="397"/>
          </a:xfrm>
        </p:grpSpPr>
        <p:sp>
          <p:nvSpPr>
            <p:cNvPr id="233495"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96"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7" name="Group 25"/>
          <p:cNvGrpSpPr>
            <a:grpSpLocks/>
          </p:cNvGrpSpPr>
          <p:nvPr/>
        </p:nvGrpSpPr>
        <p:grpSpPr bwMode="auto">
          <a:xfrm>
            <a:off x="5757863" y="4468813"/>
            <a:ext cx="255587" cy="379412"/>
            <a:chOff x="2315" y="2599"/>
            <a:chExt cx="161" cy="239"/>
          </a:xfrm>
        </p:grpSpPr>
        <p:sp>
          <p:nvSpPr>
            <p:cNvPr id="233498" name="Rectangle 26"/>
            <p:cNvSpPr>
              <a:spLocks noChangeArrowheads="1"/>
            </p:cNvSpPr>
            <p:nvPr/>
          </p:nvSpPr>
          <p:spPr bwMode="auto">
            <a:xfrm rot="-5400000">
              <a:off x="2203" y="2709"/>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99"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8" name="Group 28"/>
          <p:cNvGrpSpPr>
            <a:grpSpLocks/>
          </p:cNvGrpSpPr>
          <p:nvPr/>
        </p:nvGrpSpPr>
        <p:grpSpPr bwMode="auto">
          <a:xfrm>
            <a:off x="5221288" y="4030663"/>
            <a:ext cx="255587" cy="820737"/>
            <a:chOff x="2459" y="2251"/>
            <a:chExt cx="161" cy="517"/>
          </a:xfrm>
        </p:grpSpPr>
        <p:sp>
          <p:nvSpPr>
            <p:cNvPr id="233501"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502"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sp>
        <p:nvSpPr>
          <p:cNvPr id="233503"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62484" name="Text Box 32"/>
          <p:cNvSpPr txBox="1">
            <a:spLocks noChangeArrowheads="1"/>
          </p:cNvSpPr>
          <p:nvPr/>
        </p:nvSpPr>
        <p:spPr bwMode="auto">
          <a:xfrm>
            <a:off x="4416425" y="5584825"/>
            <a:ext cx="692150"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home</a:t>
            </a:r>
          </a:p>
        </p:txBody>
      </p:sp>
      <p:pic>
        <p:nvPicPr>
          <p:cNvPr id="62485" name="Picture 33" descr="building2"/>
          <p:cNvPicPr>
            <a:picLocks noChangeAspect="1" noChangeArrowheads="1"/>
          </p:cNvPicPr>
          <p:nvPr/>
        </p:nvPicPr>
        <p:blipFill>
          <a:blip r:embed="rId5" cstate="print"/>
          <a:srcRect/>
          <a:stretch>
            <a:fillRect/>
          </a:stretch>
        </p:blipFill>
        <p:spPr bwMode="auto">
          <a:xfrm>
            <a:off x="1127125" y="4356100"/>
            <a:ext cx="1504950" cy="782638"/>
          </a:xfrm>
          <a:prstGeom prst="rect">
            <a:avLst/>
          </a:prstGeom>
          <a:noFill/>
          <a:ln w="9525">
            <a:noFill/>
            <a:miter lim="800000"/>
            <a:headEnd/>
            <a:tailEnd/>
          </a:ln>
        </p:spPr>
      </p:pic>
      <p:sp>
        <p:nvSpPr>
          <p:cNvPr id="62486" name="Text Box 34"/>
          <p:cNvSpPr txBox="1">
            <a:spLocks noChangeArrowheads="1"/>
          </p:cNvSpPr>
          <p:nvPr/>
        </p:nvSpPr>
        <p:spPr bwMode="auto">
          <a:xfrm>
            <a:off x="1127125" y="5140325"/>
            <a:ext cx="1514475"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cable headend</a:t>
            </a:r>
          </a:p>
        </p:txBody>
      </p:sp>
      <p:sp>
        <p:nvSpPr>
          <p:cNvPr id="62487" name="Text Box 35"/>
          <p:cNvSpPr txBox="1">
            <a:spLocks noChangeArrowheads="1"/>
          </p:cNvSpPr>
          <p:nvPr/>
        </p:nvSpPr>
        <p:spPr bwMode="auto">
          <a:xfrm>
            <a:off x="2146300" y="5711825"/>
            <a:ext cx="1933575" cy="581025"/>
          </a:xfrm>
          <a:prstGeom prst="rect">
            <a:avLst/>
          </a:prstGeom>
          <a:noFill/>
          <a:ln w="9525">
            <a:noFill/>
            <a:miter lim="800000"/>
            <a:headEnd/>
            <a:tailEnd/>
          </a:ln>
        </p:spPr>
        <p:txBody>
          <a:bodyPr wrap="none">
            <a:spAutoFit/>
          </a:bodyPr>
          <a:lstStyle/>
          <a:p>
            <a:pPr algn="ctr" eaLnBrk="1" hangingPunct="1"/>
            <a:r>
              <a:rPr lang="en-US" altLang="ko-KR" sz="1600">
                <a:latin typeface="Arial" charset="0"/>
                <a:ea typeface="굴림" pitchFamily="34" charset="-127"/>
              </a:rPr>
              <a:t>cable distribution</a:t>
            </a:r>
          </a:p>
          <a:p>
            <a:pPr algn="ctr" eaLnBrk="1" hangingPunct="1"/>
            <a:r>
              <a:rPr lang="en-US" altLang="ko-KR" sz="1600">
                <a:latin typeface="Arial" charset="0"/>
                <a:ea typeface="굴림" pitchFamily="34" charset="-127"/>
              </a:rPr>
              <a:t>network (simplified)</a:t>
            </a:r>
          </a:p>
        </p:txBody>
      </p:sp>
      <p:sp>
        <p:nvSpPr>
          <p:cNvPr id="62488"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p:spPr>
        <p:txBody>
          <a:bodyPr/>
          <a:lstStyle/>
          <a:p>
            <a:endParaRPr lang="zh-CN" altLang="en-US"/>
          </a:p>
        </p:txBody>
      </p:sp>
      <p:grpSp>
        <p:nvGrpSpPr>
          <p:cNvPr id="9" name="Group 37"/>
          <p:cNvGrpSpPr>
            <a:grpSpLocks/>
          </p:cNvGrpSpPr>
          <p:nvPr/>
        </p:nvGrpSpPr>
        <p:grpSpPr bwMode="auto">
          <a:xfrm>
            <a:off x="3429000" y="1181100"/>
            <a:ext cx="5232400" cy="2806700"/>
            <a:chOff x="2160" y="744"/>
            <a:chExt cx="3296" cy="1768"/>
          </a:xfrm>
        </p:grpSpPr>
        <p:sp>
          <p:nvSpPr>
            <p:cNvPr id="62490" name="Freeform 38"/>
            <p:cNvSpPr>
              <a:spLocks/>
            </p:cNvSpPr>
            <p:nvPr/>
          </p:nvSpPr>
          <p:spPr bwMode="auto">
            <a:xfrm>
              <a:off x="2544" y="2048"/>
              <a:ext cx="2432" cy="464"/>
            </a:xfrm>
            <a:custGeom>
              <a:avLst/>
              <a:gdLst>
                <a:gd name="T0" fmla="*/ 912 w 2432"/>
                <a:gd name="T1" fmla="*/ 448 h 464"/>
                <a:gd name="T2" fmla="*/ 1496 w 2432"/>
                <a:gd name="T3" fmla="*/ 464 h 464"/>
                <a:gd name="T4" fmla="*/ 2432 w 2432"/>
                <a:gd name="T5" fmla="*/ 48 h 464"/>
                <a:gd name="T6" fmla="*/ 1784 w 2432"/>
                <a:gd name="T7" fmla="*/ 176 h 464"/>
                <a:gd name="T8" fmla="*/ 864 w 2432"/>
                <a:gd name="T9" fmla="*/ 208 h 464"/>
                <a:gd name="T10" fmla="*/ 0 w 2432"/>
                <a:gd name="T11" fmla="*/ 0 h 464"/>
                <a:gd name="T12" fmla="*/ 0 60000 65536"/>
                <a:gd name="T13" fmla="*/ 0 60000 65536"/>
                <a:gd name="T14" fmla="*/ 0 60000 65536"/>
                <a:gd name="T15" fmla="*/ 0 60000 65536"/>
                <a:gd name="T16" fmla="*/ 0 60000 65536"/>
                <a:gd name="T17" fmla="*/ 0 60000 65536"/>
                <a:gd name="T18" fmla="*/ 0 w 2432"/>
                <a:gd name="T19" fmla="*/ 0 h 464"/>
                <a:gd name="T20" fmla="*/ 2432 w 2432"/>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2432" h="464">
                  <a:moveTo>
                    <a:pt x="912" y="448"/>
                  </a:moveTo>
                  <a:lnTo>
                    <a:pt x="1496" y="464"/>
                  </a:lnTo>
                  <a:lnTo>
                    <a:pt x="2432" y="48"/>
                  </a:lnTo>
                  <a:lnTo>
                    <a:pt x="1784" y="176"/>
                  </a:lnTo>
                  <a:lnTo>
                    <a:pt x="864" y="208"/>
                  </a:lnTo>
                  <a:lnTo>
                    <a:pt x="0" y="0"/>
                  </a:lnTo>
                </a:path>
              </a:pathLst>
            </a:custGeom>
            <a:gradFill rotWithShape="1">
              <a:gsLst>
                <a:gs pos="0">
                  <a:schemeClr val="tx2"/>
                </a:gs>
                <a:gs pos="100000">
                  <a:schemeClr val="bg1"/>
                </a:gs>
              </a:gsLst>
              <a:lin ang="5400000" scaled="1"/>
            </a:gradFill>
            <a:ln w="9525">
              <a:solidFill>
                <a:schemeClr val="tx1"/>
              </a:solidFill>
              <a:round/>
              <a:headEnd/>
              <a:tailEnd/>
            </a:ln>
          </p:spPr>
          <p:txBody>
            <a:bodyPr/>
            <a:lstStyle/>
            <a:p>
              <a:endParaRPr lang="zh-CN" altLang="en-US"/>
            </a:p>
          </p:txBody>
        </p:sp>
        <p:sp>
          <p:nvSpPr>
            <p:cNvPr id="62491" name="Oval 39"/>
            <p:cNvSpPr>
              <a:spLocks noChangeArrowheads="1"/>
            </p:cNvSpPr>
            <p:nvPr/>
          </p:nvSpPr>
          <p:spPr bwMode="auto">
            <a:xfrm>
              <a:off x="2160" y="744"/>
              <a:ext cx="3296" cy="156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pic>
          <p:nvPicPr>
            <p:cNvPr id="62492" name="Picture 40" descr="house_2"/>
            <p:cNvPicPr>
              <a:picLocks noChangeAspect="1" noChangeArrowheads="1"/>
            </p:cNvPicPr>
            <p:nvPr/>
          </p:nvPicPr>
          <p:blipFill>
            <a:blip r:embed="rId6" cstate="print"/>
            <a:srcRect/>
            <a:stretch>
              <a:fillRect/>
            </a:stretch>
          </p:blipFill>
          <p:spPr bwMode="auto">
            <a:xfrm>
              <a:off x="2322" y="1044"/>
              <a:ext cx="2955" cy="1027"/>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 name="Footer Placeholder 3"/>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3491" name="Slide Number Placeholder 4"/>
          <p:cNvSpPr>
            <a:spLocks noGrp="1"/>
          </p:cNvSpPr>
          <p:nvPr>
            <p:ph type="sldNum" sz="quarter" idx="12"/>
          </p:nvPr>
        </p:nvSpPr>
        <p:spPr>
          <a:noFill/>
        </p:spPr>
        <p:txBody>
          <a:bodyPr/>
          <a:lstStyle/>
          <a:p>
            <a:r>
              <a:rPr lang="en-US" altLang="ko-KR" smtClean="0">
                <a:ea typeface="굴림" pitchFamily="34" charset="-127"/>
              </a:rPr>
              <a:t>1-</a:t>
            </a:r>
            <a:fld id="{58B9F436-C055-453D-B4A9-5E87AA20BC17}" type="slidenum">
              <a:rPr lang="en-US" altLang="ko-KR" smtClean="0">
                <a:ea typeface="굴림" pitchFamily="34" charset="-127"/>
              </a:rPr>
              <a:pPr/>
              <a:t>34</a:t>
            </a:fld>
            <a:endParaRPr lang="en-US" altLang="ko-KR" smtClean="0">
              <a:ea typeface="굴림" pitchFamily="34" charset="-127"/>
            </a:endParaRPr>
          </a:p>
        </p:txBody>
      </p:sp>
      <p:sp>
        <p:nvSpPr>
          <p:cNvPr id="63492" name="Rectangle 2"/>
          <p:cNvSpPr>
            <a:spLocks noGrp="1" noChangeArrowheads="1"/>
          </p:cNvSpPr>
          <p:nvPr>
            <p:ph type="title"/>
          </p:nvPr>
        </p:nvSpPr>
        <p:spPr>
          <a:xfrm>
            <a:off x="419100" y="211138"/>
            <a:ext cx="8229600" cy="1143000"/>
          </a:xfrm>
        </p:spPr>
        <p:txBody>
          <a:bodyPr/>
          <a:lstStyle/>
          <a:p>
            <a:r>
              <a:rPr lang="en-US" altLang="ko-KR" sz="2800" smtClean="0">
                <a:ea typeface="굴림" pitchFamily="34" charset="-127"/>
              </a:rPr>
              <a:t>Cable Network Architecture: Overview</a:t>
            </a:r>
          </a:p>
        </p:txBody>
      </p:sp>
      <p:pic>
        <p:nvPicPr>
          <p:cNvPr id="63493" name="Picture 3" descr="house_small"/>
          <p:cNvPicPr>
            <a:picLocks noChangeAspect="1" noChangeArrowheads="1"/>
          </p:cNvPicPr>
          <p:nvPr/>
        </p:nvPicPr>
        <p:blipFill>
          <a:blip r:embed="rId3" cstate="print"/>
          <a:srcRect/>
          <a:stretch>
            <a:fillRect/>
          </a:stretch>
        </p:blipFill>
        <p:spPr bwMode="auto">
          <a:xfrm>
            <a:off x="5416550" y="3873500"/>
            <a:ext cx="1019175" cy="279400"/>
          </a:xfrm>
          <a:prstGeom prst="rect">
            <a:avLst/>
          </a:prstGeom>
          <a:noFill/>
          <a:ln w="9525">
            <a:noFill/>
            <a:miter lim="800000"/>
            <a:headEnd/>
            <a:tailEnd/>
          </a:ln>
        </p:spPr>
      </p:pic>
      <p:pic>
        <p:nvPicPr>
          <p:cNvPr id="63494" name="Picture 4" descr="house_small"/>
          <p:cNvPicPr>
            <a:picLocks noChangeAspect="1" noChangeArrowheads="1"/>
          </p:cNvPicPr>
          <p:nvPr/>
        </p:nvPicPr>
        <p:blipFill>
          <a:blip r:embed="rId3" cstate="print"/>
          <a:srcRect/>
          <a:stretch>
            <a:fillRect/>
          </a:stretch>
        </p:blipFill>
        <p:spPr bwMode="auto">
          <a:xfrm>
            <a:off x="5916613" y="4308475"/>
            <a:ext cx="1019175" cy="279400"/>
          </a:xfrm>
          <a:prstGeom prst="rect">
            <a:avLst/>
          </a:prstGeom>
          <a:noFill/>
          <a:ln w="9525">
            <a:noFill/>
            <a:miter lim="800000"/>
            <a:headEnd/>
            <a:tailEnd/>
          </a:ln>
        </p:spPr>
      </p:pic>
      <p:pic>
        <p:nvPicPr>
          <p:cNvPr id="63495" name="Picture 5" descr="house_small"/>
          <p:cNvPicPr>
            <a:picLocks noChangeAspect="1" noChangeArrowheads="1"/>
          </p:cNvPicPr>
          <p:nvPr/>
        </p:nvPicPr>
        <p:blipFill>
          <a:blip r:embed="rId4" cstate="print"/>
          <a:srcRect/>
          <a:stretch>
            <a:fillRect/>
          </a:stretch>
        </p:blipFill>
        <p:spPr bwMode="auto">
          <a:xfrm>
            <a:off x="4097338" y="4064000"/>
            <a:ext cx="1000125" cy="274638"/>
          </a:xfrm>
          <a:prstGeom prst="rect">
            <a:avLst/>
          </a:prstGeom>
          <a:noFill/>
          <a:ln w="9525">
            <a:noFill/>
            <a:miter lim="800000"/>
            <a:headEnd/>
            <a:tailEnd/>
          </a:ln>
        </p:spPr>
      </p:pic>
      <p:grpSp>
        <p:nvGrpSpPr>
          <p:cNvPr id="2" name="Group 6"/>
          <p:cNvGrpSpPr>
            <a:grpSpLocks/>
          </p:cNvGrpSpPr>
          <p:nvPr/>
        </p:nvGrpSpPr>
        <p:grpSpPr bwMode="auto">
          <a:xfrm>
            <a:off x="3916363" y="4227513"/>
            <a:ext cx="255587" cy="633412"/>
            <a:chOff x="2055" y="2297"/>
            <a:chExt cx="161" cy="399"/>
          </a:xfrm>
        </p:grpSpPr>
        <p:sp>
          <p:nvSpPr>
            <p:cNvPr id="235527" name="Rectangle 7"/>
            <p:cNvSpPr>
              <a:spLocks noChangeArrowheads="1"/>
            </p:cNvSpPr>
            <p:nvPr/>
          </p:nvSpPr>
          <p:spPr bwMode="auto">
            <a:xfrm rot="-5400000">
              <a:off x="1863" y="2487"/>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28"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pic>
        <p:nvPicPr>
          <p:cNvPr id="63497" name="Picture 9" descr="house_small"/>
          <p:cNvPicPr>
            <a:picLocks noChangeAspect="1" noChangeArrowheads="1"/>
          </p:cNvPicPr>
          <p:nvPr/>
        </p:nvPicPr>
        <p:blipFill>
          <a:blip r:embed="rId4" cstate="print"/>
          <a:srcRect/>
          <a:stretch>
            <a:fillRect/>
          </a:stretch>
        </p:blipFill>
        <p:spPr bwMode="auto">
          <a:xfrm>
            <a:off x="7323138" y="4076700"/>
            <a:ext cx="1000125" cy="274638"/>
          </a:xfrm>
          <a:prstGeom prst="rect">
            <a:avLst/>
          </a:prstGeom>
          <a:noFill/>
          <a:ln w="9525">
            <a:noFill/>
            <a:miter lim="800000"/>
            <a:headEnd/>
            <a:tailEnd/>
          </a:ln>
        </p:spPr>
      </p:pic>
      <p:pic>
        <p:nvPicPr>
          <p:cNvPr id="63498" name="Picture 10" descr="house_small"/>
          <p:cNvPicPr>
            <a:picLocks noChangeAspect="1" noChangeArrowheads="1"/>
          </p:cNvPicPr>
          <p:nvPr/>
        </p:nvPicPr>
        <p:blipFill>
          <a:blip r:embed="rId4" cstate="print"/>
          <a:srcRect/>
          <a:stretch>
            <a:fillRect/>
          </a:stretch>
        </p:blipFill>
        <p:spPr bwMode="auto">
          <a:xfrm>
            <a:off x="4262438" y="5334000"/>
            <a:ext cx="1000125" cy="274638"/>
          </a:xfrm>
          <a:prstGeom prst="rect">
            <a:avLst/>
          </a:prstGeom>
          <a:noFill/>
          <a:ln w="9525">
            <a:noFill/>
            <a:miter lim="800000"/>
            <a:headEnd/>
            <a:tailEnd/>
          </a:ln>
        </p:spPr>
      </p:pic>
      <p:pic>
        <p:nvPicPr>
          <p:cNvPr id="63499" name="Picture 11" descr="house_small"/>
          <p:cNvPicPr>
            <a:picLocks noChangeAspect="1" noChangeArrowheads="1"/>
          </p:cNvPicPr>
          <p:nvPr/>
        </p:nvPicPr>
        <p:blipFill>
          <a:blip r:embed="rId3" cstate="print"/>
          <a:srcRect/>
          <a:stretch>
            <a:fillRect/>
          </a:stretch>
        </p:blipFill>
        <p:spPr bwMode="auto">
          <a:xfrm>
            <a:off x="5738813" y="5070475"/>
            <a:ext cx="1019175" cy="279400"/>
          </a:xfrm>
          <a:prstGeom prst="rect">
            <a:avLst/>
          </a:prstGeom>
          <a:noFill/>
          <a:ln w="9525">
            <a:noFill/>
            <a:miter lim="800000"/>
            <a:headEnd/>
            <a:tailEnd/>
          </a:ln>
        </p:spPr>
      </p:pic>
      <p:pic>
        <p:nvPicPr>
          <p:cNvPr id="63500" name="Picture 12" descr="house_small"/>
          <p:cNvPicPr>
            <a:picLocks noChangeAspect="1" noChangeArrowheads="1"/>
          </p:cNvPicPr>
          <p:nvPr/>
        </p:nvPicPr>
        <p:blipFill>
          <a:blip r:embed="rId4" cstate="print"/>
          <a:srcRect/>
          <a:stretch>
            <a:fillRect/>
          </a:stretch>
        </p:blipFill>
        <p:spPr bwMode="auto">
          <a:xfrm>
            <a:off x="6954838" y="5524500"/>
            <a:ext cx="1000125" cy="274638"/>
          </a:xfrm>
          <a:prstGeom prst="rect">
            <a:avLst/>
          </a:prstGeom>
          <a:noFill/>
          <a:ln w="9525">
            <a:noFill/>
            <a:miter lim="800000"/>
            <a:headEnd/>
            <a:tailEnd/>
          </a:ln>
        </p:spPr>
      </p:pic>
      <p:grpSp>
        <p:nvGrpSpPr>
          <p:cNvPr id="3" name="Group 13"/>
          <p:cNvGrpSpPr>
            <a:grpSpLocks/>
          </p:cNvGrpSpPr>
          <p:nvPr/>
        </p:nvGrpSpPr>
        <p:grpSpPr bwMode="auto">
          <a:xfrm flipV="1">
            <a:off x="6770688" y="4906963"/>
            <a:ext cx="255587" cy="820737"/>
            <a:chOff x="2459" y="2251"/>
            <a:chExt cx="161" cy="517"/>
          </a:xfrm>
        </p:grpSpPr>
        <p:sp>
          <p:nvSpPr>
            <p:cNvPr id="235534"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35"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4" name="Group 16"/>
          <p:cNvGrpSpPr>
            <a:grpSpLocks/>
          </p:cNvGrpSpPr>
          <p:nvPr/>
        </p:nvGrpSpPr>
        <p:grpSpPr bwMode="auto">
          <a:xfrm flipV="1">
            <a:off x="5529263" y="4887913"/>
            <a:ext cx="255587" cy="379412"/>
            <a:chOff x="2315" y="2599"/>
            <a:chExt cx="161" cy="239"/>
          </a:xfrm>
        </p:grpSpPr>
        <p:sp>
          <p:nvSpPr>
            <p:cNvPr id="235537" name="Rectangle 17"/>
            <p:cNvSpPr>
              <a:spLocks noChangeArrowheads="1"/>
            </p:cNvSpPr>
            <p:nvPr/>
          </p:nvSpPr>
          <p:spPr bwMode="auto">
            <a:xfrm rot="-5400000">
              <a:off x="220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38"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5" name="Group 19"/>
          <p:cNvGrpSpPr>
            <a:grpSpLocks/>
          </p:cNvGrpSpPr>
          <p:nvPr/>
        </p:nvGrpSpPr>
        <p:grpSpPr bwMode="auto">
          <a:xfrm flipV="1">
            <a:off x="4094163" y="4900613"/>
            <a:ext cx="255587" cy="633412"/>
            <a:chOff x="2055" y="2297"/>
            <a:chExt cx="161" cy="399"/>
          </a:xfrm>
        </p:grpSpPr>
        <p:sp>
          <p:nvSpPr>
            <p:cNvPr id="235540" name="Rectangle 20"/>
            <p:cNvSpPr>
              <a:spLocks noChangeArrowheads="1"/>
            </p:cNvSpPr>
            <p:nvPr/>
          </p:nvSpPr>
          <p:spPr bwMode="auto">
            <a:xfrm rot="-5400000">
              <a:off x="186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41"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6" name="Group 22"/>
          <p:cNvGrpSpPr>
            <a:grpSpLocks/>
          </p:cNvGrpSpPr>
          <p:nvPr/>
        </p:nvGrpSpPr>
        <p:grpSpPr bwMode="auto">
          <a:xfrm>
            <a:off x="7126288" y="4246563"/>
            <a:ext cx="255587" cy="630237"/>
            <a:chOff x="3561" y="2643"/>
            <a:chExt cx="161" cy="397"/>
          </a:xfrm>
        </p:grpSpPr>
        <p:sp>
          <p:nvSpPr>
            <p:cNvPr id="235543"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44"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7" name="Group 25"/>
          <p:cNvGrpSpPr>
            <a:grpSpLocks/>
          </p:cNvGrpSpPr>
          <p:nvPr/>
        </p:nvGrpSpPr>
        <p:grpSpPr bwMode="auto">
          <a:xfrm>
            <a:off x="5757863" y="4468813"/>
            <a:ext cx="255587" cy="379412"/>
            <a:chOff x="2315" y="2599"/>
            <a:chExt cx="161" cy="239"/>
          </a:xfrm>
        </p:grpSpPr>
        <p:sp>
          <p:nvSpPr>
            <p:cNvPr id="235546" name="Rectangle 26"/>
            <p:cNvSpPr>
              <a:spLocks noChangeArrowheads="1"/>
            </p:cNvSpPr>
            <p:nvPr/>
          </p:nvSpPr>
          <p:spPr bwMode="auto">
            <a:xfrm rot="-5400000">
              <a:off x="2203" y="2709"/>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47"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8" name="Group 28"/>
          <p:cNvGrpSpPr>
            <a:grpSpLocks/>
          </p:cNvGrpSpPr>
          <p:nvPr/>
        </p:nvGrpSpPr>
        <p:grpSpPr bwMode="auto">
          <a:xfrm>
            <a:off x="5221288" y="4030663"/>
            <a:ext cx="255587" cy="820737"/>
            <a:chOff x="2459" y="2251"/>
            <a:chExt cx="161" cy="517"/>
          </a:xfrm>
        </p:grpSpPr>
        <p:sp>
          <p:nvSpPr>
            <p:cNvPr id="235549"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50"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sp>
        <p:nvSpPr>
          <p:cNvPr id="235551"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63508" name="Text Box 32"/>
          <p:cNvSpPr txBox="1">
            <a:spLocks noChangeArrowheads="1"/>
          </p:cNvSpPr>
          <p:nvPr/>
        </p:nvSpPr>
        <p:spPr bwMode="auto">
          <a:xfrm>
            <a:off x="4416425" y="5584825"/>
            <a:ext cx="692150"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home</a:t>
            </a:r>
          </a:p>
        </p:txBody>
      </p:sp>
      <p:pic>
        <p:nvPicPr>
          <p:cNvPr id="63509" name="Picture 33" descr="building2"/>
          <p:cNvPicPr>
            <a:picLocks noChangeAspect="1" noChangeArrowheads="1"/>
          </p:cNvPicPr>
          <p:nvPr/>
        </p:nvPicPr>
        <p:blipFill>
          <a:blip r:embed="rId5" cstate="print"/>
          <a:srcRect/>
          <a:stretch>
            <a:fillRect/>
          </a:stretch>
        </p:blipFill>
        <p:spPr bwMode="auto">
          <a:xfrm>
            <a:off x="1127125" y="4356100"/>
            <a:ext cx="1504950" cy="782638"/>
          </a:xfrm>
          <a:prstGeom prst="rect">
            <a:avLst/>
          </a:prstGeom>
          <a:noFill/>
          <a:ln w="9525">
            <a:noFill/>
            <a:miter lim="800000"/>
            <a:headEnd/>
            <a:tailEnd/>
          </a:ln>
        </p:spPr>
      </p:pic>
      <p:sp>
        <p:nvSpPr>
          <p:cNvPr id="63510" name="Text Box 34"/>
          <p:cNvSpPr txBox="1">
            <a:spLocks noChangeArrowheads="1"/>
          </p:cNvSpPr>
          <p:nvPr/>
        </p:nvSpPr>
        <p:spPr bwMode="auto">
          <a:xfrm>
            <a:off x="1127125" y="5140325"/>
            <a:ext cx="1514475"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cable headend</a:t>
            </a:r>
          </a:p>
        </p:txBody>
      </p:sp>
      <p:sp>
        <p:nvSpPr>
          <p:cNvPr id="63511" name="Text Box 35"/>
          <p:cNvSpPr txBox="1">
            <a:spLocks noChangeArrowheads="1"/>
          </p:cNvSpPr>
          <p:nvPr/>
        </p:nvSpPr>
        <p:spPr bwMode="auto">
          <a:xfrm>
            <a:off x="2257425" y="5711825"/>
            <a:ext cx="1706563" cy="581025"/>
          </a:xfrm>
          <a:prstGeom prst="rect">
            <a:avLst/>
          </a:prstGeom>
          <a:noFill/>
          <a:ln w="9525">
            <a:noFill/>
            <a:miter lim="800000"/>
            <a:headEnd/>
            <a:tailEnd/>
          </a:ln>
        </p:spPr>
        <p:txBody>
          <a:bodyPr wrap="none">
            <a:spAutoFit/>
          </a:bodyPr>
          <a:lstStyle/>
          <a:p>
            <a:pPr algn="ctr" eaLnBrk="1" hangingPunct="1"/>
            <a:r>
              <a:rPr lang="en-US" altLang="ko-KR" sz="1600">
                <a:latin typeface="Arial" charset="0"/>
                <a:ea typeface="굴림" pitchFamily="34" charset="-127"/>
              </a:rPr>
              <a:t>cable distribution</a:t>
            </a:r>
          </a:p>
          <a:p>
            <a:pPr algn="ctr" eaLnBrk="1" hangingPunct="1"/>
            <a:r>
              <a:rPr lang="en-US" altLang="ko-KR" sz="1600">
                <a:latin typeface="Arial" charset="0"/>
                <a:ea typeface="굴림" pitchFamily="34" charset="-127"/>
              </a:rPr>
              <a:t>network</a:t>
            </a:r>
          </a:p>
        </p:txBody>
      </p:sp>
      <p:sp>
        <p:nvSpPr>
          <p:cNvPr id="63512"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p:spPr>
        <p:txBody>
          <a:bodyPr/>
          <a:lstStyle/>
          <a:p>
            <a:endParaRPr lang="zh-CN" altLang="en-US"/>
          </a:p>
        </p:txBody>
      </p:sp>
      <p:grpSp>
        <p:nvGrpSpPr>
          <p:cNvPr id="9" name="Group 37"/>
          <p:cNvGrpSpPr>
            <a:grpSpLocks/>
          </p:cNvGrpSpPr>
          <p:nvPr/>
        </p:nvGrpSpPr>
        <p:grpSpPr bwMode="auto">
          <a:xfrm>
            <a:off x="4846638" y="1352550"/>
            <a:ext cx="2592387" cy="958850"/>
            <a:chOff x="2505" y="826"/>
            <a:chExt cx="1287" cy="604"/>
          </a:xfrm>
        </p:grpSpPr>
        <p:sp>
          <p:nvSpPr>
            <p:cNvPr id="63553"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p:spPr>
          <p:txBody>
            <a:bodyPr/>
            <a:lstStyle/>
            <a:p>
              <a:endParaRPr lang="zh-CN" altLang="en-US"/>
            </a:p>
          </p:txBody>
        </p:sp>
        <p:sp>
          <p:nvSpPr>
            <p:cNvPr id="63554"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63555" name="Freeform 40"/>
            <p:cNvSpPr>
              <a:spLocks/>
            </p:cNvSpPr>
            <p:nvPr/>
          </p:nvSpPr>
          <p:spPr bwMode="auto">
            <a:xfrm>
              <a:off x="3523" y="830"/>
              <a:ext cx="269" cy="266"/>
            </a:xfrm>
            <a:custGeom>
              <a:avLst/>
              <a:gdLst>
                <a:gd name="T0" fmla="*/ 0 w 562"/>
                <a:gd name="T1" fmla="*/ 264 h 266"/>
                <a:gd name="T2" fmla="*/ 0 w 562"/>
                <a:gd name="T3" fmla="*/ 6 h 266"/>
                <a:gd name="T4" fmla="*/ 1 w 562"/>
                <a:gd name="T5" fmla="*/ 266 h 266"/>
                <a:gd name="T6" fmla="*/ 2 w 562"/>
                <a:gd name="T7" fmla="*/ 0 h 266"/>
                <a:gd name="T8" fmla="*/ 3 w 562"/>
                <a:gd name="T9" fmla="*/ 264 h 266"/>
                <a:gd name="T10" fmla="*/ 3 w 562"/>
                <a:gd name="T11" fmla="*/ 8 h 266"/>
                <a:gd name="T12" fmla="*/ 4 w 562"/>
                <a:gd name="T13" fmla="*/ 266 h 266"/>
                <a:gd name="T14" fmla="*/ 5 w 562"/>
                <a:gd name="T15" fmla="*/ 8 h 266"/>
                <a:gd name="T16" fmla="*/ 5 w 562"/>
                <a:gd name="T17" fmla="*/ 264 h 266"/>
                <a:gd name="T18" fmla="*/ 6 w 562"/>
                <a:gd name="T19" fmla="*/ 6 h 266"/>
                <a:gd name="T20" fmla="*/ 7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63556"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p:spPr>
          <p:txBody>
            <a:bodyPr/>
            <a:lstStyle/>
            <a:p>
              <a:endParaRPr lang="zh-CN" altLang="en-US"/>
            </a:p>
          </p:txBody>
        </p:sp>
      </p:grpSp>
      <p:grpSp>
        <p:nvGrpSpPr>
          <p:cNvPr id="10" name="Group 42"/>
          <p:cNvGrpSpPr>
            <a:grpSpLocks/>
          </p:cNvGrpSpPr>
          <p:nvPr/>
        </p:nvGrpSpPr>
        <p:grpSpPr bwMode="auto">
          <a:xfrm>
            <a:off x="4137025" y="1509713"/>
            <a:ext cx="3021013" cy="2114550"/>
            <a:chOff x="2606" y="951"/>
            <a:chExt cx="1903" cy="1332"/>
          </a:xfrm>
        </p:grpSpPr>
        <p:sp>
          <p:nvSpPr>
            <p:cNvPr id="63523" name="Text Box 43"/>
            <p:cNvSpPr txBox="1">
              <a:spLocks noChangeArrowheads="1"/>
            </p:cNvSpPr>
            <p:nvPr/>
          </p:nvSpPr>
          <p:spPr bwMode="auto">
            <a:xfrm>
              <a:off x="3378" y="2071"/>
              <a:ext cx="655" cy="212"/>
            </a:xfrm>
            <a:prstGeom prst="rect">
              <a:avLst/>
            </a:prstGeom>
            <a:noFill/>
            <a:ln w="9525">
              <a:noFill/>
              <a:miter lim="800000"/>
              <a:headEnd/>
              <a:tailEnd/>
            </a:ln>
          </p:spPr>
          <p:txBody>
            <a:bodyPr wrap="none">
              <a:spAutoFit/>
            </a:bodyPr>
            <a:lstStyle/>
            <a:p>
              <a:pPr algn="ctr" eaLnBrk="1" hangingPunct="1"/>
              <a:r>
                <a:rPr lang="en-US" altLang="ko-KR" sz="1600">
                  <a:latin typeface="Arial" charset="0"/>
                  <a:ea typeface="굴림" pitchFamily="34" charset="-127"/>
                </a:rPr>
                <a:t>Channels</a:t>
              </a:r>
            </a:p>
          </p:txBody>
        </p:sp>
        <p:sp>
          <p:nvSpPr>
            <p:cNvPr id="63524" name="Line 44"/>
            <p:cNvSpPr>
              <a:spLocks noChangeShapeType="1"/>
            </p:cNvSpPr>
            <p:nvPr/>
          </p:nvSpPr>
          <p:spPr bwMode="auto">
            <a:xfrm>
              <a:off x="2994" y="951"/>
              <a:ext cx="0" cy="978"/>
            </a:xfrm>
            <a:prstGeom prst="line">
              <a:avLst/>
            </a:prstGeom>
            <a:noFill/>
            <a:ln w="9525">
              <a:solidFill>
                <a:schemeClr val="tx1"/>
              </a:solidFill>
              <a:round/>
              <a:headEnd/>
              <a:tailEnd/>
            </a:ln>
          </p:spPr>
          <p:txBody>
            <a:bodyPr/>
            <a:lstStyle/>
            <a:p>
              <a:endParaRPr lang="zh-CN" altLang="en-US"/>
            </a:p>
          </p:txBody>
        </p:sp>
        <p:sp>
          <p:nvSpPr>
            <p:cNvPr id="63525" name="Line 45"/>
            <p:cNvSpPr>
              <a:spLocks noChangeShapeType="1"/>
            </p:cNvSpPr>
            <p:nvPr/>
          </p:nvSpPr>
          <p:spPr bwMode="auto">
            <a:xfrm flipV="1">
              <a:off x="2988" y="1935"/>
              <a:ext cx="1464" cy="0"/>
            </a:xfrm>
            <a:prstGeom prst="line">
              <a:avLst/>
            </a:prstGeom>
            <a:noFill/>
            <a:ln w="9525">
              <a:solidFill>
                <a:schemeClr val="tx1"/>
              </a:solidFill>
              <a:round/>
              <a:headEnd/>
              <a:tailEnd/>
            </a:ln>
          </p:spPr>
          <p:txBody>
            <a:bodyPr/>
            <a:lstStyle/>
            <a:p>
              <a:endParaRPr lang="zh-CN" altLang="en-US"/>
            </a:p>
          </p:txBody>
        </p:sp>
        <p:sp>
          <p:nvSpPr>
            <p:cNvPr id="63526" name="Text Box 46"/>
            <p:cNvSpPr txBox="1">
              <a:spLocks noChangeArrowheads="1"/>
            </p:cNvSpPr>
            <p:nvPr/>
          </p:nvSpPr>
          <p:spPr bwMode="auto">
            <a:xfrm>
              <a:off x="2978"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27" name="Line 47"/>
            <p:cNvSpPr>
              <a:spLocks noChangeShapeType="1"/>
            </p:cNvSpPr>
            <p:nvPr/>
          </p:nvSpPr>
          <p:spPr bwMode="auto">
            <a:xfrm>
              <a:off x="3150" y="1863"/>
              <a:ext cx="0" cy="144"/>
            </a:xfrm>
            <a:prstGeom prst="line">
              <a:avLst/>
            </a:prstGeom>
            <a:noFill/>
            <a:ln w="9525">
              <a:solidFill>
                <a:schemeClr val="tx1"/>
              </a:solidFill>
              <a:round/>
              <a:headEnd/>
              <a:tailEnd/>
            </a:ln>
          </p:spPr>
          <p:txBody>
            <a:bodyPr/>
            <a:lstStyle/>
            <a:p>
              <a:endParaRPr lang="zh-CN" altLang="en-US"/>
            </a:p>
          </p:txBody>
        </p:sp>
        <p:sp>
          <p:nvSpPr>
            <p:cNvPr id="63528" name="Text Box 48"/>
            <p:cNvSpPr txBox="1">
              <a:spLocks noChangeArrowheads="1"/>
            </p:cNvSpPr>
            <p:nvPr/>
          </p:nvSpPr>
          <p:spPr bwMode="auto">
            <a:xfrm>
              <a:off x="3152"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29" name="Text Box 49"/>
            <p:cNvSpPr txBox="1">
              <a:spLocks noChangeArrowheads="1"/>
            </p:cNvSpPr>
            <p:nvPr/>
          </p:nvSpPr>
          <p:spPr bwMode="auto">
            <a:xfrm>
              <a:off x="3338"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30" name="Text Box 50"/>
            <p:cNvSpPr txBox="1">
              <a:spLocks noChangeArrowheads="1"/>
            </p:cNvSpPr>
            <p:nvPr/>
          </p:nvSpPr>
          <p:spPr bwMode="auto">
            <a:xfrm>
              <a:off x="3524"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31" name="Text Box 51"/>
            <p:cNvSpPr txBox="1">
              <a:spLocks noChangeArrowheads="1"/>
            </p:cNvSpPr>
            <p:nvPr/>
          </p:nvSpPr>
          <p:spPr bwMode="auto">
            <a:xfrm>
              <a:off x="3710"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32" name="Text Box 52"/>
            <p:cNvSpPr txBox="1">
              <a:spLocks noChangeArrowheads="1"/>
            </p:cNvSpPr>
            <p:nvPr/>
          </p:nvSpPr>
          <p:spPr bwMode="auto">
            <a:xfrm>
              <a:off x="3896"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33" name="Text Box 53"/>
            <p:cNvSpPr txBox="1">
              <a:spLocks noChangeArrowheads="1"/>
            </p:cNvSpPr>
            <p:nvPr/>
          </p:nvSpPr>
          <p:spPr bwMode="auto">
            <a:xfrm>
              <a:off x="4058" y="1402"/>
              <a:ext cx="174" cy="538"/>
            </a:xfrm>
            <a:prstGeom prst="rect">
              <a:avLst/>
            </a:prstGeom>
            <a:noFill/>
            <a:ln w="9525">
              <a:noFill/>
              <a:miter lim="800000"/>
              <a:headEnd/>
              <a:tailEnd/>
            </a:ln>
          </p:spPr>
          <p:txBody>
            <a:bodyPr wrap="none">
              <a:spAutoFit/>
            </a:bodyPr>
            <a:lstStyle/>
            <a:p>
              <a:pPr algn="ctr" eaLnBrk="1" hangingPunct="1"/>
              <a:endParaRPr lang="en-US" altLang="ko-KR" sz="1000">
                <a:latin typeface="Arial" charset="0"/>
                <a:ea typeface="굴림" pitchFamily="34" charset="-127"/>
              </a:endParaRP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A</a:t>
              </a:r>
            </a:p>
            <a:p>
              <a:pPr algn="ctr" eaLnBrk="1" hangingPunct="1"/>
              <a:r>
                <a:rPr lang="en-US" altLang="ko-KR" sz="1000">
                  <a:latin typeface="Arial" charset="0"/>
                  <a:ea typeface="굴림" pitchFamily="34" charset="-127"/>
                </a:rPr>
                <a:t>T</a:t>
              </a:r>
            </a:p>
            <a:p>
              <a:pPr algn="ctr" eaLnBrk="1" hangingPunct="1"/>
              <a:r>
                <a:rPr lang="en-US" altLang="ko-KR" sz="1000">
                  <a:latin typeface="Arial" charset="0"/>
                  <a:ea typeface="굴림" pitchFamily="34" charset="-127"/>
                </a:rPr>
                <a:t>A</a:t>
              </a:r>
            </a:p>
          </p:txBody>
        </p:sp>
        <p:sp>
          <p:nvSpPr>
            <p:cNvPr id="63534" name="Text Box 54"/>
            <p:cNvSpPr txBox="1">
              <a:spLocks noChangeArrowheads="1"/>
            </p:cNvSpPr>
            <p:nvPr/>
          </p:nvSpPr>
          <p:spPr bwMode="auto">
            <a:xfrm>
              <a:off x="4202" y="1402"/>
              <a:ext cx="174" cy="538"/>
            </a:xfrm>
            <a:prstGeom prst="rect">
              <a:avLst/>
            </a:prstGeom>
            <a:noFill/>
            <a:ln w="9525">
              <a:noFill/>
              <a:miter lim="800000"/>
              <a:headEnd/>
              <a:tailEnd/>
            </a:ln>
          </p:spPr>
          <p:txBody>
            <a:bodyPr wrap="none">
              <a:spAutoFit/>
            </a:bodyPr>
            <a:lstStyle/>
            <a:p>
              <a:pPr algn="ctr" eaLnBrk="1" hangingPunct="1"/>
              <a:endParaRPr lang="en-US" altLang="ko-KR" sz="1000">
                <a:latin typeface="Arial" charset="0"/>
                <a:ea typeface="굴림" pitchFamily="34" charset="-127"/>
              </a:endParaRP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A</a:t>
              </a:r>
            </a:p>
            <a:p>
              <a:pPr algn="ctr" eaLnBrk="1" hangingPunct="1"/>
              <a:r>
                <a:rPr lang="en-US" altLang="ko-KR" sz="1000">
                  <a:latin typeface="Arial" charset="0"/>
                  <a:ea typeface="굴림" pitchFamily="34" charset="-127"/>
                </a:rPr>
                <a:t>T</a:t>
              </a:r>
            </a:p>
            <a:p>
              <a:pPr algn="ctr" eaLnBrk="1" hangingPunct="1"/>
              <a:r>
                <a:rPr lang="en-US" altLang="ko-KR" sz="1000">
                  <a:latin typeface="Arial" charset="0"/>
                  <a:ea typeface="굴림" pitchFamily="34" charset="-127"/>
                </a:rPr>
                <a:t>A</a:t>
              </a:r>
            </a:p>
          </p:txBody>
        </p:sp>
        <p:sp>
          <p:nvSpPr>
            <p:cNvPr id="63535" name="Text Box 55"/>
            <p:cNvSpPr txBox="1">
              <a:spLocks noChangeArrowheads="1"/>
            </p:cNvSpPr>
            <p:nvPr/>
          </p:nvSpPr>
          <p:spPr bwMode="auto">
            <a:xfrm>
              <a:off x="4330" y="1114"/>
              <a:ext cx="178" cy="826"/>
            </a:xfrm>
            <a:prstGeom prst="rect">
              <a:avLst/>
            </a:prstGeom>
            <a:noFill/>
            <a:ln w="9525">
              <a:noFill/>
              <a:miter lim="800000"/>
              <a:headEnd/>
              <a:tailEnd/>
            </a:ln>
          </p:spPr>
          <p:txBody>
            <a:bodyPr wrap="none">
              <a:spAutoFit/>
            </a:bodyPr>
            <a:lstStyle/>
            <a:p>
              <a:pPr algn="ctr" eaLnBrk="1" hangingPunct="1"/>
              <a:endParaRPr lang="en-US" altLang="ko-KR" sz="1000">
                <a:latin typeface="Arial" charset="0"/>
                <a:ea typeface="굴림" pitchFamily="34" charset="-127"/>
              </a:endParaRPr>
            </a:p>
            <a:p>
              <a:pPr algn="ctr" eaLnBrk="1" hangingPunct="1"/>
              <a:r>
                <a:rPr lang="en-US" altLang="ko-KR" sz="1000">
                  <a:latin typeface="Arial" charset="0"/>
                  <a:ea typeface="굴림" pitchFamily="34" charset="-127"/>
                </a:rPr>
                <a:t>C</a:t>
              </a:r>
            </a:p>
            <a:p>
              <a:pPr algn="ctr" eaLnBrk="1" hangingPunct="1"/>
              <a:r>
                <a:rPr lang="en-US" altLang="ko-KR" sz="1000">
                  <a:latin typeface="Arial" charset="0"/>
                  <a:ea typeface="굴림" pitchFamily="34" charset="-127"/>
                </a:rPr>
                <a:t>O</a:t>
              </a:r>
            </a:p>
            <a:p>
              <a:pPr algn="ctr" eaLnBrk="1" hangingPunct="1"/>
              <a:r>
                <a:rPr lang="en-US" altLang="ko-KR" sz="1000">
                  <a:latin typeface="Arial" charset="0"/>
                  <a:ea typeface="굴림" pitchFamily="34" charset="-127"/>
                </a:rPr>
                <a:t>N</a:t>
              </a:r>
            </a:p>
            <a:p>
              <a:pPr algn="ctr" eaLnBrk="1" hangingPunct="1"/>
              <a:r>
                <a:rPr lang="en-US" altLang="ko-KR" sz="1000">
                  <a:latin typeface="Arial" charset="0"/>
                  <a:ea typeface="굴림" pitchFamily="34" charset="-127"/>
                </a:rPr>
                <a:t>T</a:t>
              </a:r>
            </a:p>
            <a:p>
              <a:pPr algn="ctr" eaLnBrk="1" hangingPunct="1"/>
              <a:r>
                <a:rPr lang="en-US" altLang="ko-KR" sz="1000">
                  <a:latin typeface="Arial" charset="0"/>
                  <a:ea typeface="굴림" pitchFamily="34" charset="-127"/>
                </a:rPr>
                <a:t>R</a:t>
              </a:r>
            </a:p>
            <a:p>
              <a:pPr algn="ctr" eaLnBrk="1" hangingPunct="1"/>
              <a:r>
                <a:rPr lang="en-US" altLang="ko-KR" sz="1000">
                  <a:latin typeface="Arial" charset="0"/>
                  <a:ea typeface="굴림" pitchFamily="34" charset="-127"/>
                </a:rPr>
                <a:t>O</a:t>
              </a:r>
            </a:p>
            <a:p>
              <a:pPr algn="ctr" eaLnBrk="1" hangingPunct="1"/>
              <a:r>
                <a:rPr lang="en-US" altLang="ko-KR" sz="1000">
                  <a:latin typeface="Arial" charset="0"/>
                  <a:ea typeface="굴림" pitchFamily="34" charset="-127"/>
                </a:rPr>
                <a:t>L</a:t>
              </a:r>
            </a:p>
          </p:txBody>
        </p:sp>
        <p:sp>
          <p:nvSpPr>
            <p:cNvPr id="63536" name="Line 56"/>
            <p:cNvSpPr>
              <a:spLocks noChangeShapeType="1"/>
            </p:cNvSpPr>
            <p:nvPr/>
          </p:nvSpPr>
          <p:spPr bwMode="auto">
            <a:xfrm>
              <a:off x="3334" y="1863"/>
              <a:ext cx="0" cy="144"/>
            </a:xfrm>
            <a:prstGeom prst="line">
              <a:avLst/>
            </a:prstGeom>
            <a:noFill/>
            <a:ln w="9525">
              <a:solidFill>
                <a:schemeClr val="tx1"/>
              </a:solidFill>
              <a:round/>
              <a:headEnd/>
              <a:tailEnd/>
            </a:ln>
          </p:spPr>
          <p:txBody>
            <a:bodyPr/>
            <a:lstStyle/>
            <a:p>
              <a:endParaRPr lang="zh-CN" altLang="en-US"/>
            </a:p>
          </p:txBody>
        </p:sp>
        <p:sp>
          <p:nvSpPr>
            <p:cNvPr id="63537" name="Line 57"/>
            <p:cNvSpPr>
              <a:spLocks noChangeShapeType="1"/>
            </p:cNvSpPr>
            <p:nvPr/>
          </p:nvSpPr>
          <p:spPr bwMode="auto">
            <a:xfrm>
              <a:off x="3514" y="1863"/>
              <a:ext cx="0" cy="144"/>
            </a:xfrm>
            <a:prstGeom prst="line">
              <a:avLst/>
            </a:prstGeom>
            <a:noFill/>
            <a:ln w="9525">
              <a:solidFill>
                <a:schemeClr val="tx1"/>
              </a:solidFill>
              <a:round/>
              <a:headEnd/>
              <a:tailEnd/>
            </a:ln>
          </p:spPr>
          <p:txBody>
            <a:bodyPr/>
            <a:lstStyle/>
            <a:p>
              <a:endParaRPr lang="zh-CN" altLang="en-US"/>
            </a:p>
          </p:txBody>
        </p:sp>
        <p:sp>
          <p:nvSpPr>
            <p:cNvPr id="63538" name="Line 58"/>
            <p:cNvSpPr>
              <a:spLocks noChangeShapeType="1"/>
            </p:cNvSpPr>
            <p:nvPr/>
          </p:nvSpPr>
          <p:spPr bwMode="auto">
            <a:xfrm>
              <a:off x="3698" y="1863"/>
              <a:ext cx="0" cy="144"/>
            </a:xfrm>
            <a:prstGeom prst="line">
              <a:avLst/>
            </a:prstGeom>
            <a:noFill/>
            <a:ln w="9525">
              <a:solidFill>
                <a:schemeClr val="tx1"/>
              </a:solidFill>
              <a:round/>
              <a:headEnd/>
              <a:tailEnd/>
            </a:ln>
          </p:spPr>
          <p:txBody>
            <a:bodyPr/>
            <a:lstStyle/>
            <a:p>
              <a:endParaRPr lang="zh-CN" altLang="en-US"/>
            </a:p>
          </p:txBody>
        </p:sp>
        <p:sp>
          <p:nvSpPr>
            <p:cNvPr id="63539" name="Line 59"/>
            <p:cNvSpPr>
              <a:spLocks noChangeShapeType="1"/>
            </p:cNvSpPr>
            <p:nvPr/>
          </p:nvSpPr>
          <p:spPr bwMode="auto">
            <a:xfrm>
              <a:off x="3886" y="1863"/>
              <a:ext cx="0" cy="144"/>
            </a:xfrm>
            <a:prstGeom prst="line">
              <a:avLst/>
            </a:prstGeom>
            <a:noFill/>
            <a:ln w="9525">
              <a:solidFill>
                <a:schemeClr val="tx1"/>
              </a:solidFill>
              <a:round/>
              <a:headEnd/>
              <a:tailEnd/>
            </a:ln>
          </p:spPr>
          <p:txBody>
            <a:bodyPr/>
            <a:lstStyle/>
            <a:p>
              <a:endParaRPr lang="zh-CN" altLang="en-US"/>
            </a:p>
          </p:txBody>
        </p:sp>
        <p:sp>
          <p:nvSpPr>
            <p:cNvPr id="63540" name="Line 60"/>
            <p:cNvSpPr>
              <a:spLocks noChangeShapeType="1"/>
            </p:cNvSpPr>
            <p:nvPr/>
          </p:nvSpPr>
          <p:spPr bwMode="auto">
            <a:xfrm>
              <a:off x="4062" y="1871"/>
              <a:ext cx="0" cy="144"/>
            </a:xfrm>
            <a:prstGeom prst="line">
              <a:avLst/>
            </a:prstGeom>
            <a:noFill/>
            <a:ln w="9525">
              <a:solidFill>
                <a:schemeClr val="tx1"/>
              </a:solidFill>
              <a:round/>
              <a:headEnd/>
              <a:tailEnd/>
            </a:ln>
          </p:spPr>
          <p:txBody>
            <a:bodyPr/>
            <a:lstStyle/>
            <a:p>
              <a:endParaRPr lang="zh-CN" altLang="en-US"/>
            </a:p>
          </p:txBody>
        </p:sp>
        <p:sp>
          <p:nvSpPr>
            <p:cNvPr id="63541" name="Line 61"/>
            <p:cNvSpPr>
              <a:spLocks noChangeShapeType="1"/>
            </p:cNvSpPr>
            <p:nvPr/>
          </p:nvSpPr>
          <p:spPr bwMode="auto">
            <a:xfrm>
              <a:off x="4218" y="1867"/>
              <a:ext cx="0" cy="144"/>
            </a:xfrm>
            <a:prstGeom prst="line">
              <a:avLst/>
            </a:prstGeom>
            <a:noFill/>
            <a:ln w="9525">
              <a:solidFill>
                <a:schemeClr val="tx1"/>
              </a:solidFill>
              <a:round/>
              <a:headEnd/>
              <a:tailEnd/>
            </a:ln>
          </p:spPr>
          <p:txBody>
            <a:bodyPr/>
            <a:lstStyle/>
            <a:p>
              <a:endParaRPr lang="zh-CN" altLang="en-US"/>
            </a:p>
          </p:txBody>
        </p:sp>
        <p:sp>
          <p:nvSpPr>
            <p:cNvPr id="63542" name="Line 62"/>
            <p:cNvSpPr>
              <a:spLocks noChangeShapeType="1"/>
            </p:cNvSpPr>
            <p:nvPr/>
          </p:nvSpPr>
          <p:spPr bwMode="auto">
            <a:xfrm>
              <a:off x="4362" y="1859"/>
              <a:ext cx="0" cy="144"/>
            </a:xfrm>
            <a:prstGeom prst="line">
              <a:avLst/>
            </a:prstGeom>
            <a:noFill/>
            <a:ln w="9525">
              <a:solidFill>
                <a:schemeClr val="tx1"/>
              </a:solidFill>
              <a:round/>
              <a:headEnd/>
              <a:tailEnd/>
            </a:ln>
          </p:spPr>
          <p:txBody>
            <a:bodyPr/>
            <a:lstStyle/>
            <a:p>
              <a:endParaRPr lang="zh-CN" altLang="en-US"/>
            </a:p>
          </p:txBody>
        </p:sp>
        <p:sp>
          <p:nvSpPr>
            <p:cNvPr id="63543" name="Text Box 63"/>
            <p:cNvSpPr txBox="1">
              <a:spLocks noChangeArrowheads="1"/>
            </p:cNvSpPr>
            <p:nvPr/>
          </p:nvSpPr>
          <p:spPr bwMode="auto">
            <a:xfrm>
              <a:off x="2985" y="1960"/>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1</a:t>
              </a:r>
            </a:p>
          </p:txBody>
        </p:sp>
        <p:sp>
          <p:nvSpPr>
            <p:cNvPr id="63544" name="Text Box 64"/>
            <p:cNvSpPr txBox="1">
              <a:spLocks noChangeArrowheads="1"/>
            </p:cNvSpPr>
            <p:nvPr/>
          </p:nvSpPr>
          <p:spPr bwMode="auto">
            <a:xfrm>
              <a:off x="3153" y="1960"/>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2</a:t>
              </a:r>
            </a:p>
          </p:txBody>
        </p:sp>
        <p:sp>
          <p:nvSpPr>
            <p:cNvPr id="63545" name="Text Box 65"/>
            <p:cNvSpPr txBox="1">
              <a:spLocks noChangeArrowheads="1"/>
            </p:cNvSpPr>
            <p:nvPr/>
          </p:nvSpPr>
          <p:spPr bwMode="auto">
            <a:xfrm>
              <a:off x="3345" y="1960"/>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3</a:t>
              </a:r>
            </a:p>
          </p:txBody>
        </p:sp>
        <p:sp>
          <p:nvSpPr>
            <p:cNvPr id="63546" name="Text Box 66"/>
            <p:cNvSpPr txBox="1">
              <a:spLocks noChangeArrowheads="1"/>
            </p:cNvSpPr>
            <p:nvPr/>
          </p:nvSpPr>
          <p:spPr bwMode="auto">
            <a:xfrm>
              <a:off x="3517" y="1960"/>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4</a:t>
              </a:r>
            </a:p>
          </p:txBody>
        </p:sp>
        <p:sp>
          <p:nvSpPr>
            <p:cNvPr id="63547" name="Text Box 67"/>
            <p:cNvSpPr txBox="1">
              <a:spLocks noChangeArrowheads="1"/>
            </p:cNvSpPr>
            <p:nvPr/>
          </p:nvSpPr>
          <p:spPr bwMode="auto">
            <a:xfrm>
              <a:off x="3705" y="1956"/>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5</a:t>
              </a:r>
            </a:p>
          </p:txBody>
        </p:sp>
        <p:sp>
          <p:nvSpPr>
            <p:cNvPr id="63548" name="Text Box 68"/>
            <p:cNvSpPr txBox="1">
              <a:spLocks noChangeArrowheads="1"/>
            </p:cNvSpPr>
            <p:nvPr/>
          </p:nvSpPr>
          <p:spPr bwMode="auto">
            <a:xfrm>
              <a:off x="3893" y="1956"/>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6</a:t>
              </a:r>
            </a:p>
          </p:txBody>
        </p:sp>
        <p:sp>
          <p:nvSpPr>
            <p:cNvPr id="63549" name="Text Box 69"/>
            <p:cNvSpPr txBox="1">
              <a:spLocks noChangeArrowheads="1"/>
            </p:cNvSpPr>
            <p:nvPr/>
          </p:nvSpPr>
          <p:spPr bwMode="auto">
            <a:xfrm>
              <a:off x="4057" y="1956"/>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7</a:t>
              </a:r>
            </a:p>
          </p:txBody>
        </p:sp>
        <p:sp>
          <p:nvSpPr>
            <p:cNvPr id="63550" name="Text Box 70"/>
            <p:cNvSpPr txBox="1">
              <a:spLocks noChangeArrowheads="1"/>
            </p:cNvSpPr>
            <p:nvPr/>
          </p:nvSpPr>
          <p:spPr bwMode="auto">
            <a:xfrm>
              <a:off x="4205" y="1956"/>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8</a:t>
              </a:r>
            </a:p>
          </p:txBody>
        </p:sp>
        <p:sp>
          <p:nvSpPr>
            <p:cNvPr id="63551" name="Text Box 71"/>
            <p:cNvSpPr txBox="1">
              <a:spLocks noChangeArrowheads="1"/>
            </p:cNvSpPr>
            <p:nvPr/>
          </p:nvSpPr>
          <p:spPr bwMode="auto">
            <a:xfrm>
              <a:off x="4349" y="1956"/>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9</a:t>
              </a:r>
            </a:p>
          </p:txBody>
        </p:sp>
        <p:sp>
          <p:nvSpPr>
            <p:cNvPr id="63552"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a:noFill/>
              <a:round/>
              <a:headEnd/>
              <a:tailEnd/>
            </a:ln>
          </p:spPr>
          <p:txBody>
            <a:bodyPr/>
            <a:lstStyle/>
            <a:p>
              <a:endParaRPr lang="zh-CN" altLang="en-US"/>
            </a:p>
          </p:txBody>
        </p:sp>
      </p:grpSp>
      <p:grpSp>
        <p:nvGrpSpPr>
          <p:cNvPr id="11" name="Group 73"/>
          <p:cNvGrpSpPr>
            <a:grpSpLocks/>
          </p:cNvGrpSpPr>
          <p:nvPr/>
        </p:nvGrpSpPr>
        <p:grpSpPr bwMode="auto">
          <a:xfrm>
            <a:off x="2398713" y="2176463"/>
            <a:ext cx="1666875" cy="2062162"/>
            <a:chOff x="1511" y="1371"/>
            <a:chExt cx="1050" cy="1299"/>
          </a:xfrm>
        </p:grpSpPr>
        <p:grpSp>
          <p:nvGrpSpPr>
            <p:cNvPr id="12" name="Group 74"/>
            <p:cNvGrpSpPr>
              <a:grpSpLocks/>
            </p:cNvGrpSpPr>
            <p:nvPr/>
          </p:nvGrpSpPr>
          <p:grpSpPr bwMode="auto">
            <a:xfrm>
              <a:off x="1511" y="1371"/>
              <a:ext cx="1050" cy="198"/>
              <a:chOff x="1614" y="1494"/>
              <a:chExt cx="1050" cy="198"/>
            </a:xfrm>
          </p:grpSpPr>
          <p:sp>
            <p:nvSpPr>
              <p:cNvPr id="63519"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35596" name="Freeform 76"/>
              <p:cNvSpPr>
                <a:spLocks/>
              </p:cNvSpPr>
              <p:nvPr/>
            </p:nvSpPr>
            <p:spPr bwMode="auto">
              <a:xfrm>
                <a:off x="1614" y="1494"/>
                <a:ext cx="896" cy="198"/>
              </a:xfrm>
              <a:custGeom>
                <a:avLst/>
                <a:gdLst/>
                <a:ahLst/>
                <a:cxnLst>
                  <a:cxn ang="0">
                    <a:pos x="18" y="0"/>
                  </a:cxn>
                  <a:cxn ang="0">
                    <a:pos x="0" y="96"/>
                  </a:cxn>
                  <a:cxn ang="0">
                    <a:pos x="18" y="198"/>
                  </a:cxn>
                  <a:cxn ang="0">
                    <a:pos x="774" y="198"/>
                  </a:cxn>
                  <a:cxn ang="0">
                    <a:pos x="750" y="90"/>
                  </a:cxn>
                  <a:cxn ang="0">
                    <a:pos x="774" y="0"/>
                  </a:cxn>
                  <a:cxn ang="0">
                    <a:pos x="18" y="0"/>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a:defRPr/>
                </a:pPr>
                <a:endParaRPr lang="ko-KR" altLang="ko-KR"/>
              </a:p>
            </p:txBody>
          </p:sp>
          <p:sp>
            <p:nvSpPr>
              <p:cNvPr id="63521"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63522" name="Line 78"/>
              <p:cNvSpPr>
                <a:spLocks noChangeShapeType="1"/>
              </p:cNvSpPr>
              <p:nvPr/>
            </p:nvSpPr>
            <p:spPr bwMode="auto">
              <a:xfrm>
                <a:off x="2526" y="1584"/>
                <a:ext cx="138" cy="0"/>
              </a:xfrm>
              <a:prstGeom prst="line">
                <a:avLst/>
              </a:prstGeom>
              <a:noFill/>
              <a:ln w="28575">
                <a:solidFill>
                  <a:schemeClr val="tx1"/>
                </a:solidFill>
                <a:round/>
                <a:headEnd/>
                <a:tailEnd/>
              </a:ln>
            </p:spPr>
            <p:txBody>
              <a:bodyPr/>
              <a:lstStyle/>
              <a:p>
                <a:endParaRPr lang="zh-CN" altLang="en-US"/>
              </a:p>
            </p:txBody>
          </p:sp>
        </p:grpSp>
        <p:sp>
          <p:nvSpPr>
            <p:cNvPr id="63518"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w="9525">
              <a:noFill/>
              <a:round/>
              <a:headEnd/>
              <a:tailEnd/>
            </a:ln>
          </p:spPr>
          <p:txBody>
            <a:bodyPr/>
            <a:lstStyle/>
            <a:p>
              <a:endParaRPr lang="zh-CN" altLang="en-US"/>
            </a:p>
          </p:txBody>
        </p:sp>
      </p:grpSp>
      <p:sp>
        <p:nvSpPr>
          <p:cNvPr id="63516" name="Text Box 80"/>
          <p:cNvSpPr txBox="1">
            <a:spLocks noChangeArrowheads="1"/>
          </p:cNvSpPr>
          <p:nvPr/>
        </p:nvSpPr>
        <p:spPr bwMode="auto">
          <a:xfrm>
            <a:off x="0" y="1706563"/>
            <a:ext cx="4333875" cy="368300"/>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frequency-division multiplexing (FDM):</a:t>
            </a:r>
            <a:endParaRPr lang="en-US" altLang="ko-KR" sz="1800">
              <a:ea typeface="굴림" pitchFamily="34" charset="-127"/>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4"/>
          <p:cNvGrpSpPr>
            <a:grpSpLocks/>
          </p:cNvGrpSpPr>
          <p:nvPr/>
        </p:nvGrpSpPr>
        <p:grpSpPr bwMode="auto">
          <a:xfrm>
            <a:off x="482600" y="987425"/>
            <a:ext cx="7443788" cy="3281363"/>
            <a:chOff x="482600" y="846138"/>
            <a:chExt cx="7443788" cy="3281362"/>
          </a:xfrm>
        </p:grpSpPr>
        <p:grpSp>
          <p:nvGrpSpPr>
            <p:cNvPr id="3" name="Group 42"/>
            <p:cNvGrpSpPr>
              <a:grpSpLocks/>
            </p:cNvGrpSpPr>
            <p:nvPr/>
          </p:nvGrpSpPr>
          <p:grpSpPr bwMode="auto">
            <a:xfrm>
              <a:off x="7246938" y="846138"/>
              <a:ext cx="609600" cy="747712"/>
              <a:chOff x="4565" y="533"/>
              <a:chExt cx="384" cy="471"/>
            </a:xfrm>
          </p:grpSpPr>
          <p:sp>
            <p:nvSpPr>
              <p:cNvPr id="64556" name="Rectangle 5"/>
              <p:cNvSpPr>
                <a:spLocks noChangeArrowheads="1"/>
              </p:cNvSpPr>
              <p:nvPr/>
            </p:nvSpPr>
            <p:spPr bwMode="auto">
              <a:xfrm>
                <a:off x="4565" y="533"/>
                <a:ext cx="384" cy="471"/>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57" name="Rectangle 6"/>
              <p:cNvSpPr>
                <a:spLocks noChangeArrowheads="1"/>
              </p:cNvSpPr>
              <p:nvPr/>
            </p:nvSpPr>
            <p:spPr bwMode="auto">
              <a:xfrm>
                <a:off x="4573" y="707"/>
                <a:ext cx="235" cy="140"/>
              </a:xfrm>
              <a:prstGeom prst="rect">
                <a:avLst/>
              </a:prstGeom>
              <a:solidFill>
                <a:schemeClr val="hlink"/>
              </a:solidFill>
              <a:ln w="9525">
                <a:solidFill>
                  <a:schemeClr val="tx1"/>
                </a:solidFill>
                <a:miter lim="800000"/>
                <a:headEnd/>
                <a:tailEnd/>
              </a:ln>
            </p:spPr>
            <p:txBody>
              <a:bodyPr wrap="none" anchor="ctr"/>
              <a:lstStyle/>
              <a:p>
                <a:pPr algn="ctr"/>
                <a:r>
                  <a:rPr lang="en-US" altLang="ko-KR" sz="1400">
                    <a:ea typeface="굴림" pitchFamily="34" charset="-127"/>
                  </a:rPr>
                  <a:t>ONT</a:t>
                </a:r>
              </a:p>
            </p:txBody>
          </p:sp>
        </p:grpSp>
        <p:sp>
          <p:nvSpPr>
            <p:cNvPr id="64519" name="Rectangle 17"/>
            <p:cNvSpPr>
              <a:spLocks noChangeArrowheads="1"/>
            </p:cNvSpPr>
            <p:nvPr/>
          </p:nvSpPr>
          <p:spPr bwMode="auto">
            <a:xfrm>
              <a:off x="5127625" y="2246313"/>
              <a:ext cx="207963" cy="692150"/>
            </a:xfrm>
            <a:prstGeom prst="rect">
              <a:avLst/>
            </a:prstGeom>
            <a:solidFill>
              <a:srgbClr val="FFFF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20" name="Line 18"/>
            <p:cNvSpPr>
              <a:spLocks noChangeShapeType="1"/>
            </p:cNvSpPr>
            <p:nvPr/>
          </p:nvSpPr>
          <p:spPr bwMode="auto">
            <a:xfrm flipV="1">
              <a:off x="5181600" y="1204913"/>
              <a:ext cx="2078038" cy="1427162"/>
            </a:xfrm>
            <a:prstGeom prst="line">
              <a:avLst/>
            </a:prstGeom>
            <a:noFill/>
            <a:ln w="9525">
              <a:solidFill>
                <a:schemeClr val="tx1"/>
              </a:solidFill>
              <a:round/>
              <a:headEnd/>
              <a:tailEnd/>
            </a:ln>
          </p:spPr>
          <p:txBody>
            <a:bodyPr wrap="none"/>
            <a:lstStyle/>
            <a:p>
              <a:endParaRPr lang="zh-CN" altLang="en-US"/>
            </a:p>
          </p:txBody>
        </p:sp>
        <p:sp>
          <p:nvSpPr>
            <p:cNvPr id="64521" name="Line 26"/>
            <p:cNvSpPr>
              <a:spLocks noChangeShapeType="1"/>
            </p:cNvSpPr>
            <p:nvPr/>
          </p:nvSpPr>
          <p:spPr bwMode="auto">
            <a:xfrm>
              <a:off x="3271838" y="2632075"/>
              <a:ext cx="1909762" cy="0"/>
            </a:xfrm>
            <a:prstGeom prst="line">
              <a:avLst/>
            </a:prstGeom>
            <a:noFill/>
            <a:ln w="9525">
              <a:solidFill>
                <a:schemeClr val="tx1"/>
              </a:solidFill>
              <a:round/>
              <a:headEnd/>
              <a:tailEnd/>
            </a:ln>
          </p:spPr>
          <p:txBody>
            <a:bodyPr wrap="none"/>
            <a:lstStyle/>
            <a:p>
              <a:endParaRPr lang="zh-CN" altLang="en-US"/>
            </a:p>
          </p:txBody>
        </p:sp>
        <p:sp>
          <p:nvSpPr>
            <p:cNvPr id="64522" name="Line 27"/>
            <p:cNvSpPr>
              <a:spLocks noChangeShapeType="1"/>
            </p:cNvSpPr>
            <p:nvPr/>
          </p:nvSpPr>
          <p:spPr bwMode="auto">
            <a:xfrm flipV="1">
              <a:off x="5181600" y="2230438"/>
              <a:ext cx="2092325" cy="401637"/>
            </a:xfrm>
            <a:prstGeom prst="line">
              <a:avLst/>
            </a:prstGeom>
            <a:noFill/>
            <a:ln w="9525">
              <a:solidFill>
                <a:schemeClr val="tx1"/>
              </a:solidFill>
              <a:round/>
              <a:headEnd/>
              <a:tailEnd/>
            </a:ln>
          </p:spPr>
          <p:txBody>
            <a:bodyPr wrap="none"/>
            <a:lstStyle/>
            <a:p>
              <a:endParaRPr lang="zh-CN" altLang="en-US"/>
            </a:p>
          </p:txBody>
        </p:sp>
        <p:sp>
          <p:nvSpPr>
            <p:cNvPr id="64523" name="Line 28"/>
            <p:cNvSpPr>
              <a:spLocks noChangeShapeType="1"/>
            </p:cNvSpPr>
            <p:nvPr/>
          </p:nvSpPr>
          <p:spPr bwMode="auto">
            <a:xfrm>
              <a:off x="5195888" y="2617788"/>
              <a:ext cx="2119312" cy="1165225"/>
            </a:xfrm>
            <a:prstGeom prst="line">
              <a:avLst/>
            </a:prstGeom>
            <a:noFill/>
            <a:ln w="9525">
              <a:solidFill>
                <a:schemeClr val="tx1"/>
              </a:solidFill>
              <a:round/>
              <a:headEnd/>
              <a:tailEnd/>
            </a:ln>
          </p:spPr>
          <p:txBody>
            <a:bodyPr wrap="none"/>
            <a:lstStyle/>
            <a:p>
              <a:endParaRPr lang="zh-CN" altLang="en-US"/>
            </a:p>
          </p:txBody>
        </p:sp>
        <p:sp>
          <p:nvSpPr>
            <p:cNvPr id="64524" name="Rectangle 29"/>
            <p:cNvSpPr>
              <a:spLocks noChangeArrowheads="1"/>
            </p:cNvSpPr>
            <p:nvPr/>
          </p:nvSpPr>
          <p:spPr bwMode="auto">
            <a:xfrm>
              <a:off x="2092325" y="2035175"/>
              <a:ext cx="1287463" cy="1219200"/>
            </a:xfrm>
            <a:prstGeom prst="rect">
              <a:avLst/>
            </a:prstGeom>
            <a:noFill/>
            <a:ln w="9525">
              <a:solidFill>
                <a:schemeClr val="tx1"/>
              </a:solidFill>
              <a:prstDash val="lgDashDot"/>
              <a:miter lim="800000"/>
              <a:headEnd/>
              <a:tailEnd/>
            </a:ln>
          </p:spPr>
          <p:txBody>
            <a:bodyPr wrap="none" anchor="ctr"/>
            <a:lstStyle/>
            <a:p>
              <a:endParaRPr lang="ko-KR" altLang="ko-KR">
                <a:ea typeface="굴림" pitchFamily="34" charset="-127"/>
              </a:endParaRPr>
            </a:p>
          </p:txBody>
        </p:sp>
        <p:sp>
          <p:nvSpPr>
            <p:cNvPr id="64525" name="Rectangle 30"/>
            <p:cNvSpPr>
              <a:spLocks noChangeArrowheads="1"/>
            </p:cNvSpPr>
            <p:nvPr/>
          </p:nvSpPr>
          <p:spPr bwMode="auto">
            <a:xfrm>
              <a:off x="2716213" y="2452688"/>
              <a:ext cx="539750" cy="331787"/>
            </a:xfrm>
            <a:prstGeom prst="rect">
              <a:avLst/>
            </a:prstGeom>
            <a:solidFill>
              <a:schemeClr val="accent1"/>
            </a:solidFill>
            <a:ln w="9525">
              <a:solidFill>
                <a:schemeClr val="tx1"/>
              </a:solidFill>
              <a:miter lim="800000"/>
              <a:headEnd/>
              <a:tailEnd/>
            </a:ln>
          </p:spPr>
          <p:txBody>
            <a:bodyPr wrap="none" anchor="ctr"/>
            <a:lstStyle/>
            <a:p>
              <a:pPr algn="ctr"/>
              <a:r>
                <a:rPr lang="en-US" altLang="ko-KR">
                  <a:ea typeface="굴림" pitchFamily="34" charset="-127"/>
                </a:rPr>
                <a:t>OLT</a:t>
              </a:r>
            </a:p>
          </p:txBody>
        </p:sp>
        <p:sp>
          <p:nvSpPr>
            <p:cNvPr id="64526" name="Text Box 32"/>
            <p:cNvSpPr txBox="1">
              <a:spLocks noChangeArrowheads="1"/>
            </p:cNvSpPr>
            <p:nvPr/>
          </p:nvSpPr>
          <p:spPr bwMode="auto">
            <a:xfrm>
              <a:off x="2082800" y="3251200"/>
              <a:ext cx="1341438" cy="304800"/>
            </a:xfrm>
            <a:prstGeom prst="rect">
              <a:avLst/>
            </a:prstGeom>
            <a:noFill/>
            <a:ln w="9525">
              <a:noFill/>
              <a:miter lim="800000"/>
              <a:headEnd/>
              <a:tailEnd/>
            </a:ln>
          </p:spPr>
          <p:txBody>
            <a:bodyPr wrap="none">
              <a:spAutoFit/>
            </a:bodyPr>
            <a:lstStyle/>
            <a:p>
              <a:r>
                <a:rPr lang="en-US" altLang="ko-KR" sz="1400">
                  <a:ea typeface="굴림" pitchFamily="34" charset="-127"/>
                </a:rPr>
                <a:t>central office</a:t>
              </a:r>
            </a:p>
          </p:txBody>
        </p:sp>
        <p:sp>
          <p:nvSpPr>
            <p:cNvPr id="64527" name="Text Box 33"/>
            <p:cNvSpPr txBox="1">
              <a:spLocks noChangeArrowheads="1"/>
            </p:cNvSpPr>
            <p:nvPr/>
          </p:nvSpPr>
          <p:spPr bwMode="auto">
            <a:xfrm>
              <a:off x="4813300" y="2986088"/>
              <a:ext cx="815975" cy="517525"/>
            </a:xfrm>
            <a:prstGeom prst="rect">
              <a:avLst/>
            </a:prstGeom>
            <a:noFill/>
            <a:ln w="9525">
              <a:noFill/>
              <a:miter lim="800000"/>
              <a:headEnd/>
              <a:tailEnd/>
            </a:ln>
          </p:spPr>
          <p:txBody>
            <a:bodyPr wrap="none">
              <a:spAutoFit/>
            </a:bodyPr>
            <a:lstStyle/>
            <a:p>
              <a:r>
                <a:rPr lang="en-US" altLang="ko-KR" sz="1400">
                  <a:ea typeface="굴림" pitchFamily="34" charset="-127"/>
                </a:rPr>
                <a:t>optical</a:t>
              </a:r>
            </a:p>
            <a:p>
              <a:r>
                <a:rPr lang="en-US" altLang="ko-KR" sz="1400">
                  <a:ea typeface="굴림" pitchFamily="34" charset="-127"/>
                </a:rPr>
                <a:t>splitter</a:t>
              </a:r>
            </a:p>
          </p:txBody>
        </p:sp>
        <p:grpSp>
          <p:nvGrpSpPr>
            <p:cNvPr id="4" name="Group 43"/>
            <p:cNvGrpSpPr>
              <a:grpSpLocks/>
            </p:cNvGrpSpPr>
            <p:nvPr/>
          </p:nvGrpSpPr>
          <p:grpSpPr bwMode="auto">
            <a:xfrm>
              <a:off x="7261225" y="1801813"/>
              <a:ext cx="609600" cy="747712"/>
              <a:chOff x="4565" y="533"/>
              <a:chExt cx="384" cy="471"/>
            </a:xfrm>
          </p:grpSpPr>
          <p:sp>
            <p:nvSpPr>
              <p:cNvPr id="64554" name="Rectangle 44"/>
              <p:cNvSpPr>
                <a:spLocks noChangeArrowheads="1"/>
              </p:cNvSpPr>
              <p:nvPr/>
            </p:nvSpPr>
            <p:spPr bwMode="auto">
              <a:xfrm>
                <a:off x="4565" y="533"/>
                <a:ext cx="384" cy="471"/>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55" name="Rectangle 45"/>
              <p:cNvSpPr>
                <a:spLocks noChangeArrowheads="1"/>
              </p:cNvSpPr>
              <p:nvPr/>
            </p:nvSpPr>
            <p:spPr bwMode="auto">
              <a:xfrm>
                <a:off x="4573" y="707"/>
                <a:ext cx="235" cy="140"/>
              </a:xfrm>
              <a:prstGeom prst="rect">
                <a:avLst/>
              </a:prstGeom>
              <a:solidFill>
                <a:schemeClr val="hlink"/>
              </a:solidFill>
              <a:ln w="9525">
                <a:solidFill>
                  <a:schemeClr val="tx1"/>
                </a:solidFill>
                <a:miter lim="800000"/>
                <a:headEnd/>
                <a:tailEnd/>
              </a:ln>
            </p:spPr>
            <p:txBody>
              <a:bodyPr wrap="none" anchor="ctr"/>
              <a:lstStyle/>
              <a:p>
                <a:pPr algn="ctr"/>
                <a:r>
                  <a:rPr lang="en-US" altLang="ko-KR" sz="1400">
                    <a:ea typeface="굴림" pitchFamily="34" charset="-127"/>
                  </a:rPr>
                  <a:t>ONT</a:t>
                </a:r>
              </a:p>
            </p:txBody>
          </p:sp>
        </p:grpSp>
        <p:grpSp>
          <p:nvGrpSpPr>
            <p:cNvPr id="5" name="Group 46"/>
            <p:cNvGrpSpPr>
              <a:grpSpLocks/>
            </p:cNvGrpSpPr>
            <p:nvPr/>
          </p:nvGrpSpPr>
          <p:grpSpPr bwMode="auto">
            <a:xfrm>
              <a:off x="7316788" y="3379788"/>
              <a:ext cx="609600" cy="747712"/>
              <a:chOff x="4565" y="533"/>
              <a:chExt cx="384" cy="471"/>
            </a:xfrm>
          </p:grpSpPr>
          <p:sp>
            <p:nvSpPr>
              <p:cNvPr id="64552" name="Rectangle 47"/>
              <p:cNvSpPr>
                <a:spLocks noChangeArrowheads="1"/>
              </p:cNvSpPr>
              <p:nvPr/>
            </p:nvSpPr>
            <p:spPr bwMode="auto">
              <a:xfrm>
                <a:off x="4565" y="533"/>
                <a:ext cx="384" cy="471"/>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53" name="Rectangle 48"/>
              <p:cNvSpPr>
                <a:spLocks noChangeArrowheads="1"/>
              </p:cNvSpPr>
              <p:nvPr/>
            </p:nvSpPr>
            <p:spPr bwMode="auto">
              <a:xfrm>
                <a:off x="4573" y="707"/>
                <a:ext cx="235" cy="140"/>
              </a:xfrm>
              <a:prstGeom prst="rect">
                <a:avLst/>
              </a:prstGeom>
              <a:solidFill>
                <a:schemeClr val="hlink"/>
              </a:solidFill>
              <a:ln w="9525">
                <a:solidFill>
                  <a:schemeClr val="tx1"/>
                </a:solidFill>
                <a:miter lim="800000"/>
                <a:headEnd/>
                <a:tailEnd/>
              </a:ln>
            </p:spPr>
            <p:txBody>
              <a:bodyPr wrap="none" anchor="ctr"/>
              <a:lstStyle/>
              <a:p>
                <a:pPr algn="ctr"/>
                <a:r>
                  <a:rPr lang="en-US" altLang="ko-KR" sz="1400">
                    <a:ea typeface="굴림" pitchFamily="34" charset="-127"/>
                  </a:rPr>
                  <a:t>ONT</a:t>
                </a:r>
              </a:p>
            </p:txBody>
          </p:sp>
        </p:grpSp>
        <p:sp>
          <p:nvSpPr>
            <p:cNvPr id="64530" name="Text Box 50"/>
            <p:cNvSpPr txBox="1">
              <a:spLocks noChangeArrowheads="1"/>
            </p:cNvSpPr>
            <p:nvPr/>
          </p:nvSpPr>
          <p:spPr bwMode="auto">
            <a:xfrm>
              <a:off x="3800475" y="2127250"/>
              <a:ext cx="738188" cy="517525"/>
            </a:xfrm>
            <a:prstGeom prst="rect">
              <a:avLst/>
            </a:prstGeom>
            <a:noFill/>
            <a:ln w="9525">
              <a:noFill/>
              <a:miter lim="800000"/>
              <a:headEnd/>
              <a:tailEnd/>
            </a:ln>
          </p:spPr>
          <p:txBody>
            <a:bodyPr wrap="none">
              <a:spAutoFit/>
            </a:bodyPr>
            <a:lstStyle/>
            <a:p>
              <a:r>
                <a:rPr lang="en-US" altLang="ko-KR" sz="1400">
                  <a:ea typeface="굴림" pitchFamily="34" charset="-127"/>
                </a:rPr>
                <a:t>optical</a:t>
              </a:r>
              <a:br>
                <a:rPr lang="en-US" altLang="ko-KR" sz="1400">
                  <a:ea typeface="굴림" pitchFamily="34" charset="-127"/>
                </a:rPr>
              </a:br>
              <a:r>
                <a:rPr lang="en-US" altLang="ko-KR" sz="1400">
                  <a:ea typeface="굴림" pitchFamily="34" charset="-127"/>
                </a:rPr>
                <a:t>fiber</a:t>
              </a:r>
            </a:p>
          </p:txBody>
        </p:sp>
        <p:sp>
          <p:nvSpPr>
            <p:cNvPr id="64531" name="Text Box 51"/>
            <p:cNvSpPr txBox="1">
              <a:spLocks noChangeArrowheads="1"/>
            </p:cNvSpPr>
            <p:nvPr/>
          </p:nvSpPr>
          <p:spPr bwMode="auto">
            <a:xfrm>
              <a:off x="5518150" y="1462088"/>
              <a:ext cx="738188" cy="517525"/>
            </a:xfrm>
            <a:prstGeom prst="rect">
              <a:avLst/>
            </a:prstGeom>
            <a:noFill/>
            <a:ln w="9525">
              <a:noFill/>
              <a:miter lim="800000"/>
              <a:headEnd/>
              <a:tailEnd/>
            </a:ln>
          </p:spPr>
          <p:txBody>
            <a:bodyPr wrap="none">
              <a:spAutoFit/>
            </a:bodyPr>
            <a:lstStyle/>
            <a:p>
              <a:r>
                <a:rPr lang="en-US" altLang="ko-KR" sz="1400">
                  <a:ea typeface="굴림" pitchFamily="34" charset="-127"/>
                </a:rPr>
                <a:t>optical</a:t>
              </a:r>
              <a:br>
                <a:rPr lang="en-US" altLang="ko-KR" sz="1400">
                  <a:ea typeface="굴림" pitchFamily="34" charset="-127"/>
                </a:rPr>
              </a:br>
              <a:r>
                <a:rPr lang="en-US" altLang="ko-KR" sz="1400">
                  <a:ea typeface="굴림" pitchFamily="34" charset="-127"/>
                </a:rPr>
                <a:t>fibers</a:t>
              </a:r>
            </a:p>
          </p:txBody>
        </p:sp>
        <p:grpSp>
          <p:nvGrpSpPr>
            <p:cNvPr id="6" name="Group 52"/>
            <p:cNvGrpSpPr>
              <a:grpSpLocks/>
            </p:cNvGrpSpPr>
            <p:nvPr/>
          </p:nvGrpSpPr>
          <p:grpSpPr bwMode="auto">
            <a:xfrm>
              <a:off x="2163763" y="2266950"/>
              <a:ext cx="376237" cy="217488"/>
              <a:chOff x="533" y="321"/>
              <a:chExt cx="359" cy="180"/>
            </a:xfrm>
          </p:grpSpPr>
          <p:grpSp>
            <p:nvGrpSpPr>
              <p:cNvPr id="7" name="Group 53"/>
              <p:cNvGrpSpPr>
                <a:grpSpLocks/>
              </p:cNvGrpSpPr>
              <p:nvPr/>
            </p:nvGrpSpPr>
            <p:grpSpPr bwMode="auto">
              <a:xfrm>
                <a:off x="533" y="321"/>
                <a:ext cx="359" cy="180"/>
                <a:chOff x="1009" y="655"/>
                <a:chExt cx="359" cy="180"/>
              </a:xfrm>
            </p:grpSpPr>
            <p:sp>
              <p:nvSpPr>
                <p:cNvPr id="64539" name="Oval 54"/>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4540" name="Line 55"/>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zh-CN" altLang="en-US"/>
                </a:p>
              </p:txBody>
            </p:sp>
            <p:sp>
              <p:nvSpPr>
                <p:cNvPr id="64541" name="Line 56"/>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zh-CN" altLang="en-US"/>
                </a:p>
              </p:txBody>
            </p:sp>
            <p:sp>
              <p:nvSpPr>
                <p:cNvPr id="64542" name="Rectangle 57"/>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4543" name="Oval 58"/>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8" name="Group 59"/>
                <p:cNvGrpSpPr>
                  <a:grpSpLocks/>
                </p:cNvGrpSpPr>
                <p:nvPr/>
              </p:nvGrpSpPr>
              <p:grpSpPr bwMode="auto">
                <a:xfrm>
                  <a:off x="1095" y="681"/>
                  <a:ext cx="176" cy="68"/>
                  <a:chOff x="2848" y="848"/>
                  <a:chExt cx="140" cy="98"/>
                </a:xfrm>
              </p:grpSpPr>
              <p:sp>
                <p:nvSpPr>
                  <p:cNvPr id="64549" name="Line 6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4550"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4551" name="Line 6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9" name="Group 63"/>
                <p:cNvGrpSpPr>
                  <a:grpSpLocks/>
                </p:cNvGrpSpPr>
                <p:nvPr/>
              </p:nvGrpSpPr>
              <p:grpSpPr bwMode="auto">
                <a:xfrm flipV="1">
                  <a:off x="1095" y="680"/>
                  <a:ext cx="176" cy="68"/>
                  <a:chOff x="2848" y="848"/>
                  <a:chExt cx="140" cy="98"/>
                </a:xfrm>
              </p:grpSpPr>
              <p:sp>
                <p:nvSpPr>
                  <p:cNvPr id="64546" name="Line 6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4547" name="Line 6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4548" name="Line 6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4538" name="Line 67"/>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zh-CN" altLang="en-US"/>
              </a:p>
            </p:txBody>
          </p:sp>
        </p:grpSp>
        <p:sp>
          <p:nvSpPr>
            <p:cNvPr id="64533" name="Line 68"/>
            <p:cNvSpPr>
              <a:spLocks noChangeShapeType="1"/>
            </p:cNvSpPr>
            <p:nvPr/>
          </p:nvSpPr>
          <p:spPr bwMode="auto">
            <a:xfrm>
              <a:off x="2508250" y="2424113"/>
              <a:ext cx="234950" cy="152400"/>
            </a:xfrm>
            <a:prstGeom prst="line">
              <a:avLst/>
            </a:prstGeom>
            <a:noFill/>
            <a:ln w="9525">
              <a:solidFill>
                <a:schemeClr val="tx1"/>
              </a:solidFill>
              <a:round/>
              <a:headEnd/>
              <a:tailEnd/>
            </a:ln>
          </p:spPr>
          <p:txBody>
            <a:bodyPr wrap="none"/>
            <a:lstStyle/>
            <a:p>
              <a:endParaRPr lang="zh-CN" altLang="en-US"/>
            </a:p>
          </p:txBody>
        </p:sp>
        <p:sp>
          <p:nvSpPr>
            <p:cNvPr id="64534" name="Freeform 69"/>
            <p:cNvSpPr>
              <a:spLocks/>
            </p:cNvSpPr>
            <p:nvPr/>
          </p:nvSpPr>
          <p:spPr bwMode="auto">
            <a:xfrm rot="4873784">
              <a:off x="431007" y="923131"/>
              <a:ext cx="1428750" cy="13255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64535" name="Line 70"/>
            <p:cNvSpPr>
              <a:spLocks noChangeShapeType="1"/>
            </p:cNvSpPr>
            <p:nvPr/>
          </p:nvSpPr>
          <p:spPr bwMode="auto">
            <a:xfrm>
              <a:off x="1676400" y="2051050"/>
              <a:ext cx="498475" cy="261938"/>
            </a:xfrm>
            <a:prstGeom prst="line">
              <a:avLst/>
            </a:prstGeom>
            <a:noFill/>
            <a:ln w="9525">
              <a:solidFill>
                <a:schemeClr val="tx1"/>
              </a:solidFill>
              <a:round/>
              <a:headEnd/>
              <a:tailEnd/>
            </a:ln>
          </p:spPr>
          <p:txBody>
            <a:bodyPr wrap="none"/>
            <a:lstStyle/>
            <a:p>
              <a:endParaRPr lang="zh-CN" altLang="en-US"/>
            </a:p>
          </p:txBody>
        </p:sp>
        <p:sp>
          <p:nvSpPr>
            <p:cNvPr id="64536" name="Text Box 71"/>
            <p:cNvSpPr txBox="1">
              <a:spLocks noChangeArrowheads="1"/>
            </p:cNvSpPr>
            <p:nvPr/>
          </p:nvSpPr>
          <p:spPr bwMode="auto">
            <a:xfrm>
              <a:off x="711200" y="1531938"/>
              <a:ext cx="915988" cy="304800"/>
            </a:xfrm>
            <a:prstGeom prst="rect">
              <a:avLst/>
            </a:prstGeom>
            <a:noFill/>
            <a:ln w="9525">
              <a:noFill/>
              <a:miter lim="800000"/>
              <a:headEnd/>
              <a:tailEnd/>
            </a:ln>
          </p:spPr>
          <p:txBody>
            <a:bodyPr wrap="none">
              <a:spAutoFit/>
            </a:bodyPr>
            <a:lstStyle/>
            <a:p>
              <a:r>
                <a:rPr lang="en-US" altLang="ko-KR" sz="1400">
                  <a:ea typeface="굴림" pitchFamily="34" charset="-127"/>
                </a:rPr>
                <a:t>Internet</a:t>
              </a:r>
            </a:p>
          </p:txBody>
        </p:sp>
      </p:grpSp>
      <p:sp>
        <p:nvSpPr>
          <p:cNvPr id="64515" name="Title 43"/>
          <p:cNvSpPr>
            <a:spLocks noGrp="1"/>
          </p:cNvSpPr>
          <p:nvPr>
            <p:ph type="title"/>
          </p:nvPr>
        </p:nvSpPr>
        <p:spPr>
          <a:xfrm>
            <a:off x="546100" y="0"/>
            <a:ext cx="7772400" cy="1143000"/>
          </a:xfrm>
        </p:spPr>
        <p:txBody>
          <a:bodyPr/>
          <a:lstStyle/>
          <a:p>
            <a:r>
              <a:rPr lang="en-US" altLang="ko-KR" smtClean="0">
                <a:ea typeface="굴림" pitchFamily="34" charset="-127"/>
              </a:rPr>
              <a:t>Fiber to the Home</a:t>
            </a:r>
          </a:p>
        </p:txBody>
      </p:sp>
      <p:sp>
        <p:nvSpPr>
          <p:cNvPr id="64516" name="Content Placeholder 45"/>
          <p:cNvSpPr>
            <a:spLocks noGrp="1"/>
          </p:cNvSpPr>
          <p:nvPr>
            <p:ph idx="1"/>
          </p:nvPr>
        </p:nvSpPr>
        <p:spPr>
          <a:xfrm>
            <a:off x="417513" y="4211638"/>
            <a:ext cx="7772400" cy="2408237"/>
          </a:xfrm>
        </p:spPr>
        <p:txBody>
          <a:bodyPr/>
          <a:lstStyle/>
          <a:p>
            <a:r>
              <a:rPr lang="en-US" altLang="ko-KR" sz="2400" dirty="0" smtClean="0">
                <a:ea typeface="굴림" pitchFamily="34" charset="-127"/>
              </a:rPr>
              <a:t>Optical links from central office to the home</a:t>
            </a:r>
          </a:p>
          <a:p>
            <a:r>
              <a:rPr lang="en-US" altLang="ko-KR" sz="2400" dirty="0" smtClean="0">
                <a:ea typeface="굴림" pitchFamily="34" charset="-127"/>
              </a:rPr>
              <a:t>Two competing optical technologies: </a:t>
            </a:r>
          </a:p>
          <a:p>
            <a:pPr lvl="1"/>
            <a:r>
              <a:rPr lang="en-US" altLang="ko-KR" sz="2000" dirty="0" smtClean="0">
                <a:ea typeface="굴림" pitchFamily="34" charset="-127"/>
              </a:rPr>
              <a:t>Passive Optical network (PON) </a:t>
            </a:r>
          </a:p>
          <a:p>
            <a:pPr lvl="1"/>
            <a:r>
              <a:rPr lang="en-US" altLang="ko-KR" sz="2000" dirty="0" smtClean="0">
                <a:ea typeface="굴림" pitchFamily="34" charset="-127"/>
              </a:rPr>
              <a:t>Active Optical Network (AON)</a:t>
            </a:r>
          </a:p>
          <a:p>
            <a:r>
              <a:rPr lang="en-US" altLang="ko-KR" sz="2400" dirty="0" smtClean="0">
                <a:ea typeface="굴림" pitchFamily="34" charset="-127"/>
              </a:rPr>
              <a:t>Much higher Internet rates; </a:t>
            </a:r>
            <a:r>
              <a:rPr lang="en-US" altLang="ko-KR" sz="2400" dirty="0" smtClean="0">
                <a:solidFill>
                  <a:srgbClr val="0070C0"/>
                </a:solidFill>
                <a:ea typeface="굴림" pitchFamily="34" charset="-127"/>
              </a:rPr>
              <a:t>fiber also carries television and phone services</a:t>
            </a:r>
          </a:p>
        </p:txBody>
      </p:sp>
      <p:sp>
        <p:nvSpPr>
          <p:cNvPr id="64517" name="矩形 44"/>
          <p:cNvSpPr>
            <a:spLocks noChangeArrowheads="1"/>
          </p:cNvSpPr>
          <p:nvPr/>
        </p:nvSpPr>
        <p:spPr bwMode="auto">
          <a:xfrm>
            <a:off x="2270125" y="949325"/>
            <a:ext cx="3492500" cy="646113"/>
          </a:xfrm>
          <a:prstGeom prst="rect">
            <a:avLst/>
          </a:prstGeom>
          <a:noFill/>
          <a:ln w="9525">
            <a:noFill/>
            <a:miter lim="800000"/>
            <a:headEnd/>
            <a:tailEnd/>
          </a:ln>
        </p:spPr>
        <p:txBody>
          <a:bodyPr wrap="none">
            <a:spAutoFit/>
          </a:bodyPr>
          <a:lstStyle/>
          <a:p>
            <a:r>
              <a:rPr lang="en-US" altLang="zh-CN" sz="1800">
                <a:ea typeface="宋体" charset="-122"/>
              </a:rPr>
              <a:t>Optical Line Terminator (OLT)</a:t>
            </a:r>
            <a:endParaRPr lang="zh-CN" altLang="en-US" sz="1800">
              <a:ea typeface="宋体" charset="-122"/>
            </a:endParaRPr>
          </a:p>
          <a:p>
            <a:r>
              <a:rPr lang="en-US" altLang="zh-CN" sz="1800">
                <a:ea typeface="宋体" charset="-122"/>
              </a:rPr>
              <a:t>Optical Network Terminator (ONT)</a:t>
            </a:r>
            <a:endParaRPr lang="zh-CN" altLang="en-US" sz="1800">
              <a:ea typeface="宋体" charset="-122"/>
            </a:endParaRPr>
          </a:p>
        </p:txBody>
      </p:sp>
      <p:sp>
        <p:nvSpPr>
          <p:cNvPr id="46"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47"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35</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36</a:t>
            </a:fld>
            <a:endParaRPr lang="en-US" altLang="ko-KR"/>
          </a:p>
        </p:txBody>
      </p:sp>
      <p:pic>
        <p:nvPicPr>
          <p:cNvPr id="7" name="Picture 2" descr="Image result for fiber to the home"/>
          <p:cNvPicPr>
            <a:picLocks noChangeAspect="1" noChangeArrowheads="1"/>
          </p:cNvPicPr>
          <p:nvPr/>
        </p:nvPicPr>
        <p:blipFill>
          <a:blip r:embed="rId2" cstate="print"/>
          <a:srcRect/>
          <a:stretch>
            <a:fillRect/>
          </a:stretch>
        </p:blipFill>
        <p:spPr bwMode="auto">
          <a:xfrm>
            <a:off x="474456" y="353685"/>
            <a:ext cx="8274946" cy="6262776"/>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Satellite</a:t>
            </a:r>
            <a:endParaRPr lang="zh-CN" altLang="en-US" dirty="0"/>
          </a:p>
        </p:txBody>
      </p:sp>
      <p:sp>
        <p:nvSpPr>
          <p:cNvPr id="3" name="内容占位符 2"/>
          <p:cNvSpPr>
            <a:spLocks noGrp="1"/>
          </p:cNvSpPr>
          <p:nvPr>
            <p:ph idx="1"/>
          </p:nvPr>
        </p:nvSpPr>
        <p:spPr/>
        <p:txBody>
          <a:bodyPr/>
          <a:lstStyle/>
          <a:p>
            <a:r>
              <a:rPr lang="en-US" altLang="zh-CN" dirty="0" smtClean="0"/>
              <a:t>A satellite link can be used to connect a residence to the Internet at speeds of more than 1Mbps (downstream ~ 50Mbps).</a:t>
            </a:r>
          </a:p>
          <a:p>
            <a:r>
              <a:rPr lang="en-US" altLang="zh-CN" dirty="0" err="1" smtClean="0"/>
              <a:t>StarBand</a:t>
            </a:r>
            <a:r>
              <a:rPr lang="en-US" altLang="zh-CN" dirty="0" smtClean="0"/>
              <a:t> and </a:t>
            </a:r>
            <a:r>
              <a:rPr lang="en-US" altLang="zh-CN" dirty="0" err="1" smtClean="0"/>
              <a:t>HughesNet</a:t>
            </a:r>
            <a:r>
              <a:rPr lang="en-US" altLang="zh-CN" dirty="0" smtClean="0"/>
              <a:t> are two such satellite access providers.</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37</a:t>
            </a:fld>
            <a:endParaRPr lang="en-US" altLang="ko-KR"/>
          </a:p>
        </p:txBody>
      </p:sp>
      <p:pic>
        <p:nvPicPr>
          <p:cNvPr id="559106" name="Picture 2" descr="See the source image"/>
          <p:cNvPicPr>
            <a:picLocks noChangeAspect="1" noChangeArrowheads="1"/>
          </p:cNvPicPr>
          <p:nvPr/>
        </p:nvPicPr>
        <p:blipFill>
          <a:blip r:embed="rId3" cstate="print"/>
          <a:srcRect/>
          <a:stretch>
            <a:fillRect/>
          </a:stretch>
        </p:blipFill>
        <p:spPr bwMode="auto">
          <a:xfrm>
            <a:off x="3941849" y="4011282"/>
            <a:ext cx="4847689" cy="2725947"/>
          </a:xfrm>
          <a:prstGeom prst="rect">
            <a:avLst/>
          </a:prstGeom>
          <a:noFill/>
        </p:spPr>
      </p:pic>
      <p:pic>
        <p:nvPicPr>
          <p:cNvPr id="559108" name="Picture 4" descr="See the source image"/>
          <p:cNvPicPr>
            <a:picLocks noChangeAspect="1" noChangeArrowheads="1"/>
          </p:cNvPicPr>
          <p:nvPr/>
        </p:nvPicPr>
        <p:blipFill>
          <a:blip r:embed="rId4" cstate="print"/>
          <a:srcRect/>
          <a:stretch>
            <a:fillRect/>
          </a:stretch>
        </p:blipFill>
        <p:spPr bwMode="auto">
          <a:xfrm>
            <a:off x="500632" y="4018440"/>
            <a:ext cx="3398508" cy="2688958"/>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11" name="Picture 43"/>
          <p:cNvPicPr>
            <a:picLocks noChangeAspect="1" noChangeArrowheads="1"/>
          </p:cNvPicPr>
          <p:nvPr/>
        </p:nvPicPr>
        <p:blipFill>
          <a:blip r:embed="rId4" cstate="print"/>
          <a:srcRect r="11340"/>
          <a:stretch>
            <a:fillRect/>
          </a:stretch>
        </p:blipFill>
        <p:spPr bwMode="auto">
          <a:xfrm>
            <a:off x="6615113" y="3200400"/>
            <a:ext cx="2533464" cy="2114550"/>
          </a:xfrm>
          <a:prstGeom prst="rect">
            <a:avLst/>
          </a:prstGeom>
          <a:noFill/>
          <a:ln w="9525">
            <a:noFill/>
            <a:miter lim="800000"/>
            <a:headEnd/>
            <a:tailEnd/>
          </a:ln>
        </p:spPr>
      </p:pic>
      <p:grpSp>
        <p:nvGrpSpPr>
          <p:cNvPr id="2" name="Group 42"/>
          <p:cNvGrpSpPr>
            <a:grpSpLocks/>
          </p:cNvGrpSpPr>
          <p:nvPr/>
        </p:nvGrpSpPr>
        <p:grpSpPr bwMode="auto">
          <a:xfrm>
            <a:off x="1006475" y="1319213"/>
            <a:ext cx="6761163" cy="2293937"/>
            <a:chOff x="1019175" y="1198563"/>
            <a:chExt cx="6761761" cy="2293937"/>
          </a:xfrm>
        </p:grpSpPr>
        <p:graphicFrame>
          <p:nvGraphicFramePr>
            <p:cNvPr id="8194" name="Object 2"/>
            <p:cNvGraphicFramePr>
              <a:graphicFrameLocks noChangeAspect="1"/>
            </p:cNvGraphicFramePr>
            <p:nvPr/>
          </p:nvGraphicFramePr>
          <p:xfrm>
            <a:off x="1019175" y="1966913"/>
            <a:ext cx="611188" cy="520700"/>
          </p:xfrm>
          <a:graphic>
            <a:graphicData uri="http://schemas.openxmlformats.org/presentationml/2006/ole">
              <p:oleObj spid="_x0000_s272387" name="Clip" r:id="rId5" imgW="1305000" imgH="1085760" progId="">
                <p:embed/>
              </p:oleObj>
            </a:graphicData>
          </a:graphic>
        </p:graphicFrame>
        <p:sp>
          <p:nvSpPr>
            <p:cNvPr id="8213" name="Rectangle 5"/>
            <p:cNvSpPr>
              <a:spLocks noChangeArrowheads="1"/>
            </p:cNvSpPr>
            <p:nvPr/>
          </p:nvSpPr>
          <p:spPr bwMode="auto">
            <a:xfrm>
              <a:off x="2105025" y="2009775"/>
              <a:ext cx="206375" cy="414338"/>
            </a:xfrm>
            <a:prstGeom prst="rect">
              <a:avLst/>
            </a:prstGeom>
            <a:solidFill>
              <a:schemeClr val="accent1"/>
            </a:solidFill>
            <a:ln w="9525">
              <a:solidFill>
                <a:schemeClr val="tx1"/>
              </a:solidFill>
              <a:miter lim="800000"/>
              <a:headEnd/>
              <a:tailEnd/>
            </a:ln>
          </p:spPr>
          <p:txBody>
            <a:bodyPr wrap="none" anchor="ctr"/>
            <a:lstStyle/>
            <a:p>
              <a:pPr algn="ctr"/>
              <a:endParaRPr lang="ko-KR" altLang="ko-KR">
                <a:ea typeface="굴림" pitchFamily="34" charset="-127"/>
              </a:endParaRPr>
            </a:p>
          </p:txBody>
        </p:sp>
        <p:sp>
          <p:nvSpPr>
            <p:cNvPr id="8214" name="Line 7"/>
            <p:cNvSpPr>
              <a:spLocks noChangeShapeType="1"/>
            </p:cNvSpPr>
            <p:nvPr/>
          </p:nvSpPr>
          <p:spPr bwMode="auto">
            <a:xfrm>
              <a:off x="1622193" y="2206625"/>
              <a:ext cx="470132" cy="0"/>
            </a:xfrm>
            <a:prstGeom prst="line">
              <a:avLst/>
            </a:prstGeom>
            <a:noFill/>
            <a:ln w="9525">
              <a:solidFill>
                <a:schemeClr val="tx1"/>
              </a:solidFill>
              <a:round/>
              <a:headEnd/>
              <a:tailEnd/>
            </a:ln>
          </p:spPr>
          <p:txBody>
            <a:bodyPr wrap="none"/>
            <a:lstStyle/>
            <a:p>
              <a:endParaRPr lang="zh-CN" altLang="en-US"/>
            </a:p>
          </p:txBody>
        </p:sp>
        <p:sp>
          <p:nvSpPr>
            <p:cNvPr id="8215" name="Freeform 8"/>
            <p:cNvSpPr>
              <a:spLocks/>
            </p:cNvSpPr>
            <p:nvPr/>
          </p:nvSpPr>
          <p:spPr bwMode="auto">
            <a:xfrm>
              <a:off x="3043238" y="1387475"/>
              <a:ext cx="2046287" cy="20494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8216" name="Oval 9"/>
            <p:cNvSpPr>
              <a:spLocks noChangeArrowheads="1"/>
            </p:cNvSpPr>
            <p:nvPr/>
          </p:nvSpPr>
          <p:spPr bwMode="auto">
            <a:xfrm>
              <a:off x="3227388" y="1857375"/>
              <a:ext cx="193675" cy="193675"/>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8217" name="Oval 11"/>
            <p:cNvSpPr>
              <a:spLocks noChangeArrowheads="1"/>
            </p:cNvSpPr>
            <p:nvPr/>
          </p:nvSpPr>
          <p:spPr bwMode="auto">
            <a:xfrm>
              <a:off x="4543425" y="2163763"/>
              <a:ext cx="193675" cy="193675"/>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8218" name="Oval 12"/>
            <p:cNvSpPr>
              <a:spLocks noChangeArrowheads="1"/>
            </p:cNvSpPr>
            <p:nvPr/>
          </p:nvSpPr>
          <p:spPr bwMode="auto">
            <a:xfrm>
              <a:off x="4017963" y="2701925"/>
              <a:ext cx="193675" cy="193675"/>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8219" name="Line 14"/>
            <p:cNvSpPr>
              <a:spLocks noChangeShapeType="1"/>
            </p:cNvSpPr>
            <p:nvPr/>
          </p:nvSpPr>
          <p:spPr bwMode="auto">
            <a:xfrm flipV="1">
              <a:off x="2312988" y="1981200"/>
              <a:ext cx="928687" cy="247650"/>
            </a:xfrm>
            <a:prstGeom prst="line">
              <a:avLst/>
            </a:prstGeom>
            <a:noFill/>
            <a:ln w="9525">
              <a:solidFill>
                <a:schemeClr val="tx1"/>
              </a:solidFill>
              <a:round/>
              <a:headEnd/>
              <a:tailEnd/>
            </a:ln>
          </p:spPr>
          <p:txBody>
            <a:bodyPr wrap="none"/>
            <a:lstStyle/>
            <a:p>
              <a:endParaRPr lang="zh-CN" altLang="en-US"/>
            </a:p>
          </p:txBody>
        </p:sp>
        <p:sp>
          <p:nvSpPr>
            <p:cNvPr id="8220" name="Line 15"/>
            <p:cNvSpPr>
              <a:spLocks noChangeShapeType="1"/>
            </p:cNvSpPr>
            <p:nvPr/>
          </p:nvSpPr>
          <p:spPr bwMode="auto">
            <a:xfrm>
              <a:off x="3367088" y="2008188"/>
              <a:ext cx="720725" cy="720725"/>
            </a:xfrm>
            <a:prstGeom prst="line">
              <a:avLst/>
            </a:prstGeom>
            <a:noFill/>
            <a:ln w="9525">
              <a:solidFill>
                <a:schemeClr val="tx1"/>
              </a:solidFill>
              <a:round/>
              <a:headEnd/>
              <a:tailEnd/>
            </a:ln>
          </p:spPr>
          <p:txBody>
            <a:bodyPr wrap="none"/>
            <a:lstStyle/>
            <a:p>
              <a:endParaRPr lang="zh-CN" altLang="en-US"/>
            </a:p>
          </p:txBody>
        </p:sp>
        <p:sp>
          <p:nvSpPr>
            <p:cNvPr id="8221" name="Line 16"/>
            <p:cNvSpPr>
              <a:spLocks noChangeShapeType="1"/>
            </p:cNvSpPr>
            <p:nvPr/>
          </p:nvSpPr>
          <p:spPr bwMode="auto">
            <a:xfrm flipV="1">
              <a:off x="4197350" y="2312988"/>
              <a:ext cx="388938" cy="403225"/>
            </a:xfrm>
            <a:prstGeom prst="line">
              <a:avLst/>
            </a:prstGeom>
            <a:noFill/>
            <a:ln w="9525">
              <a:solidFill>
                <a:schemeClr val="tx1"/>
              </a:solidFill>
              <a:round/>
              <a:headEnd/>
              <a:tailEnd/>
            </a:ln>
          </p:spPr>
          <p:txBody>
            <a:bodyPr wrap="none"/>
            <a:lstStyle/>
            <a:p>
              <a:endParaRPr lang="zh-CN" altLang="en-US"/>
            </a:p>
          </p:txBody>
        </p:sp>
        <p:sp>
          <p:nvSpPr>
            <p:cNvPr id="8222" name="Text Box 17"/>
            <p:cNvSpPr txBox="1">
              <a:spLocks noChangeArrowheads="1"/>
            </p:cNvSpPr>
            <p:nvPr/>
          </p:nvSpPr>
          <p:spPr bwMode="auto">
            <a:xfrm>
              <a:off x="3816350" y="1517650"/>
              <a:ext cx="993775" cy="517525"/>
            </a:xfrm>
            <a:prstGeom prst="rect">
              <a:avLst/>
            </a:prstGeom>
            <a:noFill/>
            <a:ln w="9525">
              <a:noFill/>
              <a:miter lim="800000"/>
              <a:headEnd/>
              <a:tailEnd/>
            </a:ln>
          </p:spPr>
          <p:txBody>
            <a:bodyPr wrap="none">
              <a:spAutoFit/>
            </a:bodyPr>
            <a:lstStyle/>
            <a:p>
              <a:r>
                <a:rPr lang="en-US" altLang="ko-KR" sz="1400">
                  <a:ea typeface="굴림" pitchFamily="34" charset="-127"/>
                </a:rPr>
                <a:t>telephone</a:t>
              </a:r>
            </a:p>
            <a:p>
              <a:r>
                <a:rPr lang="en-US" altLang="ko-KR" sz="1400">
                  <a:ea typeface="굴림" pitchFamily="34" charset="-127"/>
                </a:rPr>
                <a:t>network</a:t>
              </a:r>
            </a:p>
          </p:txBody>
        </p:sp>
        <p:sp>
          <p:nvSpPr>
            <p:cNvPr id="8223" name="Line 19"/>
            <p:cNvSpPr>
              <a:spLocks noChangeShapeType="1"/>
            </p:cNvSpPr>
            <p:nvPr/>
          </p:nvSpPr>
          <p:spPr bwMode="auto">
            <a:xfrm flipV="1">
              <a:off x="4681538" y="2245309"/>
              <a:ext cx="530531" cy="13704"/>
            </a:xfrm>
            <a:prstGeom prst="line">
              <a:avLst/>
            </a:prstGeom>
            <a:noFill/>
            <a:ln w="9525">
              <a:solidFill>
                <a:schemeClr val="tx1"/>
              </a:solidFill>
              <a:round/>
              <a:headEnd/>
              <a:tailEnd/>
            </a:ln>
          </p:spPr>
          <p:txBody>
            <a:bodyPr wrap="none"/>
            <a:lstStyle/>
            <a:p>
              <a:endParaRPr lang="zh-CN" altLang="en-US"/>
            </a:p>
          </p:txBody>
        </p:sp>
        <p:sp>
          <p:nvSpPr>
            <p:cNvPr id="8224" name="Freeform 20"/>
            <p:cNvSpPr>
              <a:spLocks/>
            </p:cNvSpPr>
            <p:nvPr/>
          </p:nvSpPr>
          <p:spPr bwMode="auto">
            <a:xfrm>
              <a:off x="5734648" y="1443038"/>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grpSp>
          <p:nvGrpSpPr>
            <p:cNvPr id="3" name="Group 21"/>
            <p:cNvGrpSpPr>
              <a:grpSpLocks/>
            </p:cNvGrpSpPr>
            <p:nvPr/>
          </p:nvGrpSpPr>
          <p:grpSpPr bwMode="auto">
            <a:xfrm>
              <a:off x="5665788" y="2116139"/>
              <a:ext cx="569912" cy="285751"/>
              <a:chOff x="533" y="321"/>
              <a:chExt cx="359" cy="180"/>
            </a:xfrm>
          </p:grpSpPr>
          <p:grpSp>
            <p:nvGrpSpPr>
              <p:cNvPr id="4" name="Group 22"/>
              <p:cNvGrpSpPr>
                <a:grpSpLocks/>
              </p:cNvGrpSpPr>
              <p:nvPr/>
            </p:nvGrpSpPr>
            <p:grpSpPr bwMode="auto">
              <a:xfrm>
                <a:off x="533" y="321"/>
                <a:ext cx="359" cy="180"/>
                <a:chOff x="1009" y="655"/>
                <a:chExt cx="359" cy="180"/>
              </a:xfrm>
            </p:grpSpPr>
            <p:sp>
              <p:nvSpPr>
                <p:cNvPr id="8236" name="Oval 23"/>
                <p:cNvSpPr>
                  <a:spLocks noChangeArrowheads="1"/>
                </p:cNvSpPr>
                <p:nvPr/>
              </p:nvSpPr>
              <p:spPr bwMode="auto">
                <a:xfrm>
                  <a:off x="1009" y="735"/>
                  <a:ext cx="356" cy="100"/>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8237" name="Line 2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zh-CN" altLang="en-US"/>
                </a:p>
              </p:txBody>
            </p:sp>
            <p:sp>
              <p:nvSpPr>
                <p:cNvPr id="8238" name="Line 2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zh-CN" altLang="en-US"/>
                </a:p>
              </p:txBody>
            </p:sp>
            <p:sp>
              <p:nvSpPr>
                <p:cNvPr id="8239" name="Rectangle 2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8240" name="Oval 2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5" name="Group 28"/>
                <p:cNvGrpSpPr>
                  <a:grpSpLocks/>
                </p:cNvGrpSpPr>
                <p:nvPr/>
              </p:nvGrpSpPr>
              <p:grpSpPr bwMode="auto">
                <a:xfrm>
                  <a:off x="1108" y="678"/>
                  <a:ext cx="173" cy="71"/>
                  <a:chOff x="2978" y="854"/>
                  <a:chExt cx="143" cy="99"/>
                </a:xfrm>
              </p:grpSpPr>
              <p:sp>
                <p:nvSpPr>
                  <p:cNvPr id="8246" name="Line 29"/>
                  <p:cNvSpPr>
                    <a:spLocks noChangeShapeType="1"/>
                  </p:cNvSpPr>
                  <p:nvPr/>
                </p:nvSpPr>
                <p:spPr bwMode="auto">
                  <a:xfrm flipV="1">
                    <a:off x="2978" y="854"/>
                    <a:ext cx="52" cy="2"/>
                  </a:xfrm>
                  <a:prstGeom prst="line">
                    <a:avLst/>
                  </a:prstGeom>
                  <a:noFill/>
                  <a:ln w="28575">
                    <a:solidFill>
                      <a:schemeClr val="tx1"/>
                    </a:solidFill>
                    <a:round/>
                    <a:headEnd/>
                    <a:tailEnd/>
                  </a:ln>
                </p:spPr>
                <p:txBody>
                  <a:bodyPr wrap="none" anchor="ctr"/>
                  <a:lstStyle/>
                  <a:p>
                    <a:endParaRPr lang="zh-CN" altLang="en-US"/>
                  </a:p>
                </p:txBody>
              </p:sp>
              <p:sp>
                <p:nvSpPr>
                  <p:cNvPr id="8247" name="Line 30"/>
                  <p:cNvSpPr>
                    <a:spLocks noChangeShapeType="1"/>
                  </p:cNvSpPr>
                  <p:nvPr/>
                </p:nvSpPr>
                <p:spPr bwMode="auto">
                  <a:xfrm>
                    <a:off x="3075" y="953"/>
                    <a:ext cx="46" cy="0"/>
                  </a:xfrm>
                  <a:prstGeom prst="line">
                    <a:avLst/>
                  </a:prstGeom>
                  <a:noFill/>
                  <a:ln w="28575">
                    <a:solidFill>
                      <a:schemeClr val="tx1"/>
                    </a:solidFill>
                    <a:round/>
                    <a:headEnd/>
                    <a:tailEnd/>
                  </a:ln>
                </p:spPr>
                <p:txBody>
                  <a:bodyPr wrap="none" anchor="ctr"/>
                  <a:lstStyle/>
                  <a:p>
                    <a:endParaRPr lang="zh-CN" altLang="en-US"/>
                  </a:p>
                </p:txBody>
              </p:sp>
              <p:sp>
                <p:nvSpPr>
                  <p:cNvPr id="8248" name="Line 31"/>
                  <p:cNvSpPr>
                    <a:spLocks noChangeShapeType="1"/>
                  </p:cNvSpPr>
                  <p:nvPr/>
                </p:nvSpPr>
                <p:spPr bwMode="auto">
                  <a:xfrm>
                    <a:off x="3026" y="860"/>
                    <a:ext cx="54" cy="93"/>
                  </a:xfrm>
                  <a:prstGeom prst="line">
                    <a:avLst/>
                  </a:prstGeom>
                  <a:noFill/>
                  <a:ln w="28575">
                    <a:solidFill>
                      <a:schemeClr val="tx1"/>
                    </a:solidFill>
                    <a:round/>
                    <a:headEnd/>
                    <a:tailEnd/>
                  </a:ln>
                </p:spPr>
                <p:txBody>
                  <a:bodyPr wrap="none" anchor="ctr"/>
                  <a:lstStyle/>
                  <a:p>
                    <a:endParaRPr lang="zh-CN" altLang="en-US"/>
                  </a:p>
                </p:txBody>
              </p:sp>
            </p:grpSp>
            <p:grpSp>
              <p:nvGrpSpPr>
                <p:cNvPr id="6" name="Group 32"/>
                <p:cNvGrpSpPr>
                  <a:grpSpLocks/>
                </p:cNvGrpSpPr>
                <p:nvPr/>
              </p:nvGrpSpPr>
              <p:grpSpPr bwMode="auto">
                <a:xfrm flipV="1">
                  <a:off x="1087" y="674"/>
                  <a:ext cx="184" cy="70"/>
                  <a:chOff x="2797" y="851"/>
                  <a:chExt cx="144" cy="100"/>
                </a:xfrm>
              </p:grpSpPr>
              <p:sp>
                <p:nvSpPr>
                  <p:cNvPr id="8243" name="Line 33"/>
                  <p:cNvSpPr>
                    <a:spLocks noChangeShapeType="1"/>
                  </p:cNvSpPr>
                  <p:nvPr/>
                </p:nvSpPr>
                <p:spPr bwMode="auto">
                  <a:xfrm flipV="1">
                    <a:off x="2797" y="854"/>
                    <a:ext cx="49" cy="2"/>
                  </a:xfrm>
                  <a:prstGeom prst="line">
                    <a:avLst/>
                  </a:prstGeom>
                  <a:noFill/>
                  <a:ln w="28575">
                    <a:solidFill>
                      <a:schemeClr val="tx1"/>
                    </a:solidFill>
                    <a:round/>
                    <a:headEnd/>
                    <a:tailEnd/>
                  </a:ln>
                </p:spPr>
                <p:txBody>
                  <a:bodyPr wrap="none" anchor="ctr"/>
                  <a:lstStyle/>
                  <a:p>
                    <a:endParaRPr lang="zh-CN" altLang="en-US"/>
                  </a:p>
                </p:txBody>
              </p:sp>
              <p:sp>
                <p:nvSpPr>
                  <p:cNvPr id="8244" name="Line 34"/>
                  <p:cNvSpPr>
                    <a:spLocks noChangeShapeType="1"/>
                  </p:cNvSpPr>
                  <p:nvPr/>
                </p:nvSpPr>
                <p:spPr bwMode="auto">
                  <a:xfrm>
                    <a:off x="2898" y="951"/>
                    <a:ext cx="43" cy="0"/>
                  </a:xfrm>
                  <a:prstGeom prst="line">
                    <a:avLst/>
                  </a:prstGeom>
                  <a:noFill/>
                  <a:ln w="28575">
                    <a:solidFill>
                      <a:schemeClr val="tx1"/>
                    </a:solidFill>
                    <a:round/>
                    <a:headEnd/>
                    <a:tailEnd/>
                  </a:ln>
                </p:spPr>
                <p:txBody>
                  <a:bodyPr wrap="none" anchor="ctr"/>
                  <a:lstStyle/>
                  <a:p>
                    <a:endParaRPr lang="zh-CN" altLang="en-US"/>
                  </a:p>
                </p:txBody>
              </p:sp>
              <p:sp>
                <p:nvSpPr>
                  <p:cNvPr id="8245" name="Line 35"/>
                  <p:cNvSpPr>
                    <a:spLocks noChangeShapeType="1"/>
                  </p:cNvSpPr>
                  <p:nvPr/>
                </p:nvSpPr>
                <p:spPr bwMode="auto">
                  <a:xfrm>
                    <a:off x="2849" y="851"/>
                    <a:ext cx="51" cy="96"/>
                  </a:xfrm>
                  <a:prstGeom prst="line">
                    <a:avLst/>
                  </a:prstGeom>
                  <a:noFill/>
                  <a:ln w="28575">
                    <a:solidFill>
                      <a:schemeClr val="tx1"/>
                    </a:solidFill>
                    <a:round/>
                    <a:headEnd/>
                    <a:tailEnd/>
                  </a:ln>
                </p:spPr>
                <p:txBody>
                  <a:bodyPr wrap="none" anchor="ctr"/>
                  <a:lstStyle/>
                  <a:p>
                    <a:endParaRPr lang="zh-CN" altLang="en-US"/>
                  </a:p>
                </p:txBody>
              </p:sp>
            </p:grpSp>
          </p:grpSp>
          <p:sp>
            <p:nvSpPr>
              <p:cNvPr id="8235" name="Line 3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zh-CN" altLang="en-US"/>
              </a:p>
            </p:txBody>
          </p:sp>
        </p:grpSp>
        <p:sp>
          <p:nvSpPr>
            <p:cNvPr id="8226" name="Line 37"/>
            <p:cNvSpPr>
              <a:spLocks noChangeShapeType="1"/>
            </p:cNvSpPr>
            <p:nvPr/>
          </p:nvSpPr>
          <p:spPr bwMode="auto">
            <a:xfrm flipH="1" flipV="1">
              <a:off x="5346700" y="2244725"/>
              <a:ext cx="319088" cy="14288"/>
            </a:xfrm>
            <a:prstGeom prst="line">
              <a:avLst/>
            </a:prstGeom>
            <a:noFill/>
            <a:ln w="9525">
              <a:solidFill>
                <a:schemeClr val="tx1"/>
              </a:solidFill>
              <a:round/>
              <a:headEnd/>
              <a:tailEnd/>
            </a:ln>
          </p:spPr>
          <p:txBody>
            <a:bodyPr wrap="none"/>
            <a:lstStyle/>
            <a:p>
              <a:endParaRPr lang="zh-CN" altLang="en-US"/>
            </a:p>
          </p:txBody>
        </p:sp>
        <p:sp>
          <p:nvSpPr>
            <p:cNvPr id="8227" name="Text Box 38"/>
            <p:cNvSpPr txBox="1">
              <a:spLocks noChangeArrowheads="1"/>
            </p:cNvSpPr>
            <p:nvPr/>
          </p:nvSpPr>
          <p:spPr bwMode="auto">
            <a:xfrm>
              <a:off x="6045200" y="1727200"/>
              <a:ext cx="915988" cy="304800"/>
            </a:xfrm>
            <a:prstGeom prst="rect">
              <a:avLst/>
            </a:prstGeom>
            <a:noFill/>
            <a:ln w="9525">
              <a:noFill/>
              <a:miter lim="800000"/>
              <a:headEnd/>
              <a:tailEnd/>
            </a:ln>
          </p:spPr>
          <p:txBody>
            <a:bodyPr wrap="none">
              <a:spAutoFit/>
            </a:bodyPr>
            <a:lstStyle/>
            <a:p>
              <a:r>
                <a:rPr lang="en-US" altLang="ko-KR" sz="1400">
                  <a:ea typeface="굴림" pitchFamily="34" charset="-127"/>
                </a:rPr>
                <a:t>Internet</a:t>
              </a:r>
            </a:p>
          </p:txBody>
        </p:sp>
        <p:sp>
          <p:nvSpPr>
            <p:cNvPr id="8228" name="Text Box 39"/>
            <p:cNvSpPr txBox="1">
              <a:spLocks noChangeArrowheads="1"/>
            </p:cNvSpPr>
            <p:nvPr/>
          </p:nvSpPr>
          <p:spPr bwMode="auto">
            <a:xfrm>
              <a:off x="2070100" y="2500313"/>
              <a:ext cx="755650" cy="730250"/>
            </a:xfrm>
            <a:prstGeom prst="rect">
              <a:avLst/>
            </a:prstGeom>
            <a:noFill/>
            <a:ln w="9525">
              <a:noFill/>
              <a:miter lim="800000"/>
              <a:headEnd/>
              <a:tailEnd/>
            </a:ln>
          </p:spPr>
          <p:txBody>
            <a:bodyPr wrap="none">
              <a:spAutoFit/>
            </a:bodyPr>
            <a:lstStyle/>
            <a:p>
              <a:r>
                <a:rPr lang="en-US" altLang="ko-KR" sz="1400">
                  <a:ea typeface="굴림" pitchFamily="34" charset="-127"/>
                </a:rPr>
                <a:t>home</a:t>
              </a:r>
              <a:br>
                <a:rPr lang="en-US" altLang="ko-KR" sz="1400">
                  <a:ea typeface="굴림" pitchFamily="34" charset="-127"/>
                </a:rPr>
              </a:br>
              <a:r>
                <a:rPr lang="en-US" altLang="ko-KR" sz="1400">
                  <a:ea typeface="굴림" pitchFamily="34" charset="-127"/>
                </a:rPr>
                <a:t>dial-up</a:t>
              </a:r>
            </a:p>
            <a:p>
              <a:r>
                <a:rPr lang="en-US" altLang="ko-KR" sz="1400">
                  <a:ea typeface="굴림" pitchFamily="34" charset="-127"/>
                </a:rPr>
                <a:t>modem</a:t>
              </a:r>
            </a:p>
          </p:txBody>
        </p:sp>
        <p:sp>
          <p:nvSpPr>
            <p:cNvPr id="8229" name="Text Box 40"/>
            <p:cNvSpPr txBox="1">
              <a:spLocks noChangeArrowheads="1"/>
            </p:cNvSpPr>
            <p:nvPr/>
          </p:nvSpPr>
          <p:spPr bwMode="auto">
            <a:xfrm>
              <a:off x="4992688" y="2584450"/>
              <a:ext cx="723275" cy="523220"/>
            </a:xfrm>
            <a:prstGeom prst="rect">
              <a:avLst/>
            </a:prstGeom>
            <a:noFill/>
            <a:ln w="9525">
              <a:noFill/>
              <a:miter lim="800000"/>
              <a:headEnd/>
              <a:tailEnd/>
            </a:ln>
          </p:spPr>
          <p:txBody>
            <a:bodyPr wrap="none">
              <a:spAutoFit/>
            </a:bodyPr>
            <a:lstStyle/>
            <a:p>
              <a:r>
                <a:rPr lang="en-US" altLang="ko-KR" sz="1400" dirty="0">
                  <a:ea typeface="굴림" pitchFamily="34" charset="-127"/>
                </a:rPr>
                <a:t>ISP</a:t>
              </a:r>
              <a:br>
                <a:rPr lang="en-US" altLang="ko-KR" sz="1400" dirty="0">
                  <a:ea typeface="굴림" pitchFamily="34" charset="-127"/>
                </a:rPr>
              </a:br>
              <a:r>
                <a:rPr lang="en-US" altLang="ko-KR" sz="1400" dirty="0">
                  <a:ea typeface="굴림" pitchFamily="34" charset="-127"/>
                </a:rPr>
                <a:t>modem</a:t>
              </a:r>
            </a:p>
          </p:txBody>
        </p:sp>
        <p:sp>
          <p:nvSpPr>
            <p:cNvPr id="8230" name="Text Box 41"/>
            <p:cNvSpPr txBox="1">
              <a:spLocks noChangeArrowheads="1"/>
            </p:cNvSpPr>
            <p:nvPr/>
          </p:nvSpPr>
          <p:spPr bwMode="auto">
            <a:xfrm>
              <a:off x="1182688" y="2598738"/>
              <a:ext cx="615950" cy="517525"/>
            </a:xfrm>
            <a:prstGeom prst="rect">
              <a:avLst/>
            </a:prstGeom>
            <a:noFill/>
            <a:ln w="9525">
              <a:noFill/>
              <a:miter lim="800000"/>
              <a:headEnd/>
              <a:tailEnd/>
            </a:ln>
          </p:spPr>
          <p:txBody>
            <a:bodyPr wrap="none">
              <a:spAutoFit/>
            </a:bodyPr>
            <a:lstStyle/>
            <a:p>
              <a:r>
                <a:rPr lang="en-US" altLang="ko-KR" sz="1400">
                  <a:ea typeface="굴림" pitchFamily="34" charset="-127"/>
                </a:rPr>
                <a:t>home</a:t>
              </a:r>
            </a:p>
            <a:p>
              <a:r>
                <a:rPr lang="en-US" altLang="ko-KR" sz="1400">
                  <a:ea typeface="굴림" pitchFamily="34" charset="-127"/>
                </a:rPr>
                <a:t>PC</a:t>
              </a:r>
            </a:p>
          </p:txBody>
        </p:sp>
        <p:sp>
          <p:nvSpPr>
            <p:cNvPr id="8231" name="Rectangle 44"/>
            <p:cNvSpPr>
              <a:spLocks noChangeArrowheads="1"/>
            </p:cNvSpPr>
            <p:nvPr/>
          </p:nvSpPr>
          <p:spPr bwMode="auto">
            <a:xfrm>
              <a:off x="3019425" y="1677988"/>
              <a:ext cx="623888" cy="541337"/>
            </a:xfrm>
            <a:prstGeom prst="rect">
              <a:avLst/>
            </a:prstGeom>
            <a:noFill/>
            <a:ln w="9525">
              <a:solidFill>
                <a:schemeClr val="tx1"/>
              </a:solidFill>
              <a:prstDash val="dashDot"/>
              <a:miter lim="800000"/>
              <a:headEnd/>
              <a:tailEnd/>
            </a:ln>
          </p:spPr>
          <p:txBody>
            <a:bodyPr wrap="none" anchor="ctr"/>
            <a:lstStyle/>
            <a:p>
              <a:endParaRPr lang="ko-KR" altLang="ko-KR">
                <a:ea typeface="굴림" pitchFamily="34" charset="-127"/>
              </a:endParaRPr>
            </a:p>
          </p:txBody>
        </p:sp>
        <p:sp>
          <p:nvSpPr>
            <p:cNvPr id="8232" name="Text Box 45"/>
            <p:cNvSpPr txBox="1">
              <a:spLocks noChangeArrowheads="1"/>
            </p:cNvSpPr>
            <p:nvPr/>
          </p:nvSpPr>
          <p:spPr bwMode="auto">
            <a:xfrm>
              <a:off x="2554288" y="1198563"/>
              <a:ext cx="828675" cy="517525"/>
            </a:xfrm>
            <a:prstGeom prst="rect">
              <a:avLst/>
            </a:prstGeom>
            <a:noFill/>
            <a:ln w="9525">
              <a:noFill/>
              <a:miter lim="800000"/>
              <a:headEnd/>
              <a:tailEnd/>
            </a:ln>
          </p:spPr>
          <p:txBody>
            <a:bodyPr wrap="none">
              <a:spAutoFit/>
            </a:bodyPr>
            <a:lstStyle/>
            <a:p>
              <a:r>
                <a:rPr lang="en-US" altLang="ko-KR" sz="1400">
                  <a:ea typeface="굴림" pitchFamily="34" charset="-127"/>
                </a:rPr>
                <a:t>central </a:t>
              </a:r>
              <a:br>
                <a:rPr lang="en-US" altLang="ko-KR" sz="1400">
                  <a:ea typeface="굴림" pitchFamily="34" charset="-127"/>
                </a:rPr>
              </a:br>
              <a:r>
                <a:rPr lang="en-US" altLang="ko-KR" sz="1400">
                  <a:ea typeface="굴림" pitchFamily="34" charset="-127"/>
                </a:rPr>
                <a:t>office</a:t>
              </a:r>
            </a:p>
          </p:txBody>
        </p:sp>
        <p:sp>
          <p:nvSpPr>
            <p:cNvPr id="8233" name="Rectangle 46"/>
            <p:cNvSpPr>
              <a:spLocks noChangeArrowheads="1"/>
            </p:cNvSpPr>
            <p:nvPr/>
          </p:nvSpPr>
          <p:spPr bwMode="auto">
            <a:xfrm>
              <a:off x="5222391" y="2052417"/>
              <a:ext cx="206375" cy="414338"/>
            </a:xfrm>
            <a:prstGeom prst="rect">
              <a:avLst/>
            </a:prstGeom>
            <a:solidFill>
              <a:schemeClr val="accent1"/>
            </a:solidFill>
            <a:ln w="9525">
              <a:solidFill>
                <a:schemeClr val="tx1"/>
              </a:solidFill>
              <a:miter lim="800000"/>
              <a:headEnd/>
              <a:tailEnd/>
            </a:ln>
          </p:spPr>
          <p:txBody>
            <a:bodyPr wrap="none" anchor="ctr"/>
            <a:lstStyle/>
            <a:p>
              <a:pPr algn="ctr"/>
              <a:endParaRPr lang="ko-KR" altLang="ko-KR">
                <a:ea typeface="굴림" pitchFamily="34" charset="-127"/>
              </a:endParaRPr>
            </a:p>
          </p:txBody>
        </p:sp>
      </p:grpSp>
      <p:sp>
        <p:nvSpPr>
          <p:cNvPr id="8197" name="Rectangle 3"/>
          <p:cNvSpPr txBox="1">
            <a:spLocks noChangeArrowheads="1"/>
          </p:cNvSpPr>
          <p:nvPr/>
        </p:nvSpPr>
        <p:spPr bwMode="auto">
          <a:xfrm>
            <a:off x="717550" y="3867150"/>
            <a:ext cx="7920038" cy="2587625"/>
          </a:xfrm>
          <a:prstGeom prst="rect">
            <a:avLst/>
          </a:prstGeom>
          <a:noFill/>
          <a:ln w="9525">
            <a:noFill/>
            <a:miter lim="800000"/>
            <a:headEnd/>
            <a:tailEnd/>
          </a:ln>
        </p:spPr>
        <p:txBody>
          <a:bodyPr/>
          <a:lstStyle/>
          <a:p>
            <a:pPr marL="342900" indent="-342900">
              <a:spcBef>
                <a:spcPct val="20000"/>
              </a:spcBef>
              <a:buClr>
                <a:schemeClr val="accent2"/>
              </a:buClr>
              <a:buSzPct val="85000"/>
            </a:pPr>
            <a:endParaRPr lang="en-US" altLang="ko-KR" dirty="0">
              <a:latin typeface="Comic Sans MS" pitchFamily="66" charset="0"/>
              <a:ea typeface="굴림" pitchFamily="34" charset="-127"/>
            </a:endParaRPr>
          </a:p>
          <a:p>
            <a:pPr marL="342900" indent="-34290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Uses existing </a:t>
            </a:r>
            <a:r>
              <a:rPr lang="en-US" altLang="ko-KR" dirty="0">
                <a:solidFill>
                  <a:srgbClr val="0000FF"/>
                </a:solidFill>
                <a:latin typeface="Comic Sans MS" pitchFamily="66" charset="0"/>
                <a:ea typeface="굴림" pitchFamily="34" charset="-127"/>
              </a:rPr>
              <a:t>telephony infrastructure</a:t>
            </a:r>
          </a:p>
          <a:p>
            <a:pPr marL="742950" lvl="1" indent="-28575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Home is connected to </a:t>
            </a:r>
            <a:r>
              <a:rPr lang="en-US" altLang="ko-KR" dirty="0">
                <a:solidFill>
                  <a:srgbClr val="FF0000"/>
                </a:solidFill>
                <a:latin typeface="Comic Sans MS" pitchFamily="66" charset="0"/>
                <a:ea typeface="굴림" pitchFamily="34" charset="-127"/>
              </a:rPr>
              <a:t>central office</a:t>
            </a:r>
          </a:p>
          <a:p>
            <a:pPr marL="342900" indent="-34290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up to 56Kbps direct access to router </a:t>
            </a:r>
            <a:r>
              <a:rPr lang="en-US" altLang="ko-KR" dirty="0" smtClean="0">
                <a:latin typeface="Comic Sans MS" pitchFamily="66" charset="0"/>
                <a:ea typeface="굴림" pitchFamily="34" charset="-127"/>
              </a:rPr>
              <a:t>(</a:t>
            </a:r>
            <a:r>
              <a:rPr lang="en-US" altLang="ko-KR" dirty="0" smtClean="0">
                <a:solidFill>
                  <a:srgbClr val="FF0000"/>
                </a:solidFill>
                <a:latin typeface="Comic Sans MS" pitchFamily="66" charset="0"/>
                <a:ea typeface="굴림" pitchFamily="34" charset="-127"/>
              </a:rPr>
              <a:t>slow</a:t>
            </a:r>
            <a:r>
              <a:rPr lang="en-US" altLang="ko-KR" dirty="0" smtClean="0">
                <a:latin typeface="Comic Sans MS" pitchFamily="66" charset="0"/>
                <a:ea typeface="굴림" pitchFamily="34" charset="-127"/>
              </a:rPr>
              <a:t>)</a:t>
            </a:r>
            <a:endParaRPr lang="en-US" altLang="ko-KR" dirty="0">
              <a:latin typeface="Comic Sans MS" pitchFamily="66" charset="0"/>
              <a:ea typeface="굴림" pitchFamily="34" charset="-127"/>
            </a:endParaRPr>
          </a:p>
          <a:p>
            <a:pPr marL="342900" indent="-34290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Can’t surf and phone at same time: </a:t>
            </a:r>
            <a:r>
              <a:rPr lang="en-US" altLang="ko-KR" dirty="0">
                <a:solidFill>
                  <a:srgbClr val="FF0000"/>
                </a:solidFill>
                <a:latin typeface="Comic Sans MS" pitchFamily="66" charset="0"/>
                <a:ea typeface="굴림" pitchFamily="34" charset="-127"/>
              </a:rPr>
              <a:t>not</a:t>
            </a:r>
            <a:r>
              <a:rPr lang="en-US" altLang="ko-KR" dirty="0">
                <a:latin typeface="Comic Sans MS" pitchFamily="66" charset="0"/>
                <a:ea typeface="굴림" pitchFamily="34" charset="-127"/>
              </a:rPr>
              <a:t> </a:t>
            </a:r>
            <a:r>
              <a:rPr lang="en-US" altLang="ko-KR" dirty="0">
                <a:solidFill>
                  <a:srgbClr val="FF0000"/>
                </a:solidFill>
                <a:latin typeface="Comic Sans MS" pitchFamily="66" charset="0"/>
                <a:ea typeface="굴림" pitchFamily="34" charset="-127"/>
              </a:rPr>
              <a:t>“always on”</a:t>
            </a:r>
            <a:endParaRPr lang="en-US" altLang="ko-KR" sz="2000" dirty="0">
              <a:solidFill>
                <a:schemeClr val="accent2"/>
              </a:solidFill>
              <a:latin typeface="Comic Sans MS" pitchFamily="66" charset="0"/>
              <a:ea typeface="굴림" pitchFamily="34" charset="-127"/>
            </a:endParaRPr>
          </a:p>
        </p:txBody>
      </p:sp>
      <p:sp>
        <p:nvSpPr>
          <p:cNvPr id="8198" name="Title 41"/>
          <p:cNvSpPr>
            <a:spLocks noGrp="1"/>
          </p:cNvSpPr>
          <p:nvPr>
            <p:ph type="title"/>
          </p:nvPr>
        </p:nvSpPr>
        <p:spPr>
          <a:xfrm>
            <a:off x="392113" y="0"/>
            <a:ext cx="7772400" cy="1143000"/>
          </a:xfrm>
        </p:spPr>
        <p:txBody>
          <a:bodyPr/>
          <a:lstStyle/>
          <a:p>
            <a:r>
              <a:rPr lang="en-US" altLang="ko-KR" dirty="0" smtClean="0">
                <a:ea typeface="굴림" pitchFamily="34" charset="-127"/>
              </a:rPr>
              <a:t>Dial-up Modem</a:t>
            </a:r>
          </a:p>
        </p:txBody>
      </p:sp>
      <p:sp>
        <p:nvSpPr>
          <p:cNvPr id="60" name="任意多边形 59"/>
          <p:cNvSpPr/>
          <p:nvPr/>
        </p:nvSpPr>
        <p:spPr bwMode="auto">
          <a:xfrm>
            <a:off x="2427288" y="2163763"/>
            <a:ext cx="219075" cy="63500"/>
          </a:xfrm>
          <a:custGeom>
            <a:avLst/>
            <a:gdLst>
              <a:gd name="connsiteX0" fmla="*/ 0 w 263912"/>
              <a:gd name="connsiteY0" fmla="*/ 146824 h 242849"/>
              <a:gd name="connsiteX1" fmla="*/ 63190 w 263912"/>
              <a:gd name="connsiteY1" fmla="*/ 1858 h 242849"/>
              <a:gd name="connsiteX2" fmla="*/ 137532 w 263912"/>
              <a:gd name="connsiteY2" fmla="*/ 135673 h 242849"/>
              <a:gd name="connsiteX3" fmla="*/ 211873 w 263912"/>
              <a:gd name="connsiteY3" fmla="*/ 239751 h 242849"/>
              <a:gd name="connsiteX4" fmla="*/ 263912 w 263912"/>
              <a:gd name="connsiteY4" fmla="*/ 117087 h 24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12" h="242849">
                <a:moveTo>
                  <a:pt x="0" y="146824"/>
                </a:moveTo>
                <a:cubicBezTo>
                  <a:pt x="20134" y="75270"/>
                  <a:pt x="40268" y="3716"/>
                  <a:pt x="63190" y="1858"/>
                </a:cubicBezTo>
                <a:cubicBezTo>
                  <a:pt x="86112" y="0"/>
                  <a:pt x="112752" y="96024"/>
                  <a:pt x="137532" y="135673"/>
                </a:cubicBezTo>
                <a:cubicBezTo>
                  <a:pt x="162312" y="175322"/>
                  <a:pt x="190810" y="242849"/>
                  <a:pt x="211873" y="239751"/>
                </a:cubicBezTo>
                <a:cubicBezTo>
                  <a:pt x="232936" y="236653"/>
                  <a:pt x="248424" y="176870"/>
                  <a:pt x="263912" y="117087"/>
                </a:cubicBezTo>
              </a:path>
            </a:pathLst>
          </a:custGeom>
          <a:noFill/>
          <a:ln w="19050" cap="flat" cmpd="sng" algn="ctr">
            <a:solidFill>
              <a:srgbClr val="FF0000"/>
            </a:solidFill>
            <a:prstDash val="solid"/>
            <a:round/>
            <a:headEnd type="none" w="med" len="med"/>
            <a:tailEnd type="none" w="med" len="med"/>
          </a:ln>
          <a:effectLst/>
        </p:spPr>
        <p:txBody>
          <a:bodyPr/>
          <a:lstStyle/>
          <a:p>
            <a:pPr>
              <a:defRPr/>
            </a:pPr>
            <a:endParaRPr lang="zh-CN" altLang="en-US"/>
          </a:p>
        </p:txBody>
      </p:sp>
      <p:sp>
        <p:nvSpPr>
          <p:cNvPr id="61" name="任意多边形 60"/>
          <p:cNvSpPr/>
          <p:nvPr/>
        </p:nvSpPr>
        <p:spPr bwMode="auto">
          <a:xfrm>
            <a:off x="4919663" y="2244725"/>
            <a:ext cx="220662" cy="63500"/>
          </a:xfrm>
          <a:custGeom>
            <a:avLst/>
            <a:gdLst>
              <a:gd name="connsiteX0" fmla="*/ 0 w 263912"/>
              <a:gd name="connsiteY0" fmla="*/ 146824 h 242849"/>
              <a:gd name="connsiteX1" fmla="*/ 63190 w 263912"/>
              <a:gd name="connsiteY1" fmla="*/ 1858 h 242849"/>
              <a:gd name="connsiteX2" fmla="*/ 137532 w 263912"/>
              <a:gd name="connsiteY2" fmla="*/ 135673 h 242849"/>
              <a:gd name="connsiteX3" fmla="*/ 211873 w 263912"/>
              <a:gd name="connsiteY3" fmla="*/ 239751 h 242849"/>
              <a:gd name="connsiteX4" fmla="*/ 263912 w 263912"/>
              <a:gd name="connsiteY4" fmla="*/ 117087 h 24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12" h="242849">
                <a:moveTo>
                  <a:pt x="0" y="146824"/>
                </a:moveTo>
                <a:cubicBezTo>
                  <a:pt x="20134" y="75270"/>
                  <a:pt x="40268" y="3716"/>
                  <a:pt x="63190" y="1858"/>
                </a:cubicBezTo>
                <a:cubicBezTo>
                  <a:pt x="86112" y="0"/>
                  <a:pt x="112752" y="96024"/>
                  <a:pt x="137532" y="135673"/>
                </a:cubicBezTo>
                <a:cubicBezTo>
                  <a:pt x="162312" y="175322"/>
                  <a:pt x="190810" y="242849"/>
                  <a:pt x="211873" y="239751"/>
                </a:cubicBezTo>
                <a:cubicBezTo>
                  <a:pt x="232936" y="236653"/>
                  <a:pt x="248424" y="176870"/>
                  <a:pt x="263912" y="117087"/>
                </a:cubicBezTo>
              </a:path>
            </a:pathLst>
          </a:custGeom>
          <a:noFill/>
          <a:ln w="19050" cap="flat" cmpd="sng" algn="ctr">
            <a:solidFill>
              <a:srgbClr val="FF0000"/>
            </a:solidFill>
            <a:prstDash val="solid"/>
            <a:round/>
            <a:headEnd type="none" w="med" len="med"/>
            <a:tailEnd type="none" w="med" len="med"/>
          </a:ln>
          <a:effectLst/>
        </p:spPr>
        <p:txBody>
          <a:bodyPr/>
          <a:lstStyle/>
          <a:p>
            <a:pPr>
              <a:defRPr/>
            </a:pPr>
            <a:endParaRPr lang="zh-CN" altLang="en-US"/>
          </a:p>
        </p:txBody>
      </p:sp>
      <p:sp>
        <p:nvSpPr>
          <p:cNvPr id="57"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58"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38</a:t>
            </a:fld>
            <a:endParaRPr lang="en-US" altLang="ko-KR" smtClean="0">
              <a:ea typeface="굴림" pitchFamily="34" charset="-127"/>
            </a:endParaRPr>
          </a:p>
        </p:txBody>
      </p:sp>
      <p:sp>
        <p:nvSpPr>
          <p:cNvPr id="59" name="矩形 58"/>
          <p:cNvSpPr/>
          <p:nvPr/>
        </p:nvSpPr>
        <p:spPr>
          <a:xfrm>
            <a:off x="3419880" y="3216275"/>
            <a:ext cx="1308371" cy="307777"/>
          </a:xfrm>
          <a:prstGeom prst="rect">
            <a:avLst/>
          </a:prstGeom>
        </p:spPr>
        <p:txBody>
          <a:bodyPr wrap="none">
            <a:spAutoFit/>
          </a:bodyPr>
          <a:lstStyle/>
          <a:p>
            <a:r>
              <a:rPr lang="en-US" altLang="zh-CN" sz="1400" dirty="0" smtClean="0"/>
              <a:t>circuit switches</a:t>
            </a:r>
            <a:endParaRPr lang="zh-CN" altLang="en-US" sz="1400" dirty="0"/>
          </a:p>
        </p:txBody>
      </p:sp>
      <p:sp>
        <p:nvSpPr>
          <p:cNvPr id="80" name="任意多边形 79"/>
          <p:cNvSpPr/>
          <p:nvPr/>
        </p:nvSpPr>
        <p:spPr bwMode="auto">
          <a:xfrm>
            <a:off x="5469252" y="968705"/>
            <a:ext cx="343073" cy="199192"/>
          </a:xfrm>
          <a:custGeom>
            <a:avLst/>
            <a:gdLst>
              <a:gd name="connsiteX0" fmla="*/ 0 w 263912"/>
              <a:gd name="connsiteY0" fmla="*/ 146824 h 242849"/>
              <a:gd name="connsiteX1" fmla="*/ 63190 w 263912"/>
              <a:gd name="connsiteY1" fmla="*/ 1858 h 242849"/>
              <a:gd name="connsiteX2" fmla="*/ 137532 w 263912"/>
              <a:gd name="connsiteY2" fmla="*/ 135673 h 242849"/>
              <a:gd name="connsiteX3" fmla="*/ 211873 w 263912"/>
              <a:gd name="connsiteY3" fmla="*/ 239751 h 242849"/>
              <a:gd name="connsiteX4" fmla="*/ 263912 w 263912"/>
              <a:gd name="connsiteY4" fmla="*/ 117087 h 24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12" h="242849">
                <a:moveTo>
                  <a:pt x="0" y="146824"/>
                </a:moveTo>
                <a:cubicBezTo>
                  <a:pt x="20134" y="75270"/>
                  <a:pt x="40268" y="3716"/>
                  <a:pt x="63190" y="1858"/>
                </a:cubicBezTo>
                <a:cubicBezTo>
                  <a:pt x="86112" y="0"/>
                  <a:pt x="112752" y="96024"/>
                  <a:pt x="137532" y="135673"/>
                </a:cubicBezTo>
                <a:cubicBezTo>
                  <a:pt x="162312" y="175322"/>
                  <a:pt x="190810" y="242849"/>
                  <a:pt x="211873" y="239751"/>
                </a:cubicBezTo>
                <a:cubicBezTo>
                  <a:pt x="232936" y="236653"/>
                  <a:pt x="248424" y="176870"/>
                  <a:pt x="263912" y="117087"/>
                </a:cubicBezTo>
              </a:path>
            </a:pathLst>
          </a:custGeom>
          <a:noFill/>
          <a:ln w="19050" cap="flat" cmpd="sng" algn="ctr">
            <a:solidFill>
              <a:srgbClr val="FF0000"/>
            </a:solidFill>
            <a:prstDash val="solid"/>
            <a:round/>
            <a:headEnd type="none" w="med" len="med"/>
            <a:tailEnd type="none" w="med" len="med"/>
          </a:ln>
          <a:effectLst/>
        </p:spPr>
        <p:txBody>
          <a:bodyPr/>
          <a:lstStyle/>
          <a:p>
            <a:pPr>
              <a:defRPr/>
            </a:pPr>
            <a:endParaRPr lang="zh-CN" altLang="en-US"/>
          </a:p>
        </p:txBody>
      </p:sp>
      <p:sp>
        <p:nvSpPr>
          <p:cNvPr id="81" name="矩形 80"/>
          <p:cNvSpPr/>
          <p:nvPr/>
        </p:nvSpPr>
        <p:spPr>
          <a:xfrm>
            <a:off x="5952746" y="337273"/>
            <a:ext cx="2349282" cy="400110"/>
          </a:xfrm>
          <a:prstGeom prst="rect">
            <a:avLst/>
          </a:prstGeom>
        </p:spPr>
        <p:txBody>
          <a:bodyPr wrap="square">
            <a:spAutoFit/>
          </a:bodyPr>
          <a:lstStyle/>
          <a:p>
            <a:r>
              <a:rPr lang="en-US" altLang="zh-CN" sz="2000" dirty="0" smtClean="0"/>
              <a:t>Digital format</a:t>
            </a:r>
            <a:endParaRPr lang="zh-CN" altLang="en-US" sz="2000" dirty="0"/>
          </a:p>
        </p:txBody>
      </p:sp>
      <p:sp>
        <p:nvSpPr>
          <p:cNvPr id="82" name="矩形 81"/>
          <p:cNvSpPr/>
          <p:nvPr/>
        </p:nvSpPr>
        <p:spPr>
          <a:xfrm>
            <a:off x="5952746" y="853321"/>
            <a:ext cx="2349282" cy="400110"/>
          </a:xfrm>
          <a:prstGeom prst="rect">
            <a:avLst/>
          </a:prstGeom>
        </p:spPr>
        <p:txBody>
          <a:bodyPr wrap="square">
            <a:spAutoFit/>
          </a:bodyPr>
          <a:lstStyle/>
          <a:p>
            <a:r>
              <a:rPr lang="en-US" altLang="zh-CN" sz="2000" dirty="0" smtClean="0"/>
              <a:t>Analog format</a:t>
            </a:r>
            <a:endParaRPr lang="zh-CN" altLang="en-US" sz="2000" dirty="0"/>
          </a:p>
        </p:txBody>
      </p:sp>
      <p:grpSp>
        <p:nvGrpSpPr>
          <p:cNvPr id="7" name="组合 84"/>
          <p:cNvGrpSpPr/>
          <p:nvPr/>
        </p:nvGrpSpPr>
        <p:grpSpPr>
          <a:xfrm>
            <a:off x="5433523" y="506506"/>
            <a:ext cx="401480" cy="263128"/>
            <a:chOff x="5433523" y="506506"/>
            <a:chExt cx="401480" cy="263128"/>
          </a:xfrm>
        </p:grpSpPr>
        <p:cxnSp>
          <p:nvCxnSpPr>
            <p:cNvPr id="75" name="直接连接符 74"/>
            <p:cNvCxnSpPr/>
            <p:nvPr/>
          </p:nvCxnSpPr>
          <p:spPr bwMode="auto">
            <a:xfrm>
              <a:off x="5433523" y="769634"/>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76" name="直接连接符 75"/>
            <p:cNvCxnSpPr/>
            <p:nvPr/>
          </p:nvCxnSpPr>
          <p:spPr bwMode="auto">
            <a:xfrm flipV="1">
              <a:off x="5563798"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77" name="直接连接符 76"/>
            <p:cNvCxnSpPr/>
            <p:nvPr/>
          </p:nvCxnSpPr>
          <p:spPr bwMode="auto">
            <a:xfrm>
              <a:off x="5567981" y="517446"/>
              <a:ext cx="135753"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79" name="直接连接符 78"/>
            <p:cNvCxnSpPr/>
            <p:nvPr/>
          </p:nvCxnSpPr>
          <p:spPr bwMode="auto">
            <a:xfrm>
              <a:off x="5699252" y="765152"/>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84" name="直接连接符 83"/>
            <p:cNvCxnSpPr/>
            <p:nvPr/>
          </p:nvCxnSpPr>
          <p:spPr bwMode="auto">
            <a:xfrm flipV="1">
              <a:off x="5702751"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grpSp>
        <p:nvGrpSpPr>
          <p:cNvPr id="8" name="组合 85"/>
          <p:cNvGrpSpPr/>
          <p:nvPr/>
        </p:nvGrpSpPr>
        <p:grpSpPr>
          <a:xfrm>
            <a:off x="1699722" y="2138083"/>
            <a:ext cx="268030" cy="98611"/>
            <a:chOff x="5433523" y="506506"/>
            <a:chExt cx="401480" cy="263128"/>
          </a:xfrm>
        </p:grpSpPr>
        <p:cxnSp>
          <p:nvCxnSpPr>
            <p:cNvPr id="87" name="直接连接符 86"/>
            <p:cNvCxnSpPr/>
            <p:nvPr/>
          </p:nvCxnSpPr>
          <p:spPr bwMode="auto">
            <a:xfrm>
              <a:off x="5433523" y="769634"/>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88" name="直接连接符 87"/>
            <p:cNvCxnSpPr/>
            <p:nvPr/>
          </p:nvCxnSpPr>
          <p:spPr bwMode="auto">
            <a:xfrm flipV="1">
              <a:off x="5563798"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89" name="直接连接符 88"/>
            <p:cNvCxnSpPr/>
            <p:nvPr/>
          </p:nvCxnSpPr>
          <p:spPr bwMode="auto">
            <a:xfrm>
              <a:off x="5567981" y="517446"/>
              <a:ext cx="135753"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0" name="直接连接符 89"/>
            <p:cNvCxnSpPr/>
            <p:nvPr/>
          </p:nvCxnSpPr>
          <p:spPr bwMode="auto">
            <a:xfrm>
              <a:off x="5699252" y="765152"/>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1" name="直接连接符 90"/>
            <p:cNvCxnSpPr/>
            <p:nvPr/>
          </p:nvCxnSpPr>
          <p:spPr bwMode="auto">
            <a:xfrm flipV="1">
              <a:off x="5702751"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grpSp>
        <p:nvGrpSpPr>
          <p:cNvPr id="9" name="组合 91"/>
          <p:cNvGrpSpPr/>
          <p:nvPr/>
        </p:nvGrpSpPr>
        <p:grpSpPr>
          <a:xfrm>
            <a:off x="5420075" y="2173942"/>
            <a:ext cx="268030" cy="98611"/>
            <a:chOff x="5433523" y="506506"/>
            <a:chExt cx="401480" cy="263128"/>
          </a:xfrm>
        </p:grpSpPr>
        <p:cxnSp>
          <p:nvCxnSpPr>
            <p:cNvPr id="93" name="直接连接符 92"/>
            <p:cNvCxnSpPr/>
            <p:nvPr/>
          </p:nvCxnSpPr>
          <p:spPr bwMode="auto">
            <a:xfrm>
              <a:off x="5433523" y="769634"/>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4" name="直接连接符 93"/>
            <p:cNvCxnSpPr/>
            <p:nvPr/>
          </p:nvCxnSpPr>
          <p:spPr bwMode="auto">
            <a:xfrm flipV="1">
              <a:off x="5563798"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5" name="直接连接符 94"/>
            <p:cNvCxnSpPr/>
            <p:nvPr/>
          </p:nvCxnSpPr>
          <p:spPr bwMode="auto">
            <a:xfrm>
              <a:off x="5567981" y="517446"/>
              <a:ext cx="135753"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6" name="直接连接符 95"/>
            <p:cNvCxnSpPr/>
            <p:nvPr/>
          </p:nvCxnSpPr>
          <p:spPr bwMode="auto">
            <a:xfrm>
              <a:off x="5699252" y="765152"/>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7" name="直接连接符 96"/>
            <p:cNvCxnSpPr/>
            <p:nvPr/>
          </p:nvCxnSpPr>
          <p:spPr bwMode="auto">
            <a:xfrm flipV="1">
              <a:off x="5702751"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399" y="228600"/>
            <a:ext cx="8334555" cy="1143000"/>
          </a:xfrm>
        </p:spPr>
        <p:txBody>
          <a:bodyPr/>
          <a:lstStyle/>
          <a:p>
            <a:r>
              <a:rPr lang="en-US" altLang="zh-CN" sz="3600" dirty="0" smtClean="0"/>
              <a:t>Access in the Enterprise and Home: Ethernet and </a:t>
            </a:r>
            <a:r>
              <a:rPr lang="en-US" altLang="zh-CN" sz="3600" dirty="0" err="1" smtClean="0"/>
              <a:t>WiFi</a:t>
            </a:r>
            <a:endParaRPr lang="zh-CN" altLang="en-US" sz="3600" dirty="0"/>
          </a:p>
        </p:txBody>
      </p:sp>
      <p:sp>
        <p:nvSpPr>
          <p:cNvPr id="3" name="页脚占位符 2"/>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4" name="灯片编号占位符 3"/>
          <p:cNvSpPr>
            <a:spLocks noGrp="1"/>
          </p:cNvSpPr>
          <p:nvPr>
            <p:ph type="sldNum" sz="quarter" idx="12"/>
          </p:nvPr>
        </p:nvSpPr>
        <p:spPr/>
        <p:txBody>
          <a:bodyPr/>
          <a:lstStyle/>
          <a:p>
            <a:pPr>
              <a:defRPr/>
            </a:pPr>
            <a:r>
              <a:rPr lang="en-US" altLang="ko-KR" smtClean="0"/>
              <a:t>1-</a:t>
            </a:r>
            <a:fld id="{8D86E30F-9715-46E4-A069-7ABB4D7C8E3B}" type="slidenum">
              <a:rPr lang="en-US" altLang="ko-KR" smtClean="0"/>
              <a:pPr>
                <a:defRPr/>
              </a:pPr>
              <a:t>39</a:t>
            </a:fld>
            <a:endParaRPr lang="en-US" altLang="ko-KR"/>
          </a:p>
        </p:txBody>
      </p:sp>
      <p:sp>
        <p:nvSpPr>
          <p:cNvPr id="5" name="内容占位符 2"/>
          <p:cNvSpPr txBox="1">
            <a:spLocks/>
          </p:cNvSpPr>
          <p:nvPr/>
        </p:nvSpPr>
        <p:spPr>
          <a:xfrm>
            <a:off x="533400" y="1600200"/>
            <a:ext cx="8449826" cy="464820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Wingdings" pitchFamily="2" charset="2"/>
              <a:buChar char="q"/>
              <a:tabLst/>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cs"/>
            </a:endParaRPr>
          </a:p>
        </p:txBody>
      </p:sp>
      <p:sp>
        <p:nvSpPr>
          <p:cNvPr id="6" name="内容占位符 2"/>
          <p:cNvSpPr txBox="1">
            <a:spLocks/>
          </p:cNvSpPr>
          <p:nvPr/>
        </p:nvSpPr>
        <p:spPr>
          <a:xfrm>
            <a:off x="444272" y="1649088"/>
            <a:ext cx="8449826" cy="464820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Wingdings" pitchFamily="2" charset="2"/>
              <a:buChar char="q"/>
              <a:tabLst/>
              <a:defRPr/>
            </a:pP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On corporate and university campus, and increasingly home settings, LAN is used to connect an end system</a:t>
            </a:r>
            <a:r>
              <a:rPr kumimoji="0" lang="en-US" altLang="zh-CN" sz="2800" b="0" i="0" u="none" strike="noStrike" kern="0" cap="none" spc="0" normalizeH="0" noProof="0" dirty="0" smtClean="0">
                <a:ln>
                  <a:noFill/>
                </a:ln>
                <a:solidFill>
                  <a:schemeClr val="tx1"/>
                </a:solidFill>
                <a:effectLst/>
                <a:uLnTx/>
                <a:uFillTx/>
                <a:latin typeface="+mn-lt"/>
                <a:ea typeface="+mn-ea"/>
                <a:cs typeface="+mn-cs"/>
              </a:rPr>
              <a:t> to the edge router.</a:t>
            </a:r>
          </a:p>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Wingdings" pitchFamily="2" charset="2"/>
              <a:buChar char="q"/>
              <a:tabLst/>
              <a:defRPr/>
            </a:pPr>
            <a:endParaRPr kumimoji="0" lang="en-US" altLang="zh-CN" sz="2800" b="0" i="0" u="none" strike="noStrike" kern="0" cap="none" spc="0" normalizeH="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Wingdings" pitchFamily="2" charset="2"/>
              <a:buChar char="q"/>
              <a:tabLst/>
              <a:defRPr/>
            </a:pPr>
            <a:r>
              <a:rPr lang="en-US" altLang="zh-CN" sz="2800" kern="0" baseline="0" dirty="0" smtClean="0">
                <a:latin typeface="+mn-lt"/>
              </a:rPr>
              <a:t>Although there are many types of LAN technologies, </a:t>
            </a:r>
            <a:r>
              <a:rPr lang="en-US" altLang="zh-CN" sz="2800" kern="0" baseline="0" dirty="0" smtClean="0">
                <a:solidFill>
                  <a:srgbClr val="0070C0"/>
                </a:solidFill>
                <a:latin typeface="+mn-lt"/>
              </a:rPr>
              <a:t>Ethernet</a:t>
            </a:r>
            <a:r>
              <a:rPr lang="en-US" altLang="zh-CN" sz="2800" kern="0" dirty="0" smtClean="0">
                <a:latin typeface="+mn-lt"/>
              </a:rPr>
              <a:t> is by far the </a:t>
            </a:r>
            <a:r>
              <a:rPr lang="en-US" altLang="zh-CN" sz="2800" kern="0" dirty="0" smtClean="0">
                <a:solidFill>
                  <a:srgbClr val="0070C0"/>
                </a:solidFill>
                <a:latin typeface="+mn-lt"/>
              </a:rPr>
              <a:t>most prevalent</a:t>
            </a:r>
            <a:r>
              <a:rPr lang="en-US" altLang="zh-CN" sz="2800" kern="0" dirty="0" smtClean="0">
                <a:latin typeface="+mn-lt"/>
              </a:rPr>
              <a:t> </a:t>
            </a:r>
            <a:r>
              <a:rPr lang="en-US" altLang="zh-CN" sz="2800" kern="0" dirty="0" smtClean="0">
                <a:solidFill>
                  <a:srgbClr val="FF0000"/>
                </a:solidFill>
                <a:latin typeface="+mn-lt"/>
              </a:rPr>
              <a:t>access technology</a:t>
            </a:r>
            <a:r>
              <a:rPr lang="en-US" altLang="zh-CN" sz="2800" kern="0" dirty="0" smtClean="0">
                <a:latin typeface="+mn-lt"/>
              </a:rPr>
              <a:t> in corporate, university, and home networks.</a:t>
            </a:r>
            <a:endParaRPr kumimoji="0" lang="zh-CN" altLang="en-US" sz="28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CN_7edFront.png"/>
          <p:cNvPicPr>
            <a:picLocks noChangeAspect="1"/>
          </p:cNvPicPr>
          <p:nvPr/>
        </p:nvPicPr>
        <p:blipFill>
          <a:blip r:embed="rId3" cstate="print"/>
          <a:stretch>
            <a:fillRect/>
          </a:stretch>
        </p:blipFill>
        <p:spPr>
          <a:xfrm>
            <a:off x="291451" y="1527142"/>
            <a:ext cx="2593151" cy="3010540"/>
          </a:xfrm>
          <a:prstGeom prst="rect">
            <a:avLst/>
          </a:prstGeom>
        </p:spPr>
      </p:pic>
      <p:sp>
        <p:nvSpPr>
          <p:cNvPr id="6" name="Footer Placeholder 2"/>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47107" name="Slide Number Placeholder 3"/>
          <p:cNvSpPr>
            <a:spLocks noGrp="1"/>
          </p:cNvSpPr>
          <p:nvPr>
            <p:ph type="sldNum" sz="quarter" idx="12"/>
          </p:nvPr>
        </p:nvSpPr>
        <p:spPr>
          <a:noFill/>
        </p:spPr>
        <p:txBody>
          <a:bodyPr/>
          <a:lstStyle/>
          <a:p>
            <a:r>
              <a:rPr lang="en-US" altLang="ko-KR" smtClean="0">
                <a:ea typeface="굴림" pitchFamily="34" charset="-127"/>
              </a:rPr>
              <a:t>1-</a:t>
            </a:r>
            <a:fld id="{E83328EA-B5CC-4A9B-B04B-B6B6BC49218D}" type="slidenum">
              <a:rPr lang="en-US" altLang="ko-KR" smtClean="0">
                <a:ea typeface="굴림" pitchFamily="34" charset="-127"/>
              </a:rPr>
              <a:pPr/>
              <a:t>4</a:t>
            </a:fld>
            <a:endParaRPr lang="en-US" altLang="ko-KR" smtClean="0">
              <a:ea typeface="굴림" pitchFamily="34" charset="-127"/>
            </a:endParaRPr>
          </a:p>
        </p:txBody>
      </p:sp>
      <p:sp>
        <p:nvSpPr>
          <p:cNvPr id="47108" name="Rectangle 2"/>
          <p:cNvSpPr>
            <a:spLocks noChangeArrowheads="1"/>
          </p:cNvSpPr>
          <p:nvPr/>
        </p:nvSpPr>
        <p:spPr bwMode="auto">
          <a:xfrm>
            <a:off x="382588" y="300038"/>
            <a:ext cx="5764212" cy="1033462"/>
          </a:xfrm>
          <a:prstGeom prst="rect">
            <a:avLst/>
          </a:prstGeom>
          <a:noFill/>
          <a:ln w="9525">
            <a:noFill/>
            <a:miter lim="800000"/>
            <a:headEnd/>
            <a:tailEnd/>
          </a:ln>
        </p:spPr>
        <p:txBody>
          <a:bodyPr anchor="ctr"/>
          <a:lstStyle/>
          <a:p>
            <a:r>
              <a:rPr lang="en-US" altLang="ko-KR" sz="4000" dirty="0">
                <a:solidFill>
                  <a:schemeClr val="accent2"/>
                </a:solidFill>
                <a:latin typeface="Comic Sans MS" pitchFamily="66" charset="0"/>
                <a:ea typeface="굴림" pitchFamily="34" charset="-127"/>
              </a:rPr>
              <a:t>Reference textbooks</a:t>
            </a:r>
          </a:p>
        </p:txBody>
      </p:sp>
      <p:sp>
        <p:nvSpPr>
          <p:cNvPr id="47109" name="Rectangle 3"/>
          <p:cNvSpPr>
            <a:spLocks noChangeArrowheads="1"/>
          </p:cNvSpPr>
          <p:nvPr/>
        </p:nvSpPr>
        <p:spPr bwMode="auto">
          <a:xfrm>
            <a:off x="75561" y="4625975"/>
            <a:ext cx="2730500" cy="2043113"/>
          </a:xfrm>
          <a:prstGeom prst="rect">
            <a:avLst/>
          </a:prstGeom>
          <a:noFill/>
          <a:ln w="9525">
            <a:noFill/>
            <a:miter lim="800000"/>
            <a:headEnd/>
            <a:tailEnd/>
          </a:ln>
        </p:spPr>
        <p:txBody>
          <a:bodyPr anchor="ctr"/>
          <a:lstStyle/>
          <a:p>
            <a:r>
              <a:rPr lang="en-US" altLang="ko-KR" sz="1800" i="1" dirty="0">
                <a:solidFill>
                  <a:schemeClr val="accent2"/>
                </a:solidFill>
                <a:latin typeface="Comic Sans MS" pitchFamily="66" charset="0"/>
                <a:ea typeface="굴림" pitchFamily="34" charset="-127"/>
              </a:rPr>
              <a:t>Computer Networking: A </a:t>
            </a:r>
            <a:r>
              <a:rPr lang="en-US" altLang="ko-KR" sz="1800" i="1" dirty="0" smtClean="0">
                <a:solidFill>
                  <a:schemeClr val="accent2"/>
                </a:solidFill>
                <a:latin typeface="Comic Sans MS" pitchFamily="66" charset="0"/>
                <a:ea typeface="굴림" pitchFamily="34" charset="-127"/>
              </a:rPr>
              <a:t>Top-Down </a:t>
            </a:r>
            <a:r>
              <a:rPr lang="en-US" altLang="ko-KR" sz="1800" i="1" dirty="0">
                <a:solidFill>
                  <a:schemeClr val="accent2"/>
                </a:solidFill>
                <a:latin typeface="Comic Sans MS" pitchFamily="66" charset="0"/>
                <a:ea typeface="굴림" pitchFamily="34" charset="-127"/>
              </a:rPr>
              <a:t>Approach ,</a:t>
            </a:r>
            <a:r>
              <a:rPr lang="en-US" altLang="ko-KR" sz="1800" dirty="0">
                <a:solidFill>
                  <a:schemeClr val="accent2"/>
                </a:solidFill>
                <a:latin typeface="Comic Sans MS" pitchFamily="66" charset="0"/>
                <a:ea typeface="굴림" pitchFamily="34" charset="-127"/>
              </a:rPr>
              <a:t/>
            </a:r>
            <a:br>
              <a:rPr lang="en-US" altLang="ko-KR" sz="1800" dirty="0">
                <a:solidFill>
                  <a:schemeClr val="accent2"/>
                </a:solidFill>
                <a:latin typeface="Comic Sans MS" pitchFamily="66" charset="0"/>
                <a:ea typeface="굴림" pitchFamily="34" charset="-127"/>
              </a:rPr>
            </a:br>
            <a:r>
              <a:rPr lang="en-US" altLang="ko-KR" sz="1800" dirty="0" smtClean="0">
                <a:solidFill>
                  <a:schemeClr val="accent2"/>
                </a:solidFill>
                <a:latin typeface="Comic Sans MS" pitchFamily="66" charset="0"/>
                <a:ea typeface="굴림" pitchFamily="34" charset="-127"/>
              </a:rPr>
              <a:t>7</a:t>
            </a:r>
            <a:r>
              <a:rPr lang="en-US" altLang="ko-KR" sz="1800" baseline="30000" dirty="0" smtClean="0">
                <a:solidFill>
                  <a:schemeClr val="accent2"/>
                </a:solidFill>
                <a:latin typeface="Comic Sans MS" pitchFamily="66" charset="0"/>
                <a:ea typeface="굴림" pitchFamily="34" charset="-127"/>
              </a:rPr>
              <a:t>th</a:t>
            </a:r>
            <a:r>
              <a:rPr lang="en-US" altLang="ko-KR" sz="1800" dirty="0" smtClean="0">
                <a:solidFill>
                  <a:schemeClr val="accent2"/>
                </a:solidFill>
                <a:latin typeface="Comic Sans MS" pitchFamily="66" charset="0"/>
                <a:ea typeface="굴림" pitchFamily="34" charset="-127"/>
              </a:rPr>
              <a:t> </a:t>
            </a:r>
            <a:r>
              <a:rPr lang="en-US" altLang="ko-KR" sz="1800" dirty="0">
                <a:solidFill>
                  <a:schemeClr val="accent2"/>
                </a:solidFill>
                <a:latin typeface="Comic Sans MS" pitchFamily="66" charset="0"/>
                <a:ea typeface="굴림" pitchFamily="34" charset="-127"/>
              </a:rPr>
              <a:t>edition. </a:t>
            </a:r>
            <a:br>
              <a:rPr lang="en-US" altLang="ko-KR" sz="1800" dirty="0">
                <a:solidFill>
                  <a:schemeClr val="accent2"/>
                </a:solidFill>
                <a:latin typeface="Comic Sans MS" pitchFamily="66" charset="0"/>
                <a:ea typeface="굴림" pitchFamily="34" charset="-127"/>
              </a:rPr>
            </a:br>
            <a:r>
              <a:rPr lang="en-US" altLang="ko-KR" sz="1800" dirty="0">
                <a:solidFill>
                  <a:schemeClr val="accent2"/>
                </a:solidFill>
                <a:latin typeface="Comic Sans MS" pitchFamily="66" charset="0"/>
                <a:ea typeface="굴림" pitchFamily="34" charset="-127"/>
              </a:rPr>
              <a:t>Jim Kurose, Keith Ross</a:t>
            </a:r>
            <a:br>
              <a:rPr lang="en-US" altLang="ko-KR" sz="1800" dirty="0">
                <a:solidFill>
                  <a:schemeClr val="accent2"/>
                </a:solidFill>
                <a:latin typeface="Comic Sans MS" pitchFamily="66" charset="0"/>
                <a:ea typeface="굴림" pitchFamily="34" charset="-127"/>
              </a:rPr>
            </a:br>
            <a:r>
              <a:rPr lang="en-US" altLang="ko-KR" sz="1800" dirty="0" smtClean="0">
                <a:solidFill>
                  <a:schemeClr val="accent2"/>
                </a:solidFill>
                <a:latin typeface="Comic Sans MS" pitchFamily="66" charset="0"/>
                <a:ea typeface="굴림" pitchFamily="34" charset="-127"/>
              </a:rPr>
              <a:t>Hoboken, New Jersey: Pearson ©2017. </a:t>
            </a:r>
            <a:endParaRPr lang="en-US" altLang="ko-KR" sz="1800" dirty="0">
              <a:solidFill>
                <a:schemeClr val="accent2"/>
              </a:solidFill>
              <a:latin typeface="Comic Sans MS" pitchFamily="66" charset="0"/>
              <a:ea typeface="굴림" pitchFamily="34" charset="-127"/>
            </a:endParaRPr>
          </a:p>
        </p:txBody>
      </p:sp>
      <p:sp>
        <p:nvSpPr>
          <p:cNvPr id="47111" name="Rectangle 3"/>
          <p:cNvSpPr>
            <a:spLocks noChangeArrowheads="1"/>
          </p:cNvSpPr>
          <p:nvPr/>
        </p:nvSpPr>
        <p:spPr bwMode="auto">
          <a:xfrm>
            <a:off x="2799561" y="4625975"/>
            <a:ext cx="3698875" cy="2043113"/>
          </a:xfrm>
          <a:prstGeom prst="rect">
            <a:avLst/>
          </a:prstGeom>
          <a:noFill/>
          <a:ln w="9525">
            <a:noFill/>
            <a:miter lim="800000"/>
            <a:headEnd/>
            <a:tailEnd/>
          </a:ln>
        </p:spPr>
        <p:txBody>
          <a:bodyPr anchor="ctr"/>
          <a:lstStyle/>
          <a:p>
            <a:r>
              <a:rPr lang="en-US" altLang="ko-KR" sz="1800" i="1" dirty="0">
                <a:solidFill>
                  <a:schemeClr val="accent2"/>
                </a:solidFill>
                <a:latin typeface="Comic Sans MS" pitchFamily="66" charset="0"/>
                <a:ea typeface="굴림" pitchFamily="34" charset="-127"/>
              </a:rPr>
              <a:t>Internetworking With TCP/IP, Vol. I, Principles, Protocols, and Architectures</a:t>
            </a:r>
            <a:r>
              <a:rPr lang="en-US" altLang="ko-KR" sz="1800" dirty="0">
                <a:solidFill>
                  <a:schemeClr val="accent2"/>
                </a:solidFill>
                <a:latin typeface="Comic Sans MS" pitchFamily="66" charset="0"/>
                <a:ea typeface="굴림" pitchFamily="34" charset="-127"/>
              </a:rPr>
              <a:t/>
            </a:r>
            <a:br>
              <a:rPr lang="en-US" altLang="ko-KR" sz="1800" dirty="0">
                <a:solidFill>
                  <a:schemeClr val="accent2"/>
                </a:solidFill>
                <a:latin typeface="Comic Sans MS" pitchFamily="66" charset="0"/>
                <a:ea typeface="굴림" pitchFamily="34" charset="-127"/>
              </a:rPr>
            </a:br>
            <a:r>
              <a:rPr lang="en-US" altLang="ko-KR" sz="1800" dirty="0">
                <a:solidFill>
                  <a:schemeClr val="accent2"/>
                </a:solidFill>
                <a:latin typeface="Comic Sans MS" pitchFamily="66" charset="0"/>
                <a:ea typeface="굴림" pitchFamily="34" charset="-127"/>
              </a:rPr>
              <a:t>5</a:t>
            </a:r>
            <a:r>
              <a:rPr lang="en-US" altLang="ko-KR" sz="1800" baseline="30000" dirty="0">
                <a:solidFill>
                  <a:schemeClr val="accent2"/>
                </a:solidFill>
                <a:latin typeface="Comic Sans MS" pitchFamily="66" charset="0"/>
                <a:ea typeface="굴림" pitchFamily="34" charset="-127"/>
              </a:rPr>
              <a:t>th</a:t>
            </a:r>
            <a:r>
              <a:rPr lang="en-US" altLang="ko-KR" sz="1800" dirty="0">
                <a:solidFill>
                  <a:schemeClr val="accent2"/>
                </a:solidFill>
                <a:latin typeface="Comic Sans MS" pitchFamily="66" charset="0"/>
                <a:ea typeface="굴림" pitchFamily="34" charset="-127"/>
              </a:rPr>
              <a:t> edition. </a:t>
            </a:r>
            <a:br>
              <a:rPr lang="en-US" altLang="ko-KR" sz="1800" dirty="0">
                <a:solidFill>
                  <a:schemeClr val="accent2"/>
                </a:solidFill>
                <a:latin typeface="Comic Sans MS" pitchFamily="66" charset="0"/>
                <a:ea typeface="굴림" pitchFamily="34" charset="-127"/>
              </a:rPr>
            </a:br>
            <a:r>
              <a:rPr lang="en-US" altLang="ko-KR" sz="1800" dirty="0">
                <a:solidFill>
                  <a:schemeClr val="accent2"/>
                </a:solidFill>
                <a:latin typeface="Comic Sans MS" pitchFamily="66" charset="0"/>
                <a:ea typeface="굴림" pitchFamily="34" charset="-127"/>
              </a:rPr>
              <a:t>Douglas E. Comer, Pearson Education, </a:t>
            </a:r>
            <a:r>
              <a:rPr lang="en-US" altLang="ko-KR" sz="1800" dirty="0" smtClean="0">
                <a:solidFill>
                  <a:schemeClr val="accent2"/>
                </a:solidFill>
                <a:latin typeface="Comic Sans MS" pitchFamily="66" charset="0"/>
                <a:ea typeface="굴림" pitchFamily="34" charset="-127"/>
              </a:rPr>
              <a:t>Aug. 2009. </a:t>
            </a:r>
            <a:endParaRPr lang="en-US" altLang="ko-KR" sz="1800" dirty="0">
              <a:solidFill>
                <a:schemeClr val="accent2"/>
              </a:solidFill>
              <a:latin typeface="Comic Sans MS" pitchFamily="66" charset="0"/>
              <a:ea typeface="굴림" pitchFamily="34" charset="-127"/>
            </a:endParaRPr>
          </a:p>
        </p:txBody>
      </p:sp>
      <p:pic>
        <p:nvPicPr>
          <p:cNvPr id="47112" name="Picture 3"/>
          <p:cNvPicPr>
            <a:picLocks noChangeAspect="1" noChangeArrowheads="1"/>
          </p:cNvPicPr>
          <p:nvPr/>
        </p:nvPicPr>
        <p:blipFill>
          <a:blip r:embed="rId4" cstate="print"/>
          <a:srcRect/>
          <a:stretch>
            <a:fillRect/>
          </a:stretch>
        </p:blipFill>
        <p:spPr bwMode="auto">
          <a:xfrm>
            <a:off x="3148811" y="1520825"/>
            <a:ext cx="3000375" cy="3000375"/>
          </a:xfrm>
          <a:prstGeom prst="rect">
            <a:avLst/>
          </a:prstGeom>
          <a:noFill/>
          <a:ln w="9525">
            <a:noFill/>
            <a:miter lim="800000"/>
            <a:headEnd/>
            <a:tailEnd/>
          </a:ln>
        </p:spPr>
      </p:pic>
      <p:pic>
        <p:nvPicPr>
          <p:cNvPr id="55297" name="Picture 1"/>
          <p:cNvPicPr>
            <a:picLocks noChangeAspect="1" noChangeArrowheads="1"/>
          </p:cNvPicPr>
          <p:nvPr/>
        </p:nvPicPr>
        <p:blipFill>
          <a:blip r:embed="rId5" cstate="print"/>
          <a:srcRect/>
          <a:stretch>
            <a:fillRect/>
          </a:stretch>
        </p:blipFill>
        <p:spPr bwMode="auto">
          <a:xfrm>
            <a:off x="6080760" y="1031966"/>
            <a:ext cx="3429000" cy="3429000"/>
          </a:xfrm>
          <a:prstGeom prst="rect">
            <a:avLst/>
          </a:prstGeom>
          <a:noFill/>
          <a:ln w="9525">
            <a:noFill/>
            <a:miter lim="800000"/>
            <a:headEnd/>
            <a:tailEnd/>
          </a:ln>
        </p:spPr>
      </p:pic>
      <p:sp>
        <p:nvSpPr>
          <p:cNvPr id="10" name="Rectangle 3"/>
          <p:cNvSpPr>
            <a:spLocks noChangeArrowheads="1"/>
          </p:cNvSpPr>
          <p:nvPr/>
        </p:nvSpPr>
        <p:spPr bwMode="auto">
          <a:xfrm>
            <a:off x="6496351" y="4625975"/>
            <a:ext cx="2308016" cy="2043113"/>
          </a:xfrm>
          <a:prstGeom prst="rect">
            <a:avLst/>
          </a:prstGeom>
          <a:noFill/>
          <a:ln w="9525">
            <a:noFill/>
            <a:miter lim="800000"/>
            <a:headEnd/>
            <a:tailEnd/>
          </a:ln>
        </p:spPr>
        <p:txBody>
          <a:bodyPr anchor="ctr"/>
          <a:lstStyle/>
          <a:p>
            <a:r>
              <a:rPr lang="zh-CN" altLang="en-US" sz="1800" b="1" dirty="0" smtClean="0">
                <a:solidFill>
                  <a:schemeClr val="accent2"/>
                </a:solidFill>
                <a:latin typeface="华文楷体" pitchFamily="2" charset="-122"/>
                <a:ea typeface="华文楷体" pitchFamily="2" charset="-122"/>
              </a:rPr>
              <a:t>计算机网络</a:t>
            </a:r>
            <a:r>
              <a:rPr lang="en-US" altLang="zh-CN" sz="1800" b="1" dirty="0" smtClean="0">
                <a:solidFill>
                  <a:schemeClr val="accent2"/>
                </a:solidFill>
                <a:latin typeface="华文楷体" pitchFamily="2" charset="-122"/>
                <a:ea typeface="华文楷体" pitchFamily="2" charset="-122"/>
              </a:rPr>
              <a:t>(</a:t>
            </a:r>
            <a:r>
              <a:rPr lang="zh-CN" altLang="en-US" sz="1800" b="1" dirty="0" smtClean="0">
                <a:solidFill>
                  <a:schemeClr val="accent2"/>
                </a:solidFill>
                <a:latin typeface="华文楷体" pitchFamily="2" charset="-122"/>
                <a:ea typeface="华文楷体" pitchFamily="2" charset="-122"/>
              </a:rPr>
              <a:t>第</a:t>
            </a:r>
            <a:r>
              <a:rPr lang="en-US" altLang="zh-CN" sz="1800" b="1" dirty="0" smtClean="0">
                <a:solidFill>
                  <a:schemeClr val="accent2"/>
                </a:solidFill>
                <a:latin typeface="华文楷体" pitchFamily="2" charset="-122"/>
                <a:ea typeface="华文楷体" pitchFamily="2" charset="-122"/>
              </a:rPr>
              <a:t>5</a:t>
            </a:r>
            <a:r>
              <a:rPr lang="zh-CN" altLang="en-US" sz="1800" b="1" dirty="0" smtClean="0">
                <a:solidFill>
                  <a:schemeClr val="accent2"/>
                </a:solidFill>
                <a:latin typeface="华文楷体" pitchFamily="2" charset="-122"/>
                <a:ea typeface="华文楷体" pitchFamily="2" charset="-122"/>
              </a:rPr>
              <a:t>版</a:t>
            </a:r>
            <a:r>
              <a:rPr lang="en-US" altLang="zh-CN" sz="1800" b="1" dirty="0" smtClean="0">
                <a:solidFill>
                  <a:schemeClr val="accent2"/>
                </a:solidFill>
                <a:latin typeface="华文楷体" pitchFamily="2" charset="-122"/>
                <a:ea typeface="华文楷体" pitchFamily="2" charset="-122"/>
              </a:rPr>
              <a:t>)</a:t>
            </a:r>
          </a:p>
          <a:p>
            <a:r>
              <a:rPr lang="en-US" altLang="zh-CN" sz="1800" b="1" dirty="0" smtClean="0">
                <a:solidFill>
                  <a:schemeClr val="accent2"/>
                </a:solidFill>
                <a:latin typeface="华文楷体" pitchFamily="2" charset="-122"/>
                <a:ea typeface="华文楷体" pitchFamily="2" charset="-122"/>
              </a:rPr>
              <a:t>(</a:t>
            </a:r>
            <a:r>
              <a:rPr lang="zh-CN" altLang="en-US" sz="1800" dirty="0" smtClean="0">
                <a:solidFill>
                  <a:schemeClr val="accent2"/>
                </a:solidFill>
                <a:latin typeface="华文楷体" pitchFamily="2" charset="-122"/>
                <a:ea typeface="华文楷体" pitchFamily="2" charset="-122"/>
              </a:rPr>
              <a:t>谢希仁  编著</a:t>
            </a:r>
            <a:r>
              <a:rPr lang="en-US" altLang="zh-CN" sz="1800" dirty="0" smtClean="0">
                <a:solidFill>
                  <a:schemeClr val="accent2"/>
                </a:solidFill>
                <a:latin typeface="华文楷体" pitchFamily="2" charset="-122"/>
                <a:ea typeface="华文楷体" pitchFamily="2" charset="-122"/>
              </a:rPr>
              <a:t>)</a:t>
            </a:r>
          </a:p>
          <a:p>
            <a:r>
              <a:rPr lang="zh-CN" altLang="en-US" sz="1800" dirty="0" smtClean="0">
                <a:solidFill>
                  <a:schemeClr val="accent2"/>
                </a:solidFill>
                <a:latin typeface="华文楷体" pitchFamily="2" charset="-122"/>
                <a:ea typeface="华文楷体" pitchFamily="2" charset="-122"/>
              </a:rPr>
              <a:t>电子工业出版社，</a:t>
            </a:r>
            <a:r>
              <a:rPr lang="en-US" altLang="zh-CN" sz="1800" dirty="0" smtClean="0">
                <a:solidFill>
                  <a:schemeClr val="accent2"/>
                </a:solidFill>
                <a:latin typeface="华文楷体" pitchFamily="2" charset="-122"/>
                <a:ea typeface="华文楷体" pitchFamily="2" charset="-122"/>
              </a:rPr>
              <a:t>2011</a:t>
            </a:r>
            <a:r>
              <a:rPr lang="zh-CN" altLang="en-US" sz="1800" dirty="0" smtClean="0">
                <a:solidFill>
                  <a:schemeClr val="accent2"/>
                </a:solidFill>
                <a:latin typeface="华文楷体" pitchFamily="2" charset="-122"/>
                <a:ea typeface="华文楷体" pitchFamily="2" charset="-122"/>
              </a:rPr>
              <a:t>年</a:t>
            </a:r>
            <a:endParaRPr lang="en-US" altLang="ko-KR" sz="1800" dirty="0">
              <a:solidFill>
                <a:schemeClr val="accent2"/>
              </a:solidFill>
              <a:latin typeface="华文楷体" pitchFamily="2" charset="-122"/>
              <a:ea typeface="华文楷体" pitchFamily="2" charset="-122"/>
            </a:endParaRPr>
          </a:p>
        </p:txBody>
      </p:sp>
      <p:sp>
        <p:nvSpPr>
          <p:cNvPr id="12" name="TextBox 11"/>
          <p:cNvSpPr txBox="1"/>
          <p:nvPr/>
        </p:nvSpPr>
        <p:spPr>
          <a:xfrm rot="19503992">
            <a:off x="320956" y="2919225"/>
            <a:ext cx="2201244" cy="646331"/>
          </a:xfrm>
          <a:prstGeom prst="rect">
            <a:avLst/>
          </a:prstGeom>
          <a:noFill/>
        </p:spPr>
        <p:txBody>
          <a:bodyPr wrap="none" rtlCol="0">
            <a:spAutoFit/>
          </a:bodyPr>
          <a:lstStyle/>
          <a:p>
            <a:r>
              <a:rPr lang="en-US" altLang="zh-CN" sz="3600" dirty="0" smtClean="0">
                <a:solidFill>
                  <a:srgbClr val="FF0000"/>
                </a:solidFill>
                <a:effectLst>
                  <a:outerShdw blurRad="38100" dist="38100" dir="2700000" algn="tl">
                    <a:srgbClr val="000000">
                      <a:alpha val="43137"/>
                    </a:srgbClr>
                  </a:outerShdw>
                </a:effectLst>
                <a:latin typeface="Adobe Gothic Std B" pitchFamily="34" charset="-128"/>
                <a:ea typeface="Adobe Gothic Std B" pitchFamily="34" charset="-128"/>
              </a:rPr>
              <a:t>Textbook</a:t>
            </a:r>
            <a:endParaRPr lang="zh-CN" altLang="en-US" sz="3600" dirty="0">
              <a:solidFill>
                <a:srgbClr val="FF0000"/>
              </a:solidFill>
              <a:effectLst>
                <a:outerShdw blurRad="38100" dist="38100" dir="2700000" algn="tl">
                  <a:srgbClr val="000000">
                    <a:alpha val="43137"/>
                  </a:srgbClr>
                </a:outerShdw>
              </a:effectLst>
              <a:latin typeface="Adobe Gothic Std B"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8" presetClass="entr" presetSubtype="0" ac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ppt_w*2.5"/>
                                          </p:val>
                                        </p:tav>
                                        <p:tav tm="100000">
                                          <p:val>
                                            <p:strVal val="#ppt_w"/>
                                          </p:val>
                                        </p:tav>
                                      </p:tavLst>
                                    </p:anim>
                                    <p:anim calcmode="lin" valueType="num">
                                      <p:cBhvr>
                                        <p:cTn id="8" dur="500" fill="hold"/>
                                        <p:tgtEl>
                                          <p:spTgt spid="12"/>
                                        </p:tgtEl>
                                        <p:attrNameLst>
                                          <p:attrName>ppt_h</p:attrName>
                                        </p:attrNameLst>
                                      </p:cBhvr>
                                      <p:tavLst>
                                        <p:tav tm="0">
                                          <p:val>
                                            <p:strVal val="#ppt_h*0.01"/>
                                          </p:val>
                                        </p:tav>
                                        <p:tav tm="100000">
                                          <p:val>
                                            <p:strVal val="#ppt_h"/>
                                          </p:val>
                                        </p:tav>
                                      </p:tavLst>
                                    </p:anim>
                                    <p:anim calcmode="lin" valueType="num">
                                      <p:cBhvr>
                                        <p:cTn id="9" dur="500" fill="hold"/>
                                        <p:tgtEl>
                                          <p:spTgt spid="12"/>
                                        </p:tgtEl>
                                        <p:attrNameLst>
                                          <p:attrName>ppt_x</p:attrName>
                                        </p:attrNameLst>
                                      </p:cBhvr>
                                      <p:tavLst>
                                        <p:tav tm="0">
                                          <p:val>
                                            <p:strVal val="#ppt_x"/>
                                          </p:val>
                                        </p:tav>
                                        <p:tav tm="100000">
                                          <p:val>
                                            <p:strVal val="#ppt_x"/>
                                          </p:val>
                                        </p:tav>
                                      </p:tavLst>
                                    </p:anim>
                                    <p:anim calcmode="lin" valueType="num">
                                      <p:cBhvr>
                                        <p:cTn id="10" dur="500" fill="hold"/>
                                        <p:tgtEl>
                                          <p:spTgt spid="12"/>
                                        </p:tgtEl>
                                        <p:attrNameLst>
                                          <p:attrName>ppt_y</p:attrName>
                                        </p:attrNameLst>
                                      </p:cBhvr>
                                      <p:tavLst>
                                        <p:tav tm="0">
                                          <p:val>
                                            <p:strVal val="#ppt_h+1"/>
                                          </p:val>
                                        </p:tav>
                                        <p:tav tm="100000">
                                          <p:val>
                                            <p:strVal val="#ppt_y"/>
                                          </p:val>
                                        </p:tav>
                                      </p:tavLst>
                                    </p:anim>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IEEE 802 Standards</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40</a:t>
            </a:fld>
            <a:endParaRPr lang="en-US" altLang="ko-KR"/>
          </a:p>
        </p:txBody>
      </p:sp>
      <p:pic>
        <p:nvPicPr>
          <p:cNvPr id="6" name="Picture 2" descr="Image result for IEEE 802.11"/>
          <p:cNvPicPr>
            <a:picLocks noChangeAspect="1" noChangeArrowheads="1"/>
          </p:cNvPicPr>
          <p:nvPr/>
        </p:nvPicPr>
        <p:blipFill>
          <a:blip r:embed="rId2" cstate="print"/>
          <a:srcRect/>
          <a:stretch>
            <a:fillRect/>
          </a:stretch>
        </p:blipFill>
        <p:spPr bwMode="auto">
          <a:xfrm>
            <a:off x="600542" y="1294681"/>
            <a:ext cx="8012514" cy="495947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1"/>
          <p:cNvGrpSpPr>
            <a:grpSpLocks/>
          </p:cNvGrpSpPr>
          <p:nvPr/>
        </p:nvGrpSpPr>
        <p:grpSpPr bwMode="auto">
          <a:xfrm>
            <a:off x="1368425" y="1255713"/>
            <a:ext cx="6089650" cy="3444875"/>
            <a:chOff x="1433513" y="1757363"/>
            <a:chExt cx="6089650" cy="3444875"/>
          </a:xfrm>
        </p:grpSpPr>
        <p:graphicFrame>
          <p:nvGraphicFramePr>
            <p:cNvPr id="10242" name="Object 2"/>
            <p:cNvGraphicFramePr>
              <a:graphicFrameLocks noChangeAspect="1"/>
            </p:cNvGraphicFramePr>
            <p:nvPr/>
          </p:nvGraphicFramePr>
          <p:xfrm>
            <a:off x="1433513" y="1757363"/>
            <a:ext cx="611187" cy="520700"/>
          </p:xfrm>
          <a:graphic>
            <a:graphicData uri="http://schemas.openxmlformats.org/presentationml/2006/ole">
              <p:oleObj spid="_x0000_s274437" name="Clip" r:id="rId4" imgW="1305000" imgH="1085760" progId="">
                <p:embed/>
              </p:oleObj>
            </a:graphicData>
          </a:graphic>
        </p:graphicFrame>
        <p:graphicFrame>
          <p:nvGraphicFramePr>
            <p:cNvPr id="10243" name="Object 3"/>
            <p:cNvGraphicFramePr>
              <a:graphicFrameLocks noChangeAspect="1"/>
            </p:cNvGraphicFramePr>
            <p:nvPr/>
          </p:nvGraphicFramePr>
          <p:xfrm>
            <a:off x="1433513" y="2892425"/>
            <a:ext cx="611187" cy="520700"/>
          </p:xfrm>
          <a:graphic>
            <a:graphicData uri="http://schemas.openxmlformats.org/presentationml/2006/ole">
              <p:oleObj spid="_x0000_s274438" name="Clip" r:id="rId5" imgW="1305000" imgH="1085760" progId="">
                <p:embed/>
              </p:oleObj>
            </a:graphicData>
          </a:graphic>
        </p:graphicFrame>
        <p:graphicFrame>
          <p:nvGraphicFramePr>
            <p:cNvPr id="10244" name="Object 4"/>
            <p:cNvGraphicFramePr>
              <a:graphicFrameLocks noChangeAspect="1"/>
            </p:cNvGraphicFramePr>
            <p:nvPr/>
          </p:nvGraphicFramePr>
          <p:xfrm>
            <a:off x="1489075" y="4125913"/>
            <a:ext cx="611188" cy="520700"/>
          </p:xfrm>
          <a:graphic>
            <a:graphicData uri="http://schemas.openxmlformats.org/presentationml/2006/ole">
              <p:oleObj spid="_x0000_s274439" name="Clip" r:id="rId6" imgW="1305000" imgH="1085760" progId="">
                <p:embed/>
              </p:oleObj>
            </a:graphicData>
          </a:graphic>
        </p:graphicFrame>
        <p:sp>
          <p:nvSpPr>
            <p:cNvPr id="10248" name="Line 9"/>
            <p:cNvSpPr>
              <a:spLocks noChangeShapeType="1"/>
            </p:cNvSpPr>
            <p:nvPr/>
          </p:nvSpPr>
          <p:spPr bwMode="auto">
            <a:xfrm>
              <a:off x="3922713" y="3033713"/>
              <a:ext cx="0" cy="0"/>
            </a:xfrm>
            <a:prstGeom prst="line">
              <a:avLst/>
            </a:prstGeom>
            <a:noFill/>
            <a:ln w="9525">
              <a:solidFill>
                <a:schemeClr val="tx1"/>
              </a:solidFill>
              <a:round/>
              <a:headEnd/>
              <a:tailEnd/>
            </a:ln>
          </p:spPr>
          <p:txBody>
            <a:bodyPr wrap="none"/>
            <a:lstStyle/>
            <a:p>
              <a:endParaRPr lang="zh-CN" altLang="en-US"/>
            </a:p>
          </p:txBody>
        </p:sp>
        <p:sp>
          <p:nvSpPr>
            <p:cNvPr id="10249" name="Rectangle 10"/>
            <p:cNvSpPr>
              <a:spLocks noChangeArrowheads="1"/>
            </p:cNvSpPr>
            <p:nvPr/>
          </p:nvSpPr>
          <p:spPr bwMode="auto">
            <a:xfrm>
              <a:off x="3500438" y="3262313"/>
              <a:ext cx="388937" cy="103187"/>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ko-KR" altLang="ko-KR">
                <a:ea typeface="굴림" pitchFamily="34" charset="-127"/>
              </a:endParaRPr>
            </a:p>
          </p:txBody>
        </p:sp>
        <p:grpSp>
          <p:nvGrpSpPr>
            <p:cNvPr id="3" name="Group 11"/>
            <p:cNvGrpSpPr>
              <a:grpSpLocks/>
            </p:cNvGrpSpPr>
            <p:nvPr/>
          </p:nvGrpSpPr>
          <p:grpSpPr bwMode="auto">
            <a:xfrm>
              <a:off x="3708400" y="3109913"/>
              <a:ext cx="158750" cy="144462"/>
              <a:chOff x="576" y="3456"/>
              <a:chExt cx="288" cy="240"/>
            </a:xfrm>
          </p:grpSpPr>
          <p:sp>
            <p:nvSpPr>
              <p:cNvPr id="10290" name="Line 12"/>
              <p:cNvSpPr>
                <a:spLocks noChangeShapeType="1"/>
              </p:cNvSpPr>
              <p:nvPr/>
            </p:nvSpPr>
            <p:spPr bwMode="auto">
              <a:xfrm>
                <a:off x="624" y="3456"/>
                <a:ext cx="192" cy="240"/>
              </a:xfrm>
              <a:prstGeom prst="line">
                <a:avLst/>
              </a:prstGeom>
              <a:noFill/>
              <a:ln w="25400">
                <a:solidFill>
                  <a:schemeClr val="tx1"/>
                </a:solidFill>
                <a:round/>
                <a:headEnd/>
                <a:tailEnd/>
              </a:ln>
            </p:spPr>
            <p:txBody>
              <a:bodyPr wrap="none"/>
              <a:lstStyle/>
              <a:p>
                <a:endParaRPr lang="zh-CN" altLang="en-US"/>
              </a:p>
            </p:txBody>
          </p:sp>
          <p:sp>
            <p:nvSpPr>
              <p:cNvPr id="10291" name="Line 13"/>
              <p:cNvSpPr>
                <a:spLocks noChangeShapeType="1"/>
              </p:cNvSpPr>
              <p:nvPr/>
            </p:nvSpPr>
            <p:spPr bwMode="auto">
              <a:xfrm flipH="1">
                <a:off x="576" y="3456"/>
                <a:ext cx="288" cy="240"/>
              </a:xfrm>
              <a:prstGeom prst="line">
                <a:avLst/>
              </a:prstGeom>
              <a:noFill/>
              <a:ln w="25400">
                <a:solidFill>
                  <a:schemeClr val="tx1"/>
                </a:solidFill>
                <a:round/>
                <a:headEnd/>
                <a:tailEnd/>
              </a:ln>
            </p:spPr>
            <p:txBody>
              <a:bodyPr wrap="none"/>
              <a:lstStyle/>
              <a:p>
                <a:endParaRPr lang="zh-CN" altLang="en-US"/>
              </a:p>
            </p:txBody>
          </p:sp>
        </p:grpSp>
        <p:grpSp>
          <p:nvGrpSpPr>
            <p:cNvPr id="4" name="Group 14"/>
            <p:cNvGrpSpPr>
              <a:grpSpLocks/>
            </p:cNvGrpSpPr>
            <p:nvPr/>
          </p:nvGrpSpPr>
          <p:grpSpPr bwMode="auto">
            <a:xfrm>
              <a:off x="4778375" y="2655888"/>
              <a:ext cx="569913" cy="285750"/>
              <a:chOff x="533" y="321"/>
              <a:chExt cx="359" cy="180"/>
            </a:xfrm>
          </p:grpSpPr>
          <p:grpSp>
            <p:nvGrpSpPr>
              <p:cNvPr id="5" name="Group 15"/>
              <p:cNvGrpSpPr>
                <a:grpSpLocks/>
              </p:cNvGrpSpPr>
              <p:nvPr/>
            </p:nvGrpSpPr>
            <p:grpSpPr bwMode="auto">
              <a:xfrm>
                <a:off x="533" y="321"/>
                <a:ext cx="359" cy="180"/>
                <a:chOff x="1009" y="655"/>
                <a:chExt cx="359" cy="180"/>
              </a:xfrm>
            </p:grpSpPr>
            <p:sp>
              <p:nvSpPr>
                <p:cNvPr id="10277" name="Oval 16"/>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0278" name="Line 17"/>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zh-CN" altLang="en-US"/>
                </a:p>
              </p:txBody>
            </p:sp>
            <p:sp>
              <p:nvSpPr>
                <p:cNvPr id="10279" name="Line 18"/>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zh-CN" altLang="en-US"/>
                </a:p>
              </p:txBody>
            </p:sp>
            <p:sp>
              <p:nvSpPr>
                <p:cNvPr id="10280" name="Rectangle 19"/>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0281" name="Oval 20"/>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 name="Group 21"/>
                <p:cNvGrpSpPr>
                  <a:grpSpLocks/>
                </p:cNvGrpSpPr>
                <p:nvPr/>
              </p:nvGrpSpPr>
              <p:grpSpPr bwMode="auto">
                <a:xfrm>
                  <a:off x="1095" y="681"/>
                  <a:ext cx="176" cy="68"/>
                  <a:chOff x="2848" y="848"/>
                  <a:chExt cx="140" cy="98"/>
                </a:xfrm>
              </p:grpSpPr>
              <p:sp>
                <p:nvSpPr>
                  <p:cNvPr id="10287" name="Line 2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0288" name="Line 2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0289" name="Line 2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 name="Group 25"/>
                <p:cNvGrpSpPr>
                  <a:grpSpLocks/>
                </p:cNvGrpSpPr>
                <p:nvPr/>
              </p:nvGrpSpPr>
              <p:grpSpPr bwMode="auto">
                <a:xfrm flipV="1">
                  <a:off x="1095" y="680"/>
                  <a:ext cx="176" cy="68"/>
                  <a:chOff x="2848" y="848"/>
                  <a:chExt cx="140" cy="98"/>
                </a:xfrm>
              </p:grpSpPr>
              <p:sp>
                <p:nvSpPr>
                  <p:cNvPr id="10284" name="Line 2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0285" name="Line 2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0286" name="Line 2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0276" name="Line 29"/>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zh-CN" altLang="en-US"/>
              </a:p>
            </p:txBody>
          </p:sp>
        </p:grpSp>
        <p:grpSp>
          <p:nvGrpSpPr>
            <p:cNvPr id="8" name="Group 30"/>
            <p:cNvGrpSpPr>
              <a:grpSpLocks/>
            </p:cNvGrpSpPr>
            <p:nvPr/>
          </p:nvGrpSpPr>
          <p:grpSpPr bwMode="auto">
            <a:xfrm>
              <a:off x="3705225" y="4356100"/>
              <a:ext cx="238125" cy="484188"/>
              <a:chOff x="4180" y="783"/>
              <a:chExt cx="150" cy="307"/>
            </a:xfrm>
          </p:grpSpPr>
          <p:sp>
            <p:nvSpPr>
              <p:cNvPr id="10267" name="AutoShape 3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0268" name="Rectangle 3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0269" name="Rectangle 3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0270" name="AutoShape 3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0271" name="Line 3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0272" name="Line 3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0273" name="Rectangle 3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0274" name="Rectangle 3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10253" name="Line 39"/>
            <p:cNvSpPr>
              <a:spLocks noChangeShapeType="1"/>
            </p:cNvSpPr>
            <p:nvPr/>
          </p:nvSpPr>
          <p:spPr bwMode="auto">
            <a:xfrm>
              <a:off x="1911350" y="2092325"/>
              <a:ext cx="1704975" cy="1081088"/>
            </a:xfrm>
            <a:prstGeom prst="line">
              <a:avLst/>
            </a:prstGeom>
            <a:noFill/>
            <a:ln w="9525">
              <a:solidFill>
                <a:schemeClr val="tx1"/>
              </a:solidFill>
              <a:round/>
              <a:headEnd/>
              <a:tailEnd/>
            </a:ln>
          </p:spPr>
          <p:txBody>
            <a:bodyPr wrap="none"/>
            <a:lstStyle/>
            <a:p>
              <a:endParaRPr lang="zh-CN" altLang="en-US"/>
            </a:p>
          </p:txBody>
        </p:sp>
        <p:sp>
          <p:nvSpPr>
            <p:cNvPr id="10254" name="Line 40"/>
            <p:cNvSpPr>
              <a:spLocks noChangeShapeType="1"/>
            </p:cNvSpPr>
            <p:nvPr/>
          </p:nvSpPr>
          <p:spPr bwMode="auto">
            <a:xfrm>
              <a:off x="1966913" y="3062288"/>
              <a:ext cx="1565275" cy="207962"/>
            </a:xfrm>
            <a:prstGeom prst="line">
              <a:avLst/>
            </a:prstGeom>
            <a:noFill/>
            <a:ln w="9525">
              <a:solidFill>
                <a:schemeClr val="tx1"/>
              </a:solidFill>
              <a:round/>
              <a:headEnd/>
              <a:tailEnd/>
            </a:ln>
          </p:spPr>
          <p:txBody>
            <a:bodyPr wrap="none"/>
            <a:lstStyle/>
            <a:p>
              <a:endParaRPr lang="zh-CN" altLang="en-US"/>
            </a:p>
          </p:txBody>
        </p:sp>
        <p:sp>
          <p:nvSpPr>
            <p:cNvPr id="10255" name="Line 41"/>
            <p:cNvSpPr>
              <a:spLocks noChangeShapeType="1"/>
            </p:cNvSpPr>
            <p:nvPr/>
          </p:nvSpPr>
          <p:spPr bwMode="auto">
            <a:xfrm flipV="1">
              <a:off x="2051050" y="3352800"/>
              <a:ext cx="1565275" cy="955675"/>
            </a:xfrm>
            <a:prstGeom prst="line">
              <a:avLst/>
            </a:prstGeom>
            <a:noFill/>
            <a:ln w="9525">
              <a:solidFill>
                <a:schemeClr val="tx1"/>
              </a:solidFill>
              <a:round/>
              <a:headEnd/>
              <a:tailEnd/>
            </a:ln>
          </p:spPr>
          <p:txBody>
            <a:bodyPr wrap="none"/>
            <a:lstStyle/>
            <a:p>
              <a:endParaRPr lang="zh-CN" altLang="en-US"/>
            </a:p>
          </p:txBody>
        </p:sp>
        <p:sp>
          <p:nvSpPr>
            <p:cNvPr id="10256" name="Line 42"/>
            <p:cNvSpPr>
              <a:spLocks noChangeShapeType="1"/>
            </p:cNvSpPr>
            <p:nvPr/>
          </p:nvSpPr>
          <p:spPr bwMode="auto">
            <a:xfrm flipH="1" flipV="1">
              <a:off x="3795713" y="3379788"/>
              <a:ext cx="41275" cy="1025525"/>
            </a:xfrm>
            <a:prstGeom prst="line">
              <a:avLst/>
            </a:prstGeom>
            <a:noFill/>
            <a:ln w="9525">
              <a:solidFill>
                <a:schemeClr val="tx1"/>
              </a:solidFill>
              <a:round/>
              <a:headEnd/>
              <a:tailEnd/>
            </a:ln>
          </p:spPr>
          <p:txBody>
            <a:bodyPr wrap="none"/>
            <a:lstStyle/>
            <a:p>
              <a:endParaRPr lang="zh-CN" altLang="en-US"/>
            </a:p>
          </p:txBody>
        </p:sp>
        <p:sp>
          <p:nvSpPr>
            <p:cNvPr id="10257" name="Line 43"/>
            <p:cNvSpPr>
              <a:spLocks noChangeShapeType="1"/>
            </p:cNvSpPr>
            <p:nvPr/>
          </p:nvSpPr>
          <p:spPr bwMode="auto">
            <a:xfrm flipV="1">
              <a:off x="3962400" y="2895600"/>
              <a:ext cx="831850" cy="277813"/>
            </a:xfrm>
            <a:prstGeom prst="line">
              <a:avLst/>
            </a:prstGeom>
            <a:noFill/>
            <a:ln w="9525">
              <a:solidFill>
                <a:schemeClr val="tx1"/>
              </a:solidFill>
              <a:round/>
              <a:headEnd/>
              <a:tailEnd/>
            </a:ln>
          </p:spPr>
          <p:txBody>
            <a:bodyPr wrap="none"/>
            <a:lstStyle/>
            <a:p>
              <a:endParaRPr lang="zh-CN" altLang="en-US"/>
            </a:p>
          </p:txBody>
        </p:sp>
        <p:sp>
          <p:nvSpPr>
            <p:cNvPr id="10258" name="Text Box 44"/>
            <p:cNvSpPr txBox="1">
              <a:spLocks noChangeArrowheads="1"/>
            </p:cNvSpPr>
            <p:nvPr/>
          </p:nvSpPr>
          <p:spPr bwMode="auto">
            <a:xfrm>
              <a:off x="2414588" y="2182813"/>
              <a:ext cx="976312" cy="304800"/>
            </a:xfrm>
            <a:prstGeom prst="rect">
              <a:avLst/>
            </a:prstGeom>
            <a:noFill/>
            <a:ln w="9525">
              <a:noFill/>
              <a:miter lim="800000"/>
              <a:headEnd/>
              <a:tailEnd/>
            </a:ln>
          </p:spPr>
          <p:txBody>
            <a:bodyPr wrap="none">
              <a:spAutoFit/>
            </a:bodyPr>
            <a:lstStyle/>
            <a:p>
              <a:r>
                <a:rPr lang="en-US" altLang="ko-KR" sz="1400">
                  <a:ea typeface="굴림" pitchFamily="34" charset="-127"/>
                </a:rPr>
                <a:t>100 Mbps</a:t>
              </a:r>
            </a:p>
          </p:txBody>
        </p:sp>
        <p:sp>
          <p:nvSpPr>
            <p:cNvPr id="10259" name="Text Box 45"/>
            <p:cNvSpPr txBox="1">
              <a:spLocks noChangeArrowheads="1"/>
            </p:cNvSpPr>
            <p:nvPr/>
          </p:nvSpPr>
          <p:spPr bwMode="auto">
            <a:xfrm>
              <a:off x="2038350" y="3154363"/>
              <a:ext cx="976313" cy="304800"/>
            </a:xfrm>
            <a:prstGeom prst="rect">
              <a:avLst/>
            </a:prstGeom>
            <a:noFill/>
            <a:ln w="9525">
              <a:noFill/>
              <a:miter lim="800000"/>
              <a:headEnd/>
              <a:tailEnd/>
            </a:ln>
          </p:spPr>
          <p:txBody>
            <a:bodyPr wrap="none">
              <a:spAutoFit/>
            </a:bodyPr>
            <a:lstStyle/>
            <a:p>
              <a:r>
                <a:rPr lang="en-US" altLang="ko-KR" sz="1400">
                  <a:ea typeface="굴림" pitchFamily="34" charset="-127"/>
                </a:rPr>
                <a:t>100 Mbps</a:t>
              </a:r>
            </a:p>
          </p:txBody>
        </p:sp>
        <p:sp>
          <p:nvSpPr>
            <p:cNvPr id="10260" name="Text Box 46"/>
            <p:cNvSpPr txBox="1">
              <a:spLocks noChangeArrowheads="1"/>
            </p:cNvSpPr>
            <p:nvPr/>
          </p:nvSpPr>
          <p:spPr bwMode="auto">
            <a:xfrm>
              <a:off x="2122488" y="4164013"/>
              <a:ext cx="976312" cy="304800"/>
            </a:xfrm>
            <a:prstGeom prst="rect">
              <a:avLst/>
            </a:prstGeom>
            <a:noFill/>
            <a:ln w="9525">
              <a:noFill/>
              <a:miter lim="800000"/>
              <a:headEnd/>
              <a:tailEnd/>
            </a:ln>
          </p:spPr>
          <p:txBody>
            <a:bodyPr wrap="none">
              <a:spAutoFit/>
            </a:bodyPr>
            <a:lstStyle/>
            <a:p>
              <a:r>
                <a:rPr lang="en-US" altLang="ko-KR" sz="1400">
                  <a:ea typeface="굴림" pitchFamily="34" charset="-127"/>
                </a:rPr>
                <a:t>100 Mbps</a:t>
              </a:r>
            </a:p>
          </p:txBody>
        </p:sp>
        <p:sp>
          <p:nvSpPr>
            <p:cNvPr id="10261" name="Text Box 47"/>
            <p:cNvSpPr txBox="1">
              <a:spLocks noChangeArrowheads="1"/>
            </p:cNvSpPr>
            <p:nvPr/>
          </p:nvSpPr>
          <p:spPr bwMode="auto">
            <a:xfrm>
              <a:off x="3841750" y="3927475"/>
              <a:ext cx="723900" cy="304800"/>
            </a:xfrm>
            <a:prstGeom prst="rect">
              <a:avLst/>
            </a:prstGeom>
            <a:noFill/>
            <a:ln w="9525">
              <a:noFill/>
              <a:miter lim="800000"/>
              <a:headEnd/>
              <a:tailEnd/>
            </a:ln>
          </p:spPr>
          <p:txBody>
            <a:bodyPr wrap="none">
              <a:spAutoFit/>
            </a:bodyPr>
            <a:lstStyle/>
            <a:p>
              <a:r>
                <a:rPr lang="en-US" altLang="ko-KR" sz="1400">
                  <a:ea typeface="굴림" pitchFamily="34" charset="-127"/>
                </a:rPr>
                <a:t>1 Gbps</a:t>
              </a:r>
            </a:p>
          </p:txBody>
        </p:sp>
        <p:sp>
          <p:nvSpPr>
            <p:cNvPr id="10262" name="Text Box 48"/>
            <p:cNvSpPr txBox="1">
              <a:spLocks noChangeArrowheads="1"/>
            </p:cNvSpPr>
            <p:nvPr/>
          </p:nvSpPr>
          <p:spPr bwMode="auto">
            <a:xfrm>
              <a:off x="3468688" y="4897438"/>
              <a:ext cx="722312" cy="304800"/>
            </a:xfrm>
            <a:prstGeom prst="rect">
              <a:avLst/>
            </a:prstGeom>
            <a:noFill/>
            <a:ln w="9525">
              <a:noFill/>
              <a:miter lim="800000"/>
              <a:headEnd/>
              <a:tailEnd/>
            </a:ln>
          </p:spPr>
          <p:txBody>
            <a:bodyPr wrap="none">
              <a:spAutoFit/>
            </a:bodyPr>
            <a:lstStyle/>
            <a:p>
              <a:r>
                <a:rPr lang="en-US" altLang="ko-KR" sz="1400">
                  <a:ea typeface="굴림" pitchFamily="34" charset="-127"/>
                </a:rPr>
                <a:t>server</a:t>
              </a:r>
            </a:p>
          </p:txBody>
        </p:sp>
        <p:sp>
          <p:nvSpPr>
            <p:cNvPr id="10263" name="Text Box 49"/>
            <p:cNvSpPr txBox="1">
              <a:spLocks noChangeArrowheads="1"/>
            </p:cNvSpPr>
            <p:nvPr/>
          </p:nvSpPr>
          <p:spPr bwMode="auto">
            <a:xfrm>
              <a:off x="3398838" y="2611438"/>
              <a:ext cx="939800" cy="517525"/>
            </a:xfrm>
            <a:prstGeom prst="rect">
              <a:avLst/>
            </a:prstGeom>
            <a:noFill/>
            <a:ln w="9525">
              <a:noFill/>
              <a:miter lim="800000"/>
              <a:headEnd/>
              <a:tailEnd/>
            </a:ln>
          </p:spPr>
          <p:txBody>
            <a:bodyPr wrap="none">
              <a:spAutoFit/>
            </a:bodyPr>
            <a:lstStyle/>
            <a:p>
              <a:r>
                <a:rPr lang="en-US" altLang="ko-KR" sz="1400">
                  <a:ea typeface="굴림" pitchFamily="34" charset="-127"/>
                </a:rPr>
                <a:t>Ethernet</a:t>
              </a:r>
            </a:p>
            <a:p>
              <a:r>
                <a:rPr lang="en-US" altLang="ko-KR" sz="1400">
                  <a:ea typeface="굴림" pitchFamily="34" charset="-127"/>
                </a:rPr>
                <a:t>switch</a:t>
              </a:r>
            </a:p>
          </p:txBody>
        </p:sp>
        <p:sp>
          <p:nvSpPr>
            <p:cNvPr id="10264" name="Text Box 50"/>
            <p:cNvSpPr txBox="1">
              <a:spLocks noChangeArrowheads="1"/>
            </p:cNvSpPr>
            <p:nvPr/>
          </p:nvSpPr>
          <p:spPr bwMode="auto">
            <a:xfrm>
              <a:off x="4286250" y="2195513"/>
              <a:ext cx="1231900" cy="517525"/>
            </a:xfrm>
            <a:prstGeom prst="rect">
              <a:avLst/>
            </a:prstGeom>
            <a:noFill/>
            <a:ln w="9525">
              <a:noFill/>
              <a:miter lim="800000"/>
              <a:headEnd/>
              <a:tailEnd/>
            </a:ln>
          </p:spPr>
          <p:txBody>
            <a:bodyPr wrap="none">
              <a:spAutoFit/>
            </a:bodyPr>
            <a:lstStyle/>
            <a:p>
              <a:r>
                <a:rPr lang="en-US" altLang="ko-KR" sz="1400">
                  <a:ea typeface="굴림" pitchFamily="34" charset="-127"/>
                </a:rPr>
                <a:t>Institutional</a:t>
              </a:r>
            </a:p>
            <a:p>
              <a:r>
                <a:rPr lang="en-US" altLang="ko-KR" sz="1400">
                  <a:ea typeface="굴림" pitchFamily="34" charset="-127"/>
                </a:rPr>
                <a:t>router</a:t>
              </a:r>
            </a:p>
          </p:txBody>
        </p:sp>
        <p:sp>
          <p:nvSpPr>
            <p:cNvPr id="10265" name="Line 51"/>
            <p:cNvSpPr>
              <a:spLocks noChangeShapeType="1"/>
            </p:cNvSpPr>
            <p:nvPr/>
          </p:nvSpPr>
          <p:spPr bwMode="auto">
            <a:xfrm>
              <a:off x="5319713" y="2825750"/>
              <a:ext cx="679450" cy="0"/>
            </a:xfrm>
            <a:prstGeom prst="line">
              <a:avLst/>
            </a:prstGeom>
            <a:noFill/>
            <a:ln w="9525">
              <a:solidFill>
                <a:schemeClr val="tx1"/>
              </a:solidFill>
              <a:round/>
              <a:headEnd/>
              <a:tailEnd type="triangle" w="med" len="med"/>
            </a:ln>
          </p:spPr>
          <p:txBody>
            <a:bodyPr wrap="none"/>
            <a:lstStyle/>
            <a:p>
              <a:endParaRPr lang="zh-CN" altLang="en-US"/>
            </a:p>
          </p:txBody>
        </p:sp>
        <p:sp>
          <p:nvSpPr>
            <p:cNvPr id="10266" name="Text Box 52"/>
            <p:cNvSpPr txBox="1">
              <a:spLocks noChangeArrowheads="1"/>
            </p:cNvSpPr>
            <p:nvPr/>
          </p:nvSpPr>
          <p:spPr bwMode="auto">
            <a:xfrm>
              <a:off x="6045200" y="2528888"/>
              <a:ext cx="1477963" cy="517525"/>
            </a:xfrm>
            <a:prstGeom prst="rect">
              <a:avLst/>
            </a:prstGeom>
            <a:noFill/>
            <a:ln w="9525">
              <a:noFill/>
              <a:miter lim="800000"/>
              <a:headEnd/>
              <a:tailEnd/>
            </a:ln>
          </p:spPr>
          <p:txBody>
            <a:bodyPr wrap="none">
              <a:spAutoFit/>
            </a:bodyPr>
            <a:lstStyle/>
            <a:p>
              <a:r>
                <a:rPr lang="en-US" altLang="ko-KR" sz="1400">
                  <a:ea typeface="굴림" pitchFamily="34" charset="-127"/>
                </a:rPr>
                <a:t>To Institution’s</a:t>
              </a:r>
              <a:br>
                <a:rPr lang="en-US" altLang="ko-KR" sz="1400">
                  <a:ea typeface="굴림" pitchFamily="34" charset="-127"/>
                </a:rPr>
              </a:br>
              <a:r>
                <a:rPr lang="en-US" altLang="ko-KR" sz="1400">
                  <a:ea typeface="굴림" pitchFamily="34" charset="-127"/>
                </a:rPr>
                <a:t>ISP</a:t>
              </a:r>
            </a:p>
          </p:txBody>
        </p:sp>
      </p:grpSp>
      <p:sp>
        <p:nvSpPr>
          <p:cNvPr id="10246" name="Title 50"/>
          <p:cNvSpPr>
            <a:spLocks noGrp="1"/>
          </p:cNvSpPr>
          <p:nvPr>
            <p:ph type="title"/>
          </p:nvPr>
        </p:nvSpPr>
        <p:spPr/>
        <p:txBody>
          <a:bodyPr/>
          <a:lstStyle/>
          <a:p>
            <a:r>
              <a:rPr lang="en-US" altLang="ko-KR" smtClean="0">
                <a:ea typeface="굴림" pitchFamily="34" charset="-127"/>
              </a:rPr>
              <a:t>Ethernet Internet access</a:t>
            </a:r>
          </a:p>
        </p:txBody>
      </p:sp>
      <p:sp>
        <p:nvSpPr>
          <p:cNvPr id="10247" name="Content Placeholder 52"/>
          <p:cNvSpPr>
            <a:spLocks noGrp="1"/>
          </p:cNvSpPr>
          <p:nvPr>
            <p:ph idx="1"/>
          </p:nvPr>
        </p:nvSpPr>
        <p:spPr>
          <a:xfrm>
            <a:off x="455613" y="4649788"/>
            <a:ext cx="8043862" cy="1905000"/>
          </a:xfrm>
        </p:spPr>
        <p:txBody>
          <a:bodyPr/>
          <a:lstStyle/>
          <a:p>
            <a:r>
              <a:rPr lang="en-US" altLang="ko-KR" sz="2400" dirty="0" smtClean="0">
                <a:ea typeface="굴림" pitchFamily="34" charset="-127"/>
              </a:rPr>
              <a:t>Typically used in companies, universities, etc</a:t>
            </a:r>
          </a:p>
          <a:p>
            <a:pPr marL="342900" lvl="1" indent="-342900">
              <a:buSzPct val="85000"/>
              <a:buFont typeface="Wingdings" pitchFamily="2" charset="2"/>
              <a:buChar char="q"/>
            </a:pPr>
            <a:r>
              <a:rPr lang="en-US" altLang="ko-KR" smtClean="0">
                <a:ea typeface="굴림" pitchFamily="34" charset="-127"/>
              </a:rPr>
              <a:t>10 Mbps</a:t>
            </a:r>
            <a:r>
              <a:rPr lang="en-US" altLang="ko-KR" dirty="0" smtClean="0">
                <a:ea typeface="굴림" pitchFamily="34" charset="-127"/>
              </a:rPr>
              <a:t>, 100Mbps, 1Gbps, 10Gbps Ethernet</a:t>
            </a:r>
          </a:p>
          <a:p>
            <a:pPr marL="342900" lvl="1" indent="-342900">
              <a:buSzPct val="85000"/>
              <a:buFont typeface="Wingdings" pitchFamily="2" charset="2"/>
              <a:buChar char="q"/>
            </a:pPr>
            <a:r>
              <a:rPr lang="en-US" altLang="ko-KR" dirty="0" smtClean="0">
                <a:solidFill>
                  <a:srgbClr val="0000FF"/>
                </a:solidFill>
                <a:ea typeface="굴림" pitchFamily="34" charset="-127"/>
              </a:rPr>
              <a:t>Today, </a:t>
            </a:r>
            <a:r>
              <a:rPr lang="en-US" altLang="ko-KR" u="sng" dirty="0" smtClean="0">
                <a:solidFill>
                  <a:srgbClr val="0000FF"/>
                </a:solidFill>
                <a:ea typeface="굴림" pitchFamily="34" charset="-127"/>
              </a:rPr>
              <a:t>end system</a:t>
            </a:r>
            <a:r>
              <a:rPr lang="en-US" altLang="ko-KR" dirty="0" smtClean="0">
                <a:solidFill>
                  <a:srgbClr val="0000FF"/>
                </a:solidFill>
                <a:ea typeface="굴림" pitchFamily="34" charset="-127"/>
              </a:rPr>
              <a:t>s typically connect into </a:t>
            </a:r>
            <a:r>
              <a:rPr lang="en-US" altLang="ko-KR" u="sng" dirty="0" smtClean="0">
                <a:solidFill>
                  <a:srgbClr val="0000FF"/>
                </a:solidFill>
                <a:ea typeface="굴림" pitchFamily="34" charset="-127"/>
              </a:rPr>
              <a:t>Ethernet switch</a:t>
            </a:r>
          </a:p>
          <a:p>
            <a:endParaRPr lang="en-US" altLang="ko-KR" sz="2400" dirty="0" smtClean="0">
              <a:ea typeface="굴림" pitchFamily="34" charset="-127"/>
            </a:endParaRPr>
          </a:p>
        </p:txBody>
      </p:sp>
      <p:sp>
        <p:nvSpPr>
          <p:cNvPr id="52"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53"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41</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descr="000352846.jpg"/>
          <p:cNvPicPr>
            <a:picLocks noChangeAspect="1"/>
          </p:cNvPicPr>
          <p:nvPr/>
        </p:nvPicPr>
        <p:blipFill>
          <a:blip r:embed="rId4" cstate="print"/>
          <a:stretch>
            <a:fillRect/>
          </a:stretch>
        </p:blipFill>
        <p:spPr>
          <a:xfrm>
            <a:off x="5143500" y="4010025"/>
            <a:ext cx="4000500" cy="2647950"/>
          </a:xfrm>
          <a:prstGeom prst="rect">
            <a:avLst/>
          </a:prstGeom>
        </p:spPr>
      </p:pic>
      <p:sp>
        <p:nvSpPr>
          <p:cNvPr id="72"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1275" name="Slide Number Placeholder 6"/>
          <p:cNvSpPr>
            <a:spLocks noGrp="1"/>
          </p:cNvSpPr>
          <p:nvPr>
            <p:ph type="sldNum" sz="quarter" idx="12"/>
          </p:nvPr>
        </p:nvSpPr>
        <p:spPr>
          <a:noFill/>
        </p:spPr>
        <p:txBody>
          <a:bodyPr/>
          <a:lstStyle/>
          <a:p>
            <a:r>
              <a:rPr lang="en-US" altLang="ko-KR" smtClean="0">
                <a:ea typeface="굴림" pitchFamily="34" charset="-127"/>
              </a:rPr>
              <a:t>1-</a:t>
            </a:r>
            <a:fld id="{926E7183-F436-481E-93A6-57F370CA4B55}" type="slidenum">
              <a:rPr lang="en-US" altLang="ko-KR" smtClean="0">
                <a:ea typeface="굴림" pitchFamily="34" charset="-127"/>
              </a:rPr>
              <a:pPr/>
              <a:t>42</a:t>
            </a:fld>
            <a:endParaRPr lang="en-US" altLang="ko-KR" smtClean="0">
              <a:ea typeface="굴림" pitchFamily="34" charset="-127"/>
            </a:endParaRPr>
          </a:p>
        </p:txBody>
      </p:sp>
      <p:sp>
        <p:nvSpPr>
          <p:cNvPr id="11276"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Wireless access networks</a:t>
            </a:r>
            <a:endParaRPr lang="en-US" altLang="ko-KR" smtClean="0">
              <a:ea typeface="굴림" pitchFamily="34" charset="-127"/>
            </a:endParaRPr>
          </a:p>
        </p:txBody>
      </p:sp>
      <p:sp>
        <p:nvSpPr>
          <p:cNvPr id="11277" name="Rectangle 3"/>
          <p:cNvSpPr>
            <a:spLocks noGrp="1" noChangeArrowheads="1"/>
          </p:cNvSpPr>
          <p:nvPr>
            <p:ph type="body" sz="half" idx="1"/>
          </p:nvPr>
        </p:nvSpPr>
        <p:spPr>
          <a:xfrm>
            <a:off x="282346" y="1322387"/>
            <a:ext cx="4840114" cy="5249101"/>
          </a:xfrm>
        </p:spPr>
        <p:style>
          <a:lnRef idx="2">
            <a:schemeClr val="accent1"/>
          </a:lnRef>
          <a:fillRef idx="1">
            <a:schemeClr val="lt1"/>
          </a:fillRef>
          <a:effectRef idx="0">
            <a:schemeClr val="accent1"/>
          </a:effectRef>
          <a:fontRef idx="minor">
            <a:schemeClr val="dk1"/>
          </a:fontRef>
        </p:style>
        <p:txBody>
          <a:bodyPr/>
          <a:lstStyle/>
          <a:p>
            <a:r>
              <a:rPr lang="en-US" altLang="ko-KR" sz="2400" dirty="0" smtClean="0">
                <a:ea typeface="굴림" pitchFamily="34" charset="-127"/>
              </a:rPr>
              <a:t>shared </a:t>
            </a:r>
            <a:r>
              <a:rPr lang="en-US" altLang="ko-KR" sz="2400" i="1" dirty="0" smtClean="0">
                <a:ea typeface="굴림" pitchFamily="34" charset="-127"/>
              </a:rPr>
              <a:t>wireless</a:t>
            </a:r>
            <a:r>
              <a:rPr lang="en-US" altLang="ko-KR" sz="2400" dirty="0" smtClean="0">
                <a:ea typeface="굴림" pitchFamily="34" charset="-127"/>
              </a:rPr>
              <a:t> access network connects end system to router</a:t>
            </a:r>
          </a:p>
          <a:p>
            <a:pPr lvl="1"/>
            <a:r>
              <a:rPr lang="en-US" altLang="ko-KR" sz="2000" dirty="0" smtClean="0">
                <a:ea typeface="굴림" pitchFamily="34" charset="-127"/>
              </a:rPr>
              <a:t>via base station, or “access point”</a:t>
            </a:r>
          </a:p>
          <a:p>
            <a:r>
              <a:rPr lang="en-US" altLang="ko-KR" sz="2400" dirty="0" smtClean="0">
                <a:solidFill>
                  <a:srgbClr val="FF0000"/>
                </a:solidFill>
                <a:ea typeface="굴림" pitchFamily="34" charset="-127"/>
              </a:rPr>
              <a:t>wireless LANs:</a:t>
            </a:r>
            <a:endParaRPr lang="en-US" altLang="ko-KR" sz="2400" dirty="0" smtClean="0">
              <a:ea typeface="굴림" pitchFamily="34" charset="-127"/>
            </a:endParaRPr>
          </a:p>
          <a:p>
            <a:pPr lvl="1"/>
            <a:r>
              <a:rPr lang="en-US" altLang="ko-KR" sz="2000" dirty="0" smtClean="0">
                <a:ea typeface="굴림" pitchFamily="34" charset="-127"/>
              </a:rPr>
              <a:t>802.11b/g (</a:t>
            </a:r>
            <a:r>
              <a:rPr lang="en-US" altLang="ko-KR" sz="2000" dirty="0" err="1" smtClean="0">
                <a:solidFill>
                  <a:srgbClr val="0000FF"/>
                </a:solidFill>
                <a:ea typeface="굴림" pitchFamily="34" charset="-127"/>
              </a:rPr>
              <a:t>WiFi</a:t>
            </a:r>
            <a:r>
              <a:rPr lang="en-US" altLang="ko-KR" sz="2000" dirty="0" smtClean="0">
                <a:ea typeface="굴림" pitchFamily="34" charset="-127"/>
              </a:rPr>
              <a:t>): 100Mbps</a:t>
            </a:r>
          </a:p>
          <a:p>
            <a:r>
              <a:rPr lang="en-US" altLang="ko-KR" sz="2400" dirty="0" smtClean="0">
                <a:solidFill>
                  <a:srgbClr val="FF0000"/>
                </a:solidFill>
                <a:ea typeface="굴림" pitchFamily="34" charset="-127"/>
              </a:rPr>
              <a:t>wider-area wireless access</a:t>
            </a:r>
            <a:endParaRPr lang="en-US" altLang="ko-KR" sz="2400" dirty="0" smtClean="0">
              <a:ea typeface="굴림" pitchFamily="34" charset="-127"/>
            </a:endParaRPr>
          </a:p>
          <a:p>
            <a:pPr lvl="1"/>
            <a:r>
              <a:rPr lang="en-US" altLang="ko-KR" sz="2000" dirty="0" smtClean="0">
                <a:ea typeface="굴림" pitchFamily="34" charset="-127"/>
              </a:rPr>
              <a:t>provided by </a:t>
            </a:r>
            <a:r>
              <a:rPr lang="en-US" altLang="ko-KR" sz="2000" dirty="0" err="1" smtClean="0">
                <a:ea typeface="굴림" pitchFamily="34" charset="-127"/>
              </a:rPr>
              <a:t>telco</a:t>
            </a:r>
            <a:r>
              <a:rPr lang="en-US" altLang="ko-KR" sz="2000" dirty="0" smtClean="0">
                <a:ea typeface="굴림" pitchFamily="34" charset="-127"/>
              </a:rPr>
              <a:t> operator</a:t>
            </a:r>
          </a:p>
          <a:p>
            <a:pPr lvl="1"/>
            <a:r>
              <a:rPr lang="en-US" altLang="ko-KR" sz="2000" dirty="0" smtClean="0">
                <a:ea typeface="굴림" pitchFamily="34" charset="-127"/>
              </a:rPr>
              <a:t>1/10/100 Mbps? over cellular system</a:t>
            </a:r>
          </a:p>
          <a:p>
            <a:pPr lvl="1"/>
            <a:r>
              <a:rPr lang="en-US" altLang="ko-KR" sz="2000" dirty="0" err="1" smtClean="0">
                <a:solidFill>
                  <a:srgbClr val="0000FF"/>
                </a:solidFill>
                <a:ea typeface="굴림" pitchFamily="34" charset="-127"/>
              </a:rPr>
              <a:t>WiMAX</a:t>
            </a:r>
            <a:r>
              <a:rPr lang="en-US" altLang="ko-KR" sz="2000" dirty="0" smtClean="0">
                <a:ea typeface="굴림" pitchFamily="34" charset="-127"/>
              </a:rPr>
              <a:t> (IEEE 802.16)</a:t>
            </a:r>
          </a:p>
          <a:p>
            <a:pPr lvl="1">
              <a:buNone/>
            </a:pPr>
            <a:r>
              <a:rPr lang="en-US" altLang="ko-KR" sz="2000" dirty="0" smtClean="0">
                <a:ea typeface="굴림" pitchFamily="34" charset="-127"/>
              </a:rPr>
              <a:t>	LTE (Long Term Evolution)</a:t>
            </a:r>
          </a:p>
        </p:txBody>
      </p:sp>
      <p:grpSp>
        <p:nvGrpSpPr>
          <p:cNvPr id="2" name="组合 73"/>
          <p:cNvGrpSpPr/>
          <p:nvPr/>
        </p:nvGrpSpPr>
        <p:grpSpPr>
          <a:xfrm>
            <a:off x="5081588" y="0"/>
            <a:ext cx="3611562" cy="3946525"/>
            <a:chOff x="5081588" y="937511"/>
            <a:chExt cx="3611562" cy="3946525"/>
          </a:xfrm>
        </p:grpSpPr>
        <p:grpSp>
          <p:nvGrpSpPr>
            <p:cNvPr id="3" name="Group 5"/>
            <p:cNvGrpSpPr>
              <a:grpSpLocks/>
            </p:cNvGrpSpPr>
            <p:nvPr/>
          </p:nvGrpSpPr>
          <p:grpSpPr bwMode="auto">
            <a:xfrm>
              <a:off x="6221413" y="3242561"/>
              <a:ext cx="622300" cy="793750"/>
              <a:chOff x="3908" y="2375"/>
              <a:chExt cx="392" cy="500"/>
            </a:xfrm>
          </p:grpSpPr>
          <p:graphicFrame>
            <p:nvGraphicFramePr>
              <p:cNvPr id="11272" name="Object 6"/>
              <p:cNvGraphicFramePr>
                <a:graphicFrameLocks noChangeAspect="1"/>
              </p:cNvGraphicFramePr>
              <p:nvPr/>
            </p:nvGraphicFramePr>
            <p:xfrm>
              <a:off x="3908" y="2375"/>
              <a:ext cx="366" cy="441"/>
            </p:xfrm>
            <a:graphic>
              <a:graphicData uri="http://schemas.openxmlformats.org/presentationml/2006/ole">
                <p:oleObj spid="_x0000_s418826" name="Clip" r:id="rId5" imgW="819000" imgH="847800" progId="">
                  <p:embed/>
                </p:oleObj>
              </a:graphicData>
            </a:graphic>
          </p:graphicFrame>
          <p:graphicFrame>
            <p:nvGraphicFramePr>
              <p:cNvPr id="11273" name="Object 7"/>
              <p:cNvGraphicFramePr>
                <a:graphicFrameLocks noChangeAspect="1"/>
              </p:cNvGraphicFramePr>
              <p:nvPr/>
            </p:nvGraphicFramePr>
            <p:xfrm>
              <a:off x="3966" y="2506"/>
              <a:ext cx="334" cy="369"/>
            </p:xfrm>
            <a:graphic>
              <a:graphicData uri="http://schemas.openxmlformats.org/presentationml/2006/ole">
                <p:oleObj spid="_x0000_s418827" name="Clip" r:id="rId6" imgW="1266840" imgH="1200240" progId="">
                  <p:embed/>
                </p:oleObj>
              </a:graphicData>
            </a:graphic>
          </p:graphicFrame>
        </p:grpSp>
        <p:grpSp>
          <p:nvGrpSpPr>
            <p:cNvPr id="4" name="Group 8"/>
            <p:cNvGrpSpPr>
              <a:grpSpLocks/>
            </p:cNvGrpSpPr>
            <p:nvPr/>
          </p:nvGrpSpPr>
          <p:grpSpPr bwMode="auto">
            <a:xfrm>
              <a:off x="7377113" y="3156836"/>
              <a:ext cx="622300" cy="793750"/>
              <a:chOff x="2870" y="1518"/>
              <a:chExt cx="292" cy="320"/>
            </a:xfrm>
          </p:grpSpPr>
          <p:graphicFrame>
            <p:nvGraphicFramePr>
              <p:cNvPr id="11270" name="Object 9"/>
              <p:cNvGraphicFramePr>
                <a:graphicFrameLocks noChangeAspect="1"/>
              </p:cNvGraphicFramePr>
              <p:nvPr/>
            </p:nvGraphicFramePr>
            <p:xfrm>
              <a:off x="2870" y="1518"/>
              <a:ext cx="272" cy="282"/>
            </p:xfrm>
            <a:graphic>
              <a:graphicData uri="http://schemas.openxmlformats.org/presentationml/2006/ole">
                <p:oleObj spid="_x0000_s418828" name="Clip" r:id="rId7" imgW="819000" imgH="847800" progId="">
                  <p:embed/>
                </p:oleObj>
              </a:graphicData>
            </a:graphic>
          </p:graphicFrame>
          <p:graphicFrame>
            <p:nvGraphicFramePr>
              <p:cNvPr id="11271" name="Object 10"/>
              <p:cNvGraphicFramePr>
                <a:graphicFrameLocks noChangeAspect="1"/>
              </p:cNvGraphicFramePr>
              <p:nvPr/>
            </p:nvGraphicFramePr>
            <p:xfrm>
              <a:off x="2913" y="1602"/>
              <a:ext cx="249" cy="236"/>
            </p:xfrm>
            <a:graphic>
              <a:graphicData uri="http://schemas.openxmlformats.org/presentationml/2006/ole">
                <p:oleObj spid="_x0000_s418829" name="Clip" r:id="rId8" imgW="1266840" imgH="1200240" progId="">
                  <p:embed/>
                </p:oleObj>
              </a:graphicData>
            </a:graphic>
          </p:graphicFrame>
        </p:grpSp>
        <p:sp>
          <p:nvSpPr>
            <p:cNvPr id="11280" name="Oval 15"/>
            <p:cNvSpPr>
              <a:spLocks noChangeArrowheads="1"/>
            </p:cNvSpPr>
            <p:nvPr/>
          </p:nvSpPr>
          <p:spPr bwMode="auto">
            <a:xfrm>
              <a:off x="6496050" y="1582036"/>
              <a:ext cx="760413" cy="2397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1281" name="Line 16"/>
            <p:cNvSpPr>
              <a:spLocks noChangeShapeType="1"/>
            </p:cNvSpPr>
            <p:nvPr/>
          </p:nvSpPr>
          <p:spPr bwMode="auto">
            <a:xfrm>
              <a:off x="6496050" y="1561399"/>
              <a:ext cx="0" cy="149225"/>
            </a:xfrm>
            <a:prstGeom prst="line">
              <a:avLst/>
            </a:prstGeom>
            <a:noFill/>
            <a:ln w="12700">
              <a:solidFill>
                <a:schemeClr val="tx1"/>
              </a:solidFill>
              <a:round/>
              <a:headEnd/>
              <a:tailEnd/>
            </a:ln>
          </p:spPr>
          <p:txBody>
            <a:bodyPr wrap="none" anchor="ctr"/>
            <a:lstStyle/>
            <a:p>
              <a:endParaRPr lang="zh-CN" altLang="en-US"/>
            </a:p>
          </p:txBody>
        </p:sp>
        <p:sp>
          <p:nvSpPr>
            <p:cNvPr id="11282" name="Line 17"/>
            <p:cNvSpPr>
              <a:spLocks noChangeShapeType="1"/>
            </p:cNvSpPr>
            <p:nvPr/>
          </p:nvSpPr>
          <p:spPr bwMode="auto">
            <a:xfrm>
              <a:off x="7256463" y="1561399"/>
              <a:ext cx="0" cy="149225"/>
            </a:xfrm>
            <a:prstGeom prst="line">
              <a:avLst/>
            </a:prstGeom>
            <a:noFill/>
            <a:ln w="12700">
              <a:solidFill>
                <a:schemeClr val="tx1"/>
              </a:solidFill>
              <a:round/>
              <a:headEnd/>
              <a:tailEnd/>
            </a:ln>
          </p:spPr>
          <p:txBody>
            <a:bodyPr wrap="none" anchor="ctr"/>
            <a:lstStyle/>
            <a:p>
              <a:endParaRPr lang="zh-CN" altLang="en-US"/>
            </a:p>
          </p:txBody>
        </p:sp>
        <p:sp>
          <p:nvSpPr>
            <p:cNvPr id="11283" name="Rectangle 18"/>
            <p:cNvSpPr>
              <a:spLocks noChangeArrowheads="1"/>
            </p:cNvSpPr>
            <p:nvPr/>
          </p:nvSpPr>
          <p:spPr bwMode="auto">
            <a:xfrm>
              <a:off x="6496050" y="1561399"/>
              <a:ext cx="754063" cy="146050"/>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1284" name="Oval 19"/>
            <p:cNvSpPr>
              <a:spLocks noChangeArrowheads="1"/>
            </p:cNvSpPr>
            <p:nvPr/>
          </p:nvSpPr>
          <p:spPr bwMode="auto">
            <a:xfrm>
              <a:off x="6489700" y="1388361"/>
              <a:ext cx="760413" cy="279400"/>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5" name="Group 20"/>
            <p:cNvGrpSpPr>
              <a:grpSpLocks/>
            </p:cNvGrpSpPr>
            <p:nvPr/>
          </p:nvGrpSpPr>
          <p:grpSpPr bwMode="auto">
            <a:xfrm>
              <a:off x="6672263" y="1450274"/>
              <a:ext cx="377825" cy="163512"/>
              <a:chOff x="2848" y="848"/>
              <a:chExt cx="140" cy="98"/>
            </a:xfrm>
          </p:grpSpPr>
          <p:sp>
            <p:nvSpPr>
              <p:cNvPr id="11335" name="Line 2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1336" name="Line 2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1337" name="Line 2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 name="Group 24"/>
            <p:cNvGrpSpPr>
              <a:grpSpLocks/>
            </p:cNvGrpSpPr>
            <p:nvPr/>
          </p:nvGrpSpPr>
          <p:grpSpPr bwMode="auto">
            <a:xfrm flipV="1">
              <a:off x="6672263" y="1447099"/>
              <a:ext cx="377825" cy="163512"/>
              <a:chOff x="2848" y="848"/>
              <a:chExt cx="140" cy="98"/>
            </a:xfrm>
          </p:grpSpPr>
          <p:sp>
            <p:nvSpPr>
              <p:cNvPr id="11332" name="Line 2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1333" name="Line 2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1334" name="Line 2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sp>
          <p:nvSpPr>
            <p:cNvPr id="11287" name="Line 28"/>
            <p:cNvSpPr>
              <a:spLocks noChangeShapeType="1"/>
            </p:cNvSpPr>
            <p:nvPr/>
          </p:nvSpPr>
          <p:spPr bwMode="auto">
            <a:xfrm flipV="1">
              <a:off x="6886575" y="1813811"/>
              <a:ext cx="0" cy="428625"/>
            </a:xfrm>
            <a:prstGeom prst="line">
              <a:avLst/>
            </a:prstGeom>
            <a:noFill/>
            <a:ln w="9525">
              <a:solidFill>
                <a:schemeClr val="tx1"/>
              </a:solidFill>
              <a:round/>
              <a:headEnd/>
              <a:tailEnd/>
            </a:ln>
          </p:spPr>
          <p:txBody>
            <a:bodyPr wrap="none" anchor="ctr"/>
            <a:lstStyle/>
            <a:p>
              <a:endParaRPr lang="zh-CN" altLang="en-US"/>
            </a:p>
          </p:txBody>
        </p:sp>
        <p:grpSp>
          <p:nvGrpSpPr>
            <p:cNvPr id="7" name="Group 29"/>
            <p:cNvGrpSpPr>
              <a:grpSpLocks/>
            </p:cNvGrpSpPr>
            <p:nvPr/>
          </p:nvGrpSpPr>
          <p:grpSpPr bwMode="auto">
            <a:xfrm>
              <a:off x="7621588" y="1553461"/>
              <a:ext cx="622300" cy="793750"/>
              <a:chOff x="2870" y="1518"/>
              <a:chExt cx="292" cy="320"/>
            </a:xfrm>
          </p:grpSpPr>
          <p:graphicFrame>
            <p:nvGraphicFramePr>
              <p:cNvPr id="11268" name="Object 30"/>
              <p:cNvGraphicFramePr>
                <a:graphicFrameLocks noChangeAspect="1"/>
              </p:cNvGraphicFramePr>
              <p:nvPr/>
            </p:nvGraphicFramePr>
            <p:xfrm>
              <a:off x="2870" y="1518"/>
              <a:ext cx="272" cy="282"/>
            </p:xfrm>
            <a:graphic>
              <a:graphicData uri="http://schemas.openxmlformats.org/presentationml/2006/ole">
                <p:oleObj spid="_x0000_s418830" name="Clip" r:id="rId9" imgW="819000" imgH="847800" progId="">
                  <p:embed/>
                </p:oleObj>
              </a:graphicData>
            </a:graphic>
          </p:graphicFrame>
          <p:graphicFrame>
            <p:nvGraphicFramePr>
              <p:cNvPr id="11269" name="Object 31"/>
              <p:cNvGraphicFramePr>
                <a:graphicFrameLocks noChangeAspect="1"/>
              </p:cNvGraphicFramePr>
              <p:nvPr/>
            </p:nvGraphicFramePr>
            <p:xfrm>
              <a:off x="2913" y="1602"/>
              <a:ext cx="249" cy="236"/>
            </p:xfrm>
            <a:graphic>
              <a:graphicData uri="http://schemas.openxmlformats.org/presentationml/2006/ole">
                <p:oleObj spid="_x0000_s418831" name="Clip" r:id="rId10" imgW="1266840" imgH="1200240" progId="">
                  <p:embed/>
                </p:oleObj>
              </a:graphicData>
            </a:graphic>
          </p:graphicFrame>
        </p:grpSp>
        <p:grpSp>
          <p:nvGrpSpPr>
            <p:cNvPr id="8" name="Group 32"/>
            <p:cNvGrpSpPr>
              <a:grpSpLocks/>
            </p:cNvGrpSpPr>
            <p:nvPr/>
          </p:nvGrpSpPr>
          <p:grpSpPr bwMode="auto">
            <a:xfrm>
              <a:off x="8070850" y="2615499"/>
              <a:ext cx="622300" cy="793750"/>
              <a:chOff x="2870" y="1518"/>
              <a:chExt cx="292" cy="320"/>
            </a:xfrm>
          </p:grpSpPr>
          <p:graphicFrame>
            <p:nvGraphicFramePr>
              <p:cNvPr id="11266" name="Object 33"/>
              <p:cNvGraphicFramePr>
                <a:graphicFrameLocks noChangeAspect="1"/>
              </p:cNvGraphicFramePr>
              <p:nvPr/>
            </p:nvGraphicFramePr>
            <p:xfrm>
              <a:off x="2870" y="1518"/>
              <a:ext cx="272" cy="282"/>
            </p:xfrm>
            <a:graphic>
              <a:graphicData uri="http://schemas.openxmlformats.org/presentationml/2006/ole">
                <p:oleObj spid="_x0000_s418832" name="Clip" r:id="rId11" imgW="819000" imgH="847800" progId="">
                  <p:embed/>
                </p:oleObj>
              </a:graphicData>
            </a:graphic>
          </p:graphicFrame>
          <p:graphicFrame>
            <p:nvGraphicFramePr>
              <p:cNvPr id="11267" name="Object 34"/>
              <p:cNvGraphicFramePr>
                <a:graphicFrameLocks noChangeAspect="1"/>
              </p:cNvGraphicFramePr>
              <p:nvPr/>
            </p:nvGraphicFramePr>
            <p:xfrm>
              <a:off x="2913" y="1602"/>
              <a:ext cx="249" cy="236"/>
            </p:xfrm>
            <a:graphic>
              <a:graphicData uri="http://schemas.openxmlformats.org/presentationml/2006/ole">
                <p:oleObj spid="_x0000_s418833" name="Clip" r:id="rId12" imgW="1266840" imgH="1200240" progId="">
                  <p:embed/>
                </p:oleObj>
              </a:graphicData>
            </a:graphic>
          </p:graphicFrame>
        </p:grpSp>
        <p:sp>
          <p:nvSpPr>
            <p:cNvPr id="11290" name="Text Box 35"/>
            <p:cNvSpPr txBox="1">
              <a:spLocks noChangeArrowheads="1"/>
            </p:cNvSpPr>
            <p:nvPr/>
          </p:nvSpPr>
          <p:spPr bwMode="auto">
            <a:xfrm>
              <a:off x="5081588" y="2069399"/>
              <a:ext cx="1179512" cy="822325"/>
            </a:xfrm>
            <a:prstGeom prst="rect">
              <a:avLst/>
            </a:prstGeom>
            <a:noFill/>
            <a:ln w="9525">
              <a:noFill/>
              <a:miter lim="800000"/>
              <a:headEnd/>
              <a:tailEnd/>
            </a:ln>
          </p:spPr>
          <p:txBody>
            <a:bodyPr wrap="none">
              <a:spAutoFit/>
            </a:bodyPr>
            <a:lstStyle/>
            <a:p>
              <a:pPr algn="r"/>
              <a:r>
                <a:rPr lang="en-US" altLang="ko-KR">
                  <a:latin typeface="Comic Sans MS" pitchFamily="66" charset="0"/>
                  <a:ea typeface="굴림" pitchFamily="34" charset="-127"/>
                </a:rPr>
                <a:t>base</a:t>
              </a:r>
            </a:p>
            <a:p>
              <a:pPr algn="r"/>
              <a:r>
                <a:rPr lang="en-US" altLang="ko-KR">
                  <a:latin typeface="Comic Sans MS" pitchFamily="66" charset="0"/>
                  <a:ea typeface="굴림" pitchFamily="34" charset="-127"/>
                </a:rPr>
                <a:t>station</a:t>
              </a:r>
              <a:endParaRPr lang="en-US" altLang="ko-KR">
                <a:ea typeface="굴림" pitchFamily="34" charset="-127"/>
              </a:endParaRPr>
            </a:p>
          </p:txBody>
        </p:sp>
        <p:sp>
          <p:nvSpPr>
            <p:cNvPr id="11291" name="Text Box 36"/>
            <p:cNvSpPr txBox="1">
              <a:spLocks noChangeArrowheads="1"/>
            </p:cNvSpPr>
            <p:nvPr/>
          </p:nvSpPr>
          <p:spPr bwMode="auto">
            <a:xfrm>
              <a:off x="7435850" y="4061711"/>
              <a:ext cx="1098550" cy="822325"/>
            </a:xfrm>
            <a:prstGeom prst="rect">
              <a:avLst/>
            </a:prstGeom>
            <a:noFill/>
            <a:ln w="9525">
              <a:noFill/>
              <a:miter lim="800000"/>
              <a:headEnd/>
              <a:tailEnd/>
            </a:ln>
          </p:spPr>
          <p:txBody>
            <a:bodyPr wrap="none">
              <a:spAutoFit/>
            </a:bodyPr>
            <a:lstStyle/>
            <a:p>
              <a:pPr algn="r"/>
              <a:r>
                <a:rPr lang="en-US" altLang="ko-KR" dirty="0">
                  <a:latin typeface="Comic Sans MS" pitchFamily="66" charset="0"/>
                  <a:ea typeface="굴림" pitchFamily="34" charset="-127"/>
                </a:rPr>
                <a:t>mobile</a:t>
              </a:r>
            </a:p>
            <a:p>
              <a:pPr algn="r"/>
              <a:r>
                <a:rPr lang="en-US" altLang="ko-KR" dirty="0">
                  <a:latin typeface="Comic Sans MS" pitchFamily="66" charset="0"/>
                  <a:ea typeface="굴림" pitchFamily="34" charset="-127"/>
                </a:rPr>
                <a:t>hosts</a:t>
              </a:r>
              <a:endParaRPr lang="en-US" altLang="ko-KR" dirty="0">
                <a:ea typeface="굴림" pitchFamily="34" charset="-127"/>
              </a:endParaRPr>
            </a:p>
          </p:txBody>
        </p:sp>
        <p:sp>
          <p:nvSpPr>
            <p:cNvPr id="11292" name="Line 37"/>
            <p:cNvSpPr>
              <a:spLocks noChangeShapeType="1"/>
            </p:cNvSpPr>
            <p:nvPr/>
          </p:nvSpPr>
          <p:spPr bwMode="auto">
            <a:xfrm flipV="1">
              <a:off x="6829425" y="937511"/>
              <a:ext cx="0" cy="428625"/>
            </a:xfrm>
            <a:prstGeom prst="line">
              <a:avLst/>
            </a:prstGeom>
            <a:noFill/>
            <a:ln w="9525">
              <a:solidFill>
                <a:schemeClr val="tx1"/>
              </a:solidFill>
              <a:round/>
              <a:headEnd/>
              <a:tailEnd/>
            </a:ln>
          </p:spPr>
          <p:txBody>
            <a:bodyPr wrap="none" anchor="ctr"/>
            <a:lstStyle/>
            <a:p>
              <a:endParaRPr lang="zh-CN" altLang="en-US"/>
            </a:p>
          </p:txBody>
        </p:sp>
        <p:sp>
          <p:nvSpPr>
            <p:cNvPr id="11293" name="Text Box 38"/>
            <p:cNvSpPr txBox="1">
              <a:spLocks noChangeArrowheads="1"/>
            </p:cNvSpPr>
            <p:nvPr/>
          </p:nvSpPr>
          <p:spPr bwMode="auto">
            <a:xfrm>
              <a:off x="5410200" y="1356611"/>
              <a:ext cx="1104900" cy="457200"/>
            </a:xfrm>
            <a:prstGeom prst="rect">
              <a:avLst/>
            </a:prstGeom>
            <a:noFill/>
            <a:ln w="9525">
              <a:noFill/>
              <a:miter lim="800000"/>
              <a:headEnd/>
              <a:tailEnd/>
            </a:ln>
          </p:spPr>
          <p:txBody>
            <a:bodyPr wrap="none">
              <a:spAutoFit/>
            </a:bodyPr>
            <a:lstStyle/>
            <a:p>
              <a:pPr algn="r"/>
              <a:r>
                <a:rPr lang="en-US" altLang="ko-KR">
                  <a:latin typeface="Comic Sans MS" pitchFamily="66" charset="0"/>
                  <a:ea typeface="굴림" pitchFamily="34" charset="-127"/>
                </a:rPr>
                <a:t>router</a:t>
              </a:r>
              <a:endParaRPr lang="en-US" altLang="ko-KR">
                <a:ea typeface="굴림" pitchFamily="34" charset="-127"/>
              </a:endParaRPr>
            </a:p>
          </p:txBody>
        </p:sp>
        <p:grpSp>
          <p:nvGrpSpPr>
            <p:cNvPr id="9" name="Group 104"/>
            <p:cNvGrpSpPr>
              <a:grpSpLocks/>
            </p:cNvGrpSpPr>
            <p:nvPr/>
          </p:nvGrpSpPr>
          <p:grpSpPr bwMode="auto">
            <a:xfrm>
              <a:off x="6445250" y="1912236"/>
              <a:ext cx="681038" cy="820738"/>
              <a:chOff x="3221" y="3127"/>
              <a:chExt cx="429" cy="517"/>
            </a:xfrm>
          </p:grpSpPr>
          <p:sp>
            <p:nvSpPr>
              <p:cNvPr id="11295" name="Freeform 66"/>
              <p:cNvSpPr>
                <a:spLocks/>
              </p:cNvSpPr>
              <p:nvPr/>
            </p:nvSpPr>
            <p:spPr bwMode="auto">
              <a:xfrm>
                <a:off x="3336" y="3156"/>
                <a:ext cx="77" cy="8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1 w 199"/>
                  <a:gd name="T79" fmla="*/ 0 h 232"/>
                  <a:gd name="T80" fmla="*/ 1 w 199"/>
                  <a:gd name="T81" fmla="*/ 0 h 232"/>
                  <a:gd name="T82" fmla="*/ 1 w 199"/>
                  <a:gd name="T83" fmla="*/ 0 h 232"/>
                  <a:gd name="T84" fmla="*/ 1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1296" name="Freeform 67"/>
              <p:cNvSpPr>
                <a:spLocks/>
              </p:cNvSpPr>
              <p:nvPr/>
            </p:nvSpPr>
            <p:spPr bwMode="auto">
              <a:xfrm>
                <a:off x="3467" y="3153"/>
                <a:ext cx="52" cy="66"/>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1 w 128"/>
                  <a:gd name="T45" fmla="*/ 0 h 180"/>
                  <a:gd name="T46" fmla="*/ 1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1297" name="Freeform 68"/>
              <p:cNvSpPr>
                <a:spLocks/>
              </p:cNvSpPr>
              <p:nvPr/>
            </p:nvSpPr>
            <p:spPr bwMode="auto">
              <a:xfrm>
                <a:off x="3287" y="3138"/>
                <a:ext cx="126" cy="138"/>
              </a:xfrm>
              <a:custGeom>
                <a:avLst/>
                <a:gdLst>
                  <a:gd name="T0" fmla="*/ 0 w 322"/>
                  <a:gd name="T1" fmla="*/ 0 h 378"/>
                  <a:gd name="T2" fmla="*/ 0 w 322"/>
                  <a:gd name="T3" fmla="*/ 0 h 378"/>
                  <a:gd name="T4" fmla="*/ 0 w 322"/>
                  <a:gd name="T5" fmla="*/ 0 h 378"/>
                  <a:gd name="T6" fmla="*/ 0 w 322"/>
                  <a:gd name="T7" fmla="*/ 0 h 378"/>
                  <a:gd name="T8" fmla="*/ 0 w 322"/>
                  <a:gd name="T9" fmla="*/ 1 h 378"/>
                  <a:gd name="T10" fmla="*/ 0 w 322"/>
                  <a:gd name="T11" fmla="*/ 1 h 378"/>
                  <a:gd name="T12" fmla="*/ 0 w 322"/>
                  <a:gd name="T13" fmla="*/ 1 h 378"/>
                  <a:gd name="T14" fmla="*/ 0 w 322"/>
                  <a:gd name="T15" fmla="*/ 1 h 378"/>
                  <a:gd name="T16" fmla="*/ 0 w 322"/>
                  <a:gd name="T17" fmla="*/ 1 h 378"/>
                  <a:gd name="T18" fmla="*/ 0 w 322"/>
                  <a:gd name="T19" fmla="*/ 1 h 378"/>
                  <a:gd name="T20" fmla="*/ 0 w 322"/>
                  <a:gd name="T21" fmla="*/ 1 h 378"/>
                  <a:gd name="T22" fmla="*/ 1 w 322"/>
                  <a:gd name="T23" fmla="*/ 1 h 378"/>
                  <a:gd name="T24" fmla="*/ 1 w 322"/>
                  <a:gd name="T25" fmla="*/ 1 h 378"/>
                  <a:gd name="T26" fmla="*/ 1 w 322"/>
                  <a:gd name="T27" fmla="*/ 1 h 378"/>
                  <a:gd name="T28" fmla="*/ 1 w 322"/>
                  <a:gd name="T29" fmla="*/ 1 h 378"/>
                  <a:gd name="T30" fmla="*/ 1 w 322"/>
                  <a:gd name="T31" fmla="*/ 1 h 378"/>
                  <a:gd name="T32" fmla="*/ 1 w 322"/>
                  <a:gd name="T33" fmla="*/ 1 h 378"/>
                  <a:gd name="T34" fmla="*/ 1 w 322"/>
                  <a:gd name="T35" fmla="*/ 1 h 378"/>
                  <a:gd name="T36" fmla="*/ 1 w 322"/>
                  <a:gd name="T37" fmla="*/ 1 h 378"/>
                  <a:gd name="T38" fmla="*/ 1 w 322"/>
                  <a:gd name="T39" fmla="*/ 1 h 378"/>
                  <a:gd name="T40" fmla="*/ 1 w 322"/>
                  <a:gd name="T41" fmla="*/ 1 h 378"/>
                  <a:gd name="T42" fmla="*/ 1 w 322"/>
                  <a:gd name="T43" fmla="*/ 1 h 378"/>
                  <a:gd name="T44" fmla="*/ 1 w 322"/>
                  <a:gd name="T45" fmla="*/ 1 h 378"/>
                  <a:gd name="T46" fmla="*/ 1 w 322"/>
                  <a:gd name="T47" fmla="*/ 1 h 378"/>
                  <a:gd name="T48" fmla="*/ 1 w 322"/>
                  <a:gd name="T49" fmla="*/ 1 h 378"/>
                  <a:gd name="T50" fmla="*/ 0 w 322"/>
                  <a:gd name="T51" fmla="*/ 1 h 378"/>
                  <a:gd name="T52" fmla="*/ 0 w 322"/>
                  <a:gd name="T53" fmla="*/ 1 h 378"/>
                  <a:gd name="T54" fmla="*/ 0 w 322"/>
                  <a:gd name="T55" fmla="*/ 1 h 378"/>
                  <a:gd name="T56" fmla="*/ 0 w 322"/>
                  <a:gd name="T57" fmla="*/ 1 h 378"/>
                  <a:gd name="T58" fmla="*/ 0 w 322"/>
                  <a:gd name="T59" fmla="*/ 1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1 w 322"/>
                  <a:gd name="T73" fmla="*/ 0 h 378"/>
                  <a:gd name="T74" fmla="*/ 1 w 322"/>
                  <a:gd name="T75" fmla="*/ 0 h 378"/>
                  <a:gd name="T76" fmla="*/ 1 w 322"/>
                  <a:gd name="T77" fmla="*/ 0 h 378"/>
                  <a:gd name="T78" fmla="*/ 1 w 322"/>
                  <a:gd name="T79" fmla="*/ 0 h 378"/>
                  <a:gd name="T80" fmla="*/ 1 w 322"/>
                  <a:gd name="T81" fmla="*/ 0 h 378"/>
                  <a:gd name="T82" fmla="*/ 1 w 322"/>
                  <a:gd name="T83" fmla="*/ 0 h 378"/>
                  <a:gd name="T84" fmla="*/ 1 w 322"/>
                  <a:gd name="T85" fmla="*/ 0 h 378"/>
                  <a:gd name="T86" fmla="*/ 1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1298" name="Freeform 69"/>
              <p:cNvSpPr>
                <a:spLocks/>
              </p:cNvSpPr>
              <p:nvPr/>
            </p:nvSpPr>
            <p:spPr bwMode="auto">
              <a:xfrm>
                <a:off x="3465" y="3134"/>
                <a:ext cx="110" cy="92"/>
              </a:xfrm>
              <a:custGeom>
                <a:avLst/>
                <a:gdLst>
                  <a:gd name="T0" fmla="*/ 1 w 283"/>
                  <a:gd name="T1" fmla="*/ 0 h 252"/>
                  <a:gd name="T2" fmla="*/ 1 w 283"/>
                  <a:gd name="T3" fmla="*/ 0 h 252"/>
                  <a:gd name="T4" fmla="*/ 1 w 283"/>
                  <a:gd name="T5" fmla="*/ 0 h 252"/>
                  <a:gd name="T6" fmla="*/ 1 w 283"/>
                  <a:gd name="T7" fmla="*/ 0 h 252"/>
                  <a:gd name="T8" fmla="*/ 1 w 283"/>
                  <a:gd name="T9" fmla="*/ 0 h 252"/>
                  <a:gd name="T10" fmla="*/ 1 w 283"/>
                  <a:gd name="T11" fmla="*/ 0 h 252"/>
                  <a:gd name="T12" fmla="*/ 1 w 283"/>
                  <a:gd name="T13" fmla="*/ 0 h 252"/>
                  <a:gd name="T14" fmla="*/ 1 w 283"/>
                  <a:gd name="T15" fmla="*/ 0 h 252"/>
                  <a:gd name="T16" fmla="*/ 1 w 283"/>
                  <a:gd name="T17" fmla="*/ 0 h 252"/>
                  <a:gd name="T18" fmla="*/ 1 w 283"/>
                  <a:gd name="T19" fmla="*/ 0 h 252"/>
                  <a:gd name="T20" fmla="*/ 1 w 283"/>
                  <a:gd name="T21" fmla="*/ 0 h 252"/>
                  <a:gd name="T22" fmla="*/ 1 w 283"/>
                  <a:gd name="T23" fmla="*/ 0 h 252"/>
                  <a:gd name="T24" fmla="*/ 1 w 283"/>
                  <a:gd name="T25" fmla="*/ 0 h 252"/>
                  <a:gd name="T26" fmla="*/ 1 w 283"/>
                  <a:gd name="T27" fmla="*/ 0 h 252"/>
                  <a:gd name="T28" fmla="*/ 1 w 283"/>
                  <a:gd name="T29" fmla="*/ 0 h 252"/>
                  <a:gd name="T30" fmla="*/ 1 w 283"/>
                  <a:gd name="T31" fmla="*/ 0 h 252"/>
                  <a:gd name="T32" fmla="*/ 1 w 283"/>
                  <a:gd name="T33" fmla="*/ 0 h 252"/>
                  <a:gd name="T34" fmla="*/ 1 w 283"/>
                  <a:gd name="T35" fmla="*/ 0 h 252"/>
                  <a:gd name="T36" fmla="*/ 1 w 283"/>
                  <a:gd name="T37" fmla="*/ 0 h 252"/>
                  <a:gd name="T38" fmla="*/ 1 w 283"/>
                  <a:gd name="T39" fmla="*/ 0 h 252"/>
                  <a:gd name="T40" fmla="*/ 1 w 283"/>
                  <a:gd name="T41" fmla="*/ 0 h 252"/>
                  <a:gd name="T42" fmla="*/ 1 w 283"/>
                  <a:gd name="T43" fmla="*/ 0 h 252"/>
                  <a:gd name="T44" fmla="*/ 1 w 283"/>
                  <a:gd name="T45" fmla="*/ 0 h 252"/>
                  <a:gd name="T46" fmla="*/ 1 w 283"/>
                  <a:gd name="T47" fmla="*/ 0 h 252"/>
                  <a:gd name="T48" fmla="*/ 1 w 283"/>
                  <a:gd name="T49" fmla="*/ 0 h 252"/>
                  <a:gd name="T50" fmla="*/ 1 w 283"/>
                  <a:gd name="T51" fmla="*/ 0 h 252"/>
                  <a:gd name="T52" fmla="*/ 1 w 283"/>
                  <a:gd name="T53" fmla="*/ 0 h 252"/>
                  <a:gd name="T54" fmla="*/ 1 w 283"/>
                  <a:gd name="T55" fmla="*/ 0 h 252"/>
                  <a:gd name="T56" fmla="*/ 1 w 283"/>
                  <a:gd name="T57" fmla="*/ 0 h 252"/>
                  <a:gd name="T58" fmla="*/ 1 w 283"/>
                  <a:gd name="T59" fmla="*/ 0 h 252"/>
                  <a:gd name="T60" fmla="*/ 1 w 283"/>
                  <a:gd name="T61" fmla="*/ 0 h 252"/>
                  <a:gd name="T62" fmla="*/ 1 w 283"/>
                  <a:gd name="T63" fmla="*/ 0 h 252"/>
                  <a:gd name="T64" fmla="*/ 1 w 283"/>
                  <a:gd name="T65" fmla="*/ 0 h 252"/>
                  <a:gd name="T66" fmla="*/ 1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1 w 283"/>
                  <a:gd name="T113" fmla="*/ 0 h 252"/>
                  <a:gd name="T114" fmla="*/ 1 w 283"/>
                  <a:gd name="T115" fmla="*/ 0 h 252"/>
                  <a:gd name="T116" fmla="*/ 1 w 283"/>
                  <a:gd name="T117" fmla="*/ 0 h 252"/>
                  <a:gd name="T118" fmla="*/ 1 w 283"/>
                  <a:gd name="T119" fmla="*/ 0 h 252"/>
                  <a:gd name="T120" fmla="*/ 1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1299" name="Freeform 70"/>
              <p:cNvSpPr>
                <a:spLocks/>
              </p:cNvSpPr>
              <p:nvPr/>
            </p:nvSpPr>
            <p:spPr bwMode="auto">
              <a:xfrm>
                <a:off x="3240" y="3178"/>
                <a:ext cx="44" cy="8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1300" name="Freeform 71"/>
              <p:cNvSpPr>
                <a:spLocks/>
              </p:cNvSpPr>
              <p:nvPr/>
            </p:nvSpPr>
            <p:spPr bwMode="auto">
              <a:xfrm>
                <a:off x="3554" y="3127"/>
                <a:ext cx="96" cy="114"/>
              </a:xfrm>
              <a:custGeom>
                <a:avLst/>
                <a:gdLst>
                  <a:gd name="T0" fmla="*/ 1 w 246"/>
                  <a:gd name="T1" fmla="*/ 0 h 310"/>
                  <a:gd name="T2" fmla="*/ 1 w 246"/>
                  <a:gd name="T3" fmla="*/ 0 h 310"/>
                  <a:gd name="T4" fmla="*/ 1 w 246"/>
                  <a:gd name="T5" fmla="*/ 0 h 310"/>
                  <a:gd name="T6" fmla="*/ 1 w 246"/>
                  <a:gd name="T7" fmla="*/ 0 h 310"/>
                  <a:gd name="T8" fmla="*/ 1 w 246"/>
                  <a:gd name="T9" fmla="*/ 0 h 310"/>
                  <a:gd name="T10" fmla="*/ 1 w 246"/>
                  <a:gd name="T11" fmla="*/ 0 h 310"/>
                  <a:gd name="T12" fmla="*/ 1 w 246"/>
                  <a:gd name="T13" fmla="*/ 0 h 310"/>
                  <a:gd name="T14" fmla="*/ 1 w 246"/>
                  <a:gd name="T15" fmla="*/ 1 h 310"/>
                  <a:gd name="T16" fmla="*/ 0 w 246"/>
                  <a:gd name="T17" fmla="*/ 1 h 310"/>
                  <a:gd name="T18" fmla="*/ 0 w 246"/>
                  <a:gd name="T19" fmla="*/ 1 h 310"/>
                  <a:gd name="T20" fmla="*/ 0 w 246"/>
                  <a:gd name="T21" fmla="*/ 1 h 310"/>
                  <a:gd name="T22" fmla="*/ 0 w 246"/>
                  <a:gd name="T23" fmla="*/ 1 h 310"/>
                  <a:gd name="T24" fmla="*/ 0 w 246"/>
                  <a:gd name="T25" fmla="*/ 1 h 310"/>
                  <a:gd name="T26" fmla="*/ 0 w 246"/>
                  <a:gd name="T27" fmla="*/ 1 h 310"/>
                  <a:gd name="T28" fmla="*/ 1 w 246"/>
                  <a:gd name="T29" fmla="*/ 1 h 310"/>
                  <a:gd name="T30" fmla="*/ 1 w 246"/>
                  <a:gd name="T31" fmla="*/ 1 h 310"/>
                  <a:gd name="T32" fmla="*/ 1 w 246"/>
                  <a:gd name="T33" fmla="*/ 0 h 310"/>
                  <a:gd name="T34" fmla="*/ 1 w 246"/>
                  <a:gd name="T35" fmla="*/ 0 h 310"/>
                  <a:gd name="T36" fmla="*/ 1 w 246"/>
                  <a:gd name="T37" fmla="*/ 0 h 310"/>
                  <a:gd name="T38" fmla="*/ 1 w 246"/>
                  <a:gd name="T39" fmla="*/ 0 h 310"/>
                  <a:gd name="T40" fmla="*/ 1 w 246"/>
                  <a:gd name="T41" fmla="*/ 0 h 310"/>
                  <a:gd name="T42" fmla="*/ 1 w 246"/>
                  <a:gd name="T43" fmla="*/ 0 h 310"/>
                  <a:gd name="T44" fmla="*/ 1 w 246"/>
                  <a:gd name="T45" fmla="*/ 0 h 310"/>
                  <a:gd name="T46" fmla="*/ 1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1 w 246"/>
                  <a:gd name="T73" fmla="*/ 0 h 310"/>
                  <a:gd name="T74" fmla="*/ 1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1301" name="Freeform 72"/>
              <p:cNvSpPr>
                <a:spLocks/>
              </p:cNvSpPr>
              <p:nvPr/>
            </p:nvSpPr>
            <p:spPr bwMode="auto">
              <a:xfrm>
                <a:off x="3448" y="3261"/>
                <a:ext cx="33" cy="68"/>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chemeClr val="hlink"/>
              </a:solidFill>
              <a:ln w="9525">
                <a:noFill/>
                <a:round/>
                <a:headEnd/>
                <a:tailEnd/>
              </a:ln>
            </p:spPr>
            <p:txBody>
              <a:bodyPr/>
              <a:lstStyle/>
              <a:p>
                <a:endParaRPr lang="zh-CN" altLang="en-US"/>
              </a:p>
            </p:txBody>
          </p:sp>
          <p:sp>
            <p:nvSpPr>
              <p:cNvPr id="11302" name="Freeform 73"/>
              <p:cNvSpPr>
                <a:spLocks/>
              </p:cNvSpPr>
              <p:nvPr/>
            </p:nvSpPr>
            <p:spPr bwMode="auto">
              <a:xfrm>
                <a:off x="3434" y="3224"/>
                <a:ext cx="17" cy="35"/>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1303" name="Freeform 74"/>
              <p:cNvSpPr>
                <a:spLocks/>
              </p:cNvSpPr>
              <p:nvPr/>
            </p:nvSpPr>
            <p:spPr bwMode="auto">
              <a:xfrm>
                <a:off x="3420" y="3199"/>
                <a:ext cx="14" cy="20"/>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1304" name="Freeform 75"/>
              <p:cNvSpPr>
                <a:spLocks/>
              </p:cNvSpPr>
              <p:nvPr/>
            </p:nvSpPr>
            <p:spPr bwMode="auto">
              <a:xfrm>
                <a:off x="3409" y="3182"/>
                <a:ext cx="18" cy="13"/>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1305" name="Freeform 76"/>
              <p:cNvSpPr>
                <a:spLocks/>
              </p:cNvSpPr>
              <p:nvPr/>
            </p:nvSpPr>
            <p:spPr bwMode="auto">
              <a:xfrm>
                <a:off x="3315" y="3160"/>
                <a:ext cx="77" cy="86"/>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1 w 198"/>
                  <a:gd name="T39" fmla="*/ 0 h 236"/>
                  <a:gd name="T40" fmla="*/ 1 w 198"/>
                  <a:gd name="T41" fmla="*/ 0 h 236"/>
                  <a:gd name="T42" fmla="*/ 1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1 w 198"/>
                  <a:gd name="T99" fmla="*/ 0 h 236"/>
                  <a:gd name="T100" fmla="*/ 1 w 198"/>
                  <a:gd name="T101" fmla="*/ 0 h 236"/>
                  <a:gd name="T102" fmla="*/ 1 w 198"/>
                  <a:gd name="T103" fmla="*/ 0 h 236"/>
                  <a:gd name="T104" fmla="*/ 1 w 198"/>
                  <a:gd name="T105" fmla="*/ 0 h 236"/>
                  <a:gd name="T106" fmla="*/ 1 w 198"/>
                  <a:gd name="T107" fmla="*/ 0 h 236"/>
                  <a:gd name="T108" fmla="*/ 1 w 198"/>
                  <a:gd name="T109" fmla="*/ 0 h 236"/>
                  <a:gd name="T110" fmla="*/ 1 w 198"/>
                  <a:gd name="T111" fmla="*/ 0 h 236"/>
                  <a:gd name="T112" fmla="*/ 1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tx1"/>
                </a:solidFill>
                <a:round/>
                <a:headEnd/>
                <a:tailEnd/>
              </a:ln>
            </p:spPr>
            <p:txBody>
              <a:bodyPr/>
              <a:lstStyle/>
              <a:p>
                <a:endParaRPr lang="zh-CN" altLang="en-US"/>
              </a:p>
            </p:txBody>
          </p:sp>
          <p:sp>
            <p:nvSpPr>
              <p:cNvPr id="11306" name="Freeform 77"/>
              <p:cNvSpPr>
                <a:spLocks/>
              </p:cNvSpPr>
              <p:nvPr/>
            </p:nvSpPr>
            <p:spPr bwMode="auto">
              <a:xfrm>
                <a:off x="3446" y="3160"/>
                <a:ext cx="52" cy="66"/>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1 w 128"/>
                  <a:gd name="T45" fmla="*/ 0 h 183"/>
                  <a:gd name="T46" fmla="*/ 1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tx1"/>
                </a:solidFill>
                <a:round/>
                <a:headEnd/>
                <a:tailEnd/>
              </a:ln>
            </p:spPr>
            <p:txBody>
              <a:bodyPr/>
              <a:lstStyle/>
              <a:p>
                <a:endParaRPr lang="zh-CN" altLang="en-US"/>
              </a:p>
            </p:txBody>
          </p:sp>
          <p:sp>
            <p:nvSpPr>
              <p:cNvPr id="11307" name="Freeform 78"/>
              <p:cNvSpPr>
                <a:spLocks/>
              </p:cNvSpPr>
              <p:nvPr/>
            </p:nvSpPr>
            <p:spPr bwMode="auto">
              <a:xfrm>
                <a:off x="3266" y="3145"/>
                <a:ext cx="124" cy="138"/>
              </a:xfrm>
              <a:custGeom>
                <a:avLst/>
                <a:gdLst>
                  <a:gd name="T0" fmla="*/ 0 w 323"/>
                  <a:gd name="T1" fmla="*/ 0 h 379"/>
                  <a:gd name="T2" fmla="*/ 0 w 323"/>
                  <a:gd name="T3" fmla="*/ 0 h 379"/>
                  <a:gd name="T4" fmla="*/ 0 w 323"/>
                  <a:gd name="T5" fmla="*/ 0 h 379"/>
                  <a:gd name="T6" fmla="*/ 0 w 323"/>
                  <a:gd name="T7" fmla="*/ 0 h 379"/>
                  <a:gd name="T8" fmla="*/ 0 w 323"/>
                  <a:gd name="T9" fmla="*/ 1 h 379"/>
                  <a:gd name="T10" fmla="*/ 0 w 323"/>
                  <a:gd name="T11" fmla="*/ 1 h 379"/>
                  <a:gd name="T12" fmla="*/ 0 w 323"/>
                  <a:gd name="T13" fmla="*/ 1 h 379"/>
                  <a:gd name="T14" fmla="*/ 0 w 323"/>
                  <a:gd name="T15" fmla="*/ 1 h 379"/>
                  <a:gd name="T16" fmla="*/ 0 w 323"/>
                  <a:gd name="T17" fmla="*/ 1 h 379"/>
                  <a:gd name="T18" fmla="*/ 0 w 323"/>
                  <a:gd name="T19" fmla="*/ 1 h 379"/>
                  <a:gd name="T20" fmla="*/ 0 w 323"/>
                  <a:gd name="T21" fmla="*/ 1 h 379"/>
                  <a:gd name="T22" fmla="*/ 0 w 323"/>
                  <a:gd name="T23" fmla="*/ 1 h 379"/>
                  <a:gd name="T24" fmla="*/ 1 w 323"/>
                  <a:gd name="T25" fmla="*/ 1 h 379"/>
                  <a:gd name="T26" fmla="*/ 1 w 323"/>
                  <a:gd name="T27" fmla="*/ 1 h 379"/>
                  <a:gd name="T28" fmla="*/ 1 w 323"/>
                  <a:gd name="T29" fmla="*/ 1 h 379"/>
                  <a:gd name="T30" fmla="*/ 1 w 323"/>
                  <a:gd name="T31" fmla="*/ 1 h 379"/>
                  <a:gd name="T32" fmla="*/ 1 w 323"/>
                  <a:gd name="T33" fmla="*/ 1 h 379"/>
                  <a:gd name="T34" fmla="*/ 1 w 323"/>
                  <a:gd name="T35" fmla="*/ 1 h 379"/>
                  <a:gd name="T36" fmla="*/ 1 w 323"/>
                  <a:gd name="T37" fmla="*/ 1 h 379"/>
                  <a:gd name="T38" fmla="*/ 1 w 323"/>
                  <a:gd name="T39" fmla="*/ 1 h 379"/>
                  <a:gd name="T40" fmla="*/ 1 w 323"/>
                  <a:gd name="T41" fmla="*/ 1 h 379"/>
                  <a:gd name="T42" fmla="*/ 1 w 323"/>
                  <a:gd name="T43" fmla="*/ 1 h 379"/>
                  <a:gd name="T44" fmla="*/ 1 w 323"/>
                  <a:gd name="T45" fmla="*/ 1 h 379"/>
                  <a:gd name="T46" fmla="*/ 1 w 323"/>
                  <a:gd name="T47" fmla="*/ 1 h 379"/>
                  <a:gd name="T48" fmla="*/ 1 w 323"/>
                  <a:gd name="T49" fmla="*/ 1 h 379"/>
                  <a:gd name="T50" fmla="*/ 0 w 323"/>
                  <a:gd name="T51" fmla="*/ 1 h 379"/>
                  <a:gd name="T52" fmla="*/ 0 w 323"/>
                  <a:gd name="T53" fmla="*/ 1 h 379"/>
                  <a:gd name="T54" fmla="*/ 0 w 323"/>
                  <a:gd name="T55" fmla="*/ 1 h 379"/>
                  <a:gd name="T56" fmla="*/ 0 w 323"/>
                  <a:gd name="T57" fmla="*/ 1 h 379"/>
                  <a:gd name="T58" fmla="*/ 0 w 323"/>
                  <a:gd name="T59" fmla="*/ 1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1 w 323"/>
                  <a:gd name="T75" fmla="*/ 0 h 379"/>
                  <a:gd name="T76" fmla="*/ 1 w 323"/>
                  <a:gd name="T77" fmla="*/ 0 h 379"/>
                  <a:gd name="T78" fmla="*/ 1 w 323"/>
                  <a:gd name="T79" fmla="*/ 0 h 379"/>
                  <a:gd name="T80" fmla="*/ 1 w 323"/>
                  <a:gd name="T81" fmla="*/ 0 h 379"/>
                  <a:gd name="T82" fmla="*/ 1 w 323"/>
                  <a:gd name="T83" fmla="*/ 0 h 379"/>
                  <a:gd name="T84" fmla="*/ 1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tx1"/>
                </a:solidFill>
                <a:round/>
                <a:headEnd/>
                <a:tailEnd/>
              </a:ln>
            </p:spPr>
            <p:txBody>
              <a:bodyPr/>
              <a:lstStyle/>
              <a:p>
                <a:endParaRPr lang="zh-CN" altLang="en-US"/>
              </a:p>
            </p:txBody>
          </p:sp>
          <p:sp>
            <p:nvSpPr>
              <p:cNvPr id="11308" name="Freeform 79"/>
              <p:cNvSpPr>
                <a:spLocks/>
              </p:cNvSpPr>
              <p:nvPr/>
            </p:nvSpPr>
            <p:spPr bwMode="auto">
              <a:xfrm>
                <a:off x="3441" y="3140"/>
                <a:ext cx="111" cy="92"/>
              </a:xfrm>
              <a:custGeom>
                <a:avLst/>
                <a:gdLst>
                  <a:gd name="T0" fmla="*/ 1 w 282"/>
                  <a:gd name="T1" fmla="*/ 0 h 253"/>
                  <a:gd name="T2" fmla="*/ 1 w 282"/>
                  <a:gd name="T3" fmla="*/ 0 h 253"/>
                  <a:gd name="T4" fmla="*/ 1 w 282"/>
                  <a:gd name="T5" fmla="*/ 0 h 253"/>
                  <a:gd name="T6" fmla="*/ 1 w 282"/>
                  <a:gd name="T7" fmla="*/ 0 h 253"/>
                  <a:gd name="T8" fmla="*/ 1 w 282"/>
                  <a:gd name="T9" fmla="*/ 0 h 253"/>
                  <a:gd name="T10" fmla="*/ 1 w 282"/>
                  <a:gd name="T11" fmla="*/ 0 h 253"/>
                  <a:gd name="T12" fmla="*/ 1 w 282"/>
                  <a:gd name="T13" fmla="*/ 0 h 253"/>
                  <a:gd name="T14" fmla="*/ 1 w 282"/>
                  <a:gd name="T15" fmla="*/ 0 h 253"/>
                  <a:gd name="T16" fmla="*/ 1 w 282"/>
                  <a:gd name="T17" fmla="*/ 0 h 253"/>
                  <a:gd name="T18" fmla="*/ 1 w 282"/>
                  <a:gd name="T19" fmla="*/ 0 h 253"/>
                  <a:gd name="T20" fmla="*/ 1 w 282"/>
                  <a:gd name="T21" fmla="*/ 0 h 253"/>
                  <a:gd name="T22" fmla="*/ 1 w 282"/>
                  <a:gd name="T23" fmla="*/ 0 h 253"/>
                  <a:gd name="T24" fmla="*/ 1 w 282"/>
                  <a:gd name="T25" fmla="*/ 0 h 253"/>
                  <a:gd name="T26" fmla="*/ 1 w 282"/>
                  <a:gd name="T27" fmla="*/ 0 h 253"/>
                  <a:gd name="T28" fmla="*/ 1 w 282"/>
                  <a:gd name="T29" fmla="*/ 0 h 253"/>
                  <a:gd name="T30" fmla="*/ 1 w 282"/>
                  <a:gd name="T31" fmla="*/ 0 h 253"/>
                  <a:gd name="T32" fmla="*/ 1 w 282"/>
                  <a:gd name="T33" fmla="*/ 0 h 253"/>
                  <a:gd name="T34" fmla="*/ 1 w 282"/>
                  <a:gd name="T35" fmla="*/ 0 h 253"/>
                  <a:gd name="T36" fmla="*/ 1 w 282"/>
                  <a:gd name="T37" fmla="*/ 0 h 253"/>
                  <a:gd name="T38" fmla="*/ 1 w 282"/>
                  <a:gd name="T39" fmla="*/ 0 h 253"/>
                  <a:gd name="T40" fmla="*/ 1 w 282"/>
                  <a:gd name="T41" fmla="*/ 0 h 253"/>
                  <a:gd name="T42" fmla="*/ 1 w 282"/>
                  <a:gd name="T43" fmla="*/ 0 h 253"/>
                  <a:gd name="T44" fmla="*/ 1 w 282"/>
                  <a:gd name="T45" fmla="*/ 0 h 253"/>
                  <a:gd name="T46" fmla="*/ 1 w 282"/>
                  <a:gd name="T47" fmla="*/ 0 h 253"/>
                  <a:gd name="T48" fmla="*/ 1 w 282"/>
                  <a:gd name="T49" fmla="*/ 0 h 253"/>
                  <a:gd name="T50" fmla="*/ 1 w 282"/>
                  <a:gd name="T51" fmla="*/ 0 h 253"/>
                  <a:gd name="T52" fmla="*/ 1 w 282"/>
                  <a:gd name="T53" fmla="*/ 0 h 253"/>
                  <a:gd name="T54" fmla="*/ 1 w 282"/>
                  <a:gd name="T55" fmla="*/ 0 h 253"/>
                  <a:gd name="T56" fmla="*/ 1 w 282"/>
                  <a:gd name="T57" fmla="*/ 0 h 253"/>
                  <a:gd name="T58" fmla="*/ 1 w 282"/>
                  <a:gd name="T59" fmla="*/ 0 h 253"/>
                  <a:gd name="T60" fmla="*/ 1 w 282"/>
                  <a:gd name="T61" fmla="*/ 0 h 253"/>
                  <a:gd name="T62" fmla="*/ 1 w 282"/>
                  <a:gd name="T63" fmla="*/ 0 h 253"/>
                  <a:gd name="T64" fmla="*/ 1 w 282"/>
                  <a:gd name="T65" fmla="*/ 0 h 253"/>
                  <a:gd name="T66" fmla="*/ 1 w 282"/>
                  <a:gd name="T67" fmla="*/ 0 h 253"/>
                  <a:gd name="T68" fmla="*/ 1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1 w 282"/>
                  <a:gd name="T109" fmla="*/ 0 h 253"/>
                  <a:gd name="T110" fmla="*/ 1 w 282"/>
                  <a:gd name="T111" fmla="*/ 0 h 253"/>
                  <a:gd name="T112" fmla="*/ 1 w 282"/>
                  <a:gd name="T113" fmla="*/ 0 h 253"/>
                  <a:gd name="T114" fmla="*/ 1 w 282"/>
                  <a:gd name="T115" fmla="*/ 0 h 253"/>
                  <a:gd name="T116" fmla="*/ 1 w 282"/>
                  <a:gd name="T117" fmla="*/ 0 h 253"/>
                  <a:gd name="T118" fmla="*/ 1 w 282"/>
                  <a:gd name="T119" fmla="*/ 0 h 253"/>
                  <a:gd name="T120" fmla="*/ 1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tx1"/>
                </a:solidFill>
                <a:round/>
                <a:headEnd/>
                <a:tailEnd/>
              </a:ln>
            </p:spPr>
            <p:txBody>
              <a:bodyPr/>
              <a:lstStyle/>
              <a:p>
                <a:endParaRPr lang="zh-CN" altLang="en-US"/>
              </a:p>
            </p:txBody>
          </p:sp>
          <p:sp>
            <p:nvSpPr>
              <p:cNvPr id="11309" name="Freeform 80"/>
              <p:cNvSpPr>
                <a:spLocks/>
              </p:cNvSpPr>
              <p:nvPr/>
            </p:nvSpPr>
            <p:spPr bwMode="auto">
              <a:xfrm>
                <a:off x="3221" y="3191"/>
                <a:ext cx="45" cy="85"/>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tx1"/>
                </a:solidFill>
                <a:round/>
                <a:headEnd/>
                <a:tailEnd/>
              </a:ln>
            </p:spPr>
            <p:txBody>
              <a:bodyPr/>
              <a:lstStyle/>
              <a:p>
                <a:endParaRPr lang="zh-CN" altLang="en-US"/>
              </a:p>
            </p:txBody>
          </p:sp>
          <p:sp>
            <p:nvSpPr>
              <p:cNvPr id="11310" name="Freeform 81"/>
              <p:cNvSpPr>
                <a:spLocks/>
              </p:cNvSpPr>
              <p:nvPr/>
            </p:nvSpPr>
            <p:spPr bwMode="auto">
              <a:xfrm>
                <a:off x="3533" y="3134"/>
                <a:ext cx="96" cy="114"/>
              </a:xfrm>
              <a:custGeom>
                <a:avLst/>
                <a:gdLst>
                  <a:gd name="T0" fmla="*/ 1 w 245"/>
                  <a:gd name="T1" fmla="*/ 0 h 310"/>
                  <a:gd name="T2" fmla="*/ 1 w 245"/>
                  <a:gd name="T3" fmla="*/ 0 h 310"/>
                  <a:gd name="T4" fmla="*/ 1 w 245"/>
                  <a:gd name="T5" fmla="*/ 0 h 310"/>
                  <a:gd name="T6" fmla="*/ 1 w 245"/>
                  <a:gd name="T7" fmla="*/ 0 h 310"/>
                  <a:gd name="T8" fmla="*/ 1 w 245"/>
                  <a:gd name="T9" fmla="*/ 0 h 310"/>
                  <a:gd name="T10" fmla="*/ 1 w 245"/>
                  <a:gd name="T11" fmla="*/ 0 h 310"/>
                  <a:gd name="T12" fmla="*/ 1 w 245"/>
                  <a:gd name="T13" fmla="*/ 0 h 310"/>
                  <a:gd name="T14" fmla="*/ 1 w 245"/>
                  <a:gd name="T15" fmla="*/ 1 h 310"/>
                  <a:gd name="T16" fmla="*/ 0 w 245"/>
                  <a:gd name="T17" fmla="*/ 1 h 310"/>
                  <a:gd name="T18" fmla="*/ 0 w 245"/>
                  <a:gd name="T19" fmla="*/ 1 h 310"/>
                  <a:gd name="T20" fmla="*/ 0 w 245"/>
                  <a:gd name="T21" fmla="*/ 1 h 310"/>
                  <a:gd name="T22" fmla="*/ 0 w 245"/>
                  <a:gd name="T23" fmla="*/ 1 h 310"/>
                  <a:gd name="T24" fmla="*/ 0 w 245"/>
                  <a:gd name="T25" fmla="*/ 1 h 310"/>
                  <a:gd name="T26" fmla="*/ 0 w 245"/>
                  <a:gd name="T27" fmla="*/ 1 h 310"/>
                  <a:gd name="T28" fmla="*/ 1 w 245"/>
                  <a:gd name="T29" fmla="*/ 1 h 310"/>
                  <a:gd name="T30" fmla="*/ 1 w 245"/>
                  <a:gd name="T31" fmla="*/ 1 h 310"/>
                  <a:gd name="T32" fmla="*/ 1 w 245"/>
                  <a:gd name="T33" fmla="*/ 0 h 310"/>
                  <a:gd name="T34" fmla="*/ 1 w 245"/>
                  <a:gd name="T35" fmla="*/ 0 h 310"/>
                  <a:gd name="T36" fmla="*/ 1 w 245"/>
                  <a:gd name="T37" fmla="*/ 0 h 310"/>
                  <a:gd name="T38" fmla="*/ 1 w 245"/>
                  <a:gd name="T39" fmla="*/ 0 h 310"/>
                  <a:gd name="T40" fmla="*/ 1 w 245"/>
                  <a:gd name="T41" fmla="*/ 0 h 310"/>
                  <a:gd name="T42" fmla="*/ 1 w 245"/>
                  <a:gd name="T43" fmla="*/ 0 h 310"/>
                  <a:gd name="T44" fmla="*/ 1 w 245"/>
                  <a:gd name="T45" fmla="*/ 0 h 310"/>
                  <a:gd name="T46" fmla="*/ 1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1 w 245"/>
                  <a:gd name="T73" fmla="*/ 0 h 310"/>
                  <a:gd name="T74" fmla="*/ 1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tx1"/>
                </a:solidFill>
                <a:round/>
                <a:headEnd/>
                <a:tailEnd/>
              </a:ln>
            </p:spPr>
            <p:txBody>
              <a:bodyPr/>
              <a:lstStyle/>
              <a:p>
                <a:endParaRPr lang="zh-CN" altLang="en-US"/>
              </a:p>
            </p:txBody>
          </p:sp>
          <p:grpSp>
            <p:nvGrpSpPr>
              <p:cNvPr id="10" name="Group 82"/>
              <p:cNvGrpSpPr>
                <a:grpSpLocks/>
              </p:cNvGrpSpPr>
              <p:nvPr/>
            </p:nvGrpSpPr>
            <p:grpSpPr bwMode="auto">
              <a:xfrm>
                <a:off x="3334" y="3292"/>
                <a:ext cx="290" cy="352"/>
                <a:chOff x="3774" y="2423"/>
                <a:chExt cx="189" cy="286"/>
              </a:xfrm>
            </p:grpSpPr>
            <p:sp>
              <p:nvSpPr>
                <p:cNvPr id="11326" name="Rectangle 83"/>
                <p:cNvSpPr>
                  <a:spLocks noChangeArrowheads="1"/>
                </p:cNvSpPr>
                <p:nvPr/>
              </p:nvSpPr>
              <p:spPr bwMode="auto">
                <a:xfrm>
                  <a:off x="3790" y="2610"/>
                  <a:ext cx="153"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1327" name="Rectangle 84"/>
                <p:cNvSpPr>
                  <a:spLocks noChangeArrowheads="1"/>
                </p:cNvSpPr>
                <p:nvPr/>
              </p:nvSpPr>
              <p:spPr bwMode="auto">
                <a:xfrm>
                  <a:off x="3774" y="2653"/>
                  <a:ext cx="189"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1328" name="Rectangle 85"/>
                <p:cNvSpPr>
                  <a:spLocks noChangeArrowheads="1"/>
                </p:cNvSpPr>
                <p:nvPr/>
              </p:nvSpPr>
              <p:spPr bwMode="auto">
                <a:xfrm>
                  <a:off x="3808" y="2564"/>
                  <a:ext cx="119"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1329" name="Rectangle 86"/>
                <p:cNvSpPr>
                  <a:spLocks noChangeArrowheads="1"/>
                </p:cNvSpPr>
                <p:nvPr/>
              </p:nvSpPr>
              <p:spPr bwMode="auto">
                <a:xfrm>
                  <a:off x="3818" y="2518"/>
                  <a:ext cx="97"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1330" name="Rectangle 87"/>
                <p:cNvSpPr>
                  <a:spLocks noChangeArrowheads="1"/>
                </p:cNvSpPr>
                <p:nvPr/>
              </p:nvSpPr>
              <p:spPr bwMode="auto">
                <a:xfrm>
                  <a:off x="3828" y="2472"/>
                  <a:ext cx="74"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1331" name="Rectangle 88"/>
                <p:cNvSpPr>
                  <a:spLocks noChangeArrowheads="1"/>
                </p:cNvSpPr>
                <p:nvPr/>
              </p:nvSpPr>
              <p:spPr bwMode="auto">
                <a:xfrm>
                  <a:off x="3839" y="2423"/>
                  <a:ext cx="51"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11" name="Group 91"/>
              <p:cNvGrpSpPr>
                <a:grpSpLocks/>
              </p:cNvGrpSpPr>
              <p:nvPr/>
            </p:nvGrpSpPr>
            <p:grpSpPr bwMode="auto">
              <a:xfrm>
                <a:off x="3420" y="3341"/>
                <a:ext cx="105" cy="46"/>
                <a:chOff x="3420" y="3341"/>
                <a:chExt cx="105" cy="46"/>
              </a:xfrm>
            </p:grpSpPr>
            <p:sp>
              <p:nvSpPr>
                <p:cNvPr id="11324" name="Rectangle 89"/>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1325" name="Rectangle 90"/>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2" name="Group 92"/>
              <p:cNvGrpSpPr>
                <a:grpSpLocks/>
              </p:cNvGrpSpPr>
              <p:nvPr/>
            </p:nvGrpSpPr>
            <p:grpSpPr bwMode="auto">
              <a:xfrm>
                <a:off x="3409" y="3398"/>
                <a:ext cx="135" cy="46"/>
                <a:chOff x="3420" y="3341"/>
                <a:chExt cx="105" cy="46"/>
              </a:xfrm>
            </p:grpSpPr>
            <p:sp>
              <p:nvSpPr>
                <p:cNvPr id="11322" name="Rectangle 93"/>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1323" name="Rectangle 94"/>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3" name="Group 95"/>
              <p:cNvGrpSpPr>
                <a:grpSpLocks/>
              </p:cNvGrpSpPr>
              <p:nvPr/>
            </p:nvGrpSpPr>
            <p:grpSpPr bwMode="auto">
              <a:xfrm>
                <a:off x="3392" y="3455"/>
                <a:ext cx="168" cy="46"/>
                <a:chOff x="3420" y="3341"/>
                <a:chExt cx="105" cy="46"/>
              </a:xfrm>
            </p:grpSpPr>
            <p:sp>
              <p:nvSpPr>
                <p:cNvPr id="11320" name="Rectangle 96"/>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1321" name="Rectangle 97"/>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4" name="Group 98"/>
              <p:cNvGrpSpPr>
                <a:grpSpLocks/>
              </p:cNvGrpSpPr>
              <p:nvPr/>
            </p:nvGrpSpPr>
            <p:grpSpPr bwMode="auto">
              <a:xfrm>
                <a:off x="3378" y="3512"/>
                <a:ext cx="203" cy="46"/>
                <a:chOff x="3420" y="3341"/>
                <a:chExt cx="105" cy="46"/>
              </a:xfrm>
            </p:grpSpPr>
            <p:sp>
              <p:nvSpPr>
                <p:cNvPr id="11318" name="Rectangle 99"/>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1319" name="Rectangle 100"/>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sp>
            <p:nvSpPr>
              <p:cNvPr id="11316" name="Rectangle 102"/>
              <p:cNvSpPr>
                <a:spLocks noChangeArrowheads="1"/>
              </p:cNvSpPr>
              <p:nvPr/>
            </p:nvSpPr>
            <p:spPr bwMode="auto">
              <a:xfrm>
                <a:off x="3363" y="3561"/>
                <a:ext cx="226" cy="33"/>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1317" name="Rectangle 103"/>
              <p:cNvSpPr>
                <a:spLocks noChangeArrowheads="1"/>
              </p:cNvSpPr>
              <p:nvPr/>
            </p:nvSpPr>
            <p:spPr bwMode="auto">
              <a:xfrm>
                <a:off x="3382" y="3580"/>
                <a:ext cx="23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wimax-diagram.gif"/>
          <p:cNvPicPr>
            <a:picLocks noGrp="1" noChangeAspect="1"/>
          </p:cNvPicPr>
          <p:nvPr>
            <p:ph sz="half" idx="1"/>
          </p:nvPr>
        </p:nvPicPr>
        <p:blipFill>
          <a:blip r:embed="rId3" cstate="print"/>
          <a:stretch>
            <a:fillRect/>
          </a:stretch>
        </p:blipFill>
        <p:spPr>
          <a:xfrm>
            <a:off x="185057" y="2781300"/>
            <a:ext cx="3810000" cy="3924300"/>
          </a:xfrm>
        </p:spPr>
      </p:pic>
      <p:pic>
        <p:nvPicPr>
          <p:cNvPr id="8" name="内容占位符 7" descr="image8c4b.gif"/>
          <p:cNvPicPr>
            <a:picLocks noGrp="1" noChangeAspect="1"/>
          </p:cNvPicPr>
          <p:nvPr>
            <p:ph sz="half" idx="2"/>
          </p:nvPr>
        </p:nvPicPr>
        <p:blipFill>
          <a:blip r:embed="rId4" cstate="print"/>
          <a:stretch>
            <a:fillRect/>
          </a:stretch>
        </p:blipFill>
        <p:spPr>
          <a:xfrm>
            <a:off x="4023360" y="160563"/>
            <a:ext cx="5120640" cy="3474720"/>
          </a:xfrm>
        </p:spPr>
      </p:pic>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43</a:t>
            </a:fld>
            <a:endParaRPr lang="en-US" altLang="ko-KR"/>
          </a:p>
        </p:txBody>
      </p:sp>
      <p:pic>
        <p:nvPicPr>
          <p:cNvPr id="272386" name="Picture 2" descr="http://www.sectorsupport.co.uk/uploads/3/5/8/3/3583903/20840_orig.jpg"/>
          <p:cNvPicPr>
            <a:picLocks noChangeAspect="1" noChangeArrowheads="1"/>
          </p:cNvPicPr>
          <p:nvPr/>
        </p:nvPicPr>
        <p:blipFill>
          <a:blip r:embed="rId5" cstate="print"/>
          <a:srcRect/>
          <a:stretch>
            <a:fillRect/>
          </a:stretch>
        </p:blipFill>
        <p:spPr bwMode="auto">
          <a:xfrm>
            <a:off x="721632" y="551769"/>
            <a:ext cx="2933700" cy="1651000"/>
          </a:xfrm>
          <a:prstGeom prst="rect">
            <a:avLst/>
          </a:prstGeom>
          <a:noFill/>
        </p:spPr>
      </p:pic>
      <p:sp>
        <p:nvSpPr>
          <p:cNvPr id="10" name="TextBox 9"/>
          <p:cNvSpPr txBox="1"/>
          <p:nvPr/>
        </p:nvSpPr>
        <p:spPr>
          <a:xfrm>
            <a:off x="4158343" y="3811012"/>
            <a:ext cx="4702628"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buFont typeface="Arial" pitchFamily="34" charset="0"/>
              <a:buChar char="•"/>
            </a:pPr>
            <a:r>
              <a:rPr lang="en-US" altLang="zh-CN" dirty="0" smtClean="0">
                <a:latin typeface="+mn-lt"/>
              </a:rPr>
              <a:t> </a:t>
            </a:r>
            <a:r>
              <a:rPr lang="en-US" altLang="zh-CN" dirty="0" err="1" smtClean="0">
                <a:latin typeface="+mn-lt"/>
              </a:rPr>
              <a:t>WiMAX</a:t>
            </a:r>
            <a:r>
              <a:rPr lang="en-US" altLang="zh-CN" dirty="0" smtClean="0">
                <a:latin typeface="+mn-lt"/>
              </a:rPr>
              <a:t>: </a:t>
            </a:r>
          </a:p>
          <a:p>
            <a:r>
              <a:rPr lang="en-US" altLang="zh-CN" dirty="0" smtClean="0">
                <a:solidFill>
                  <a:srgbClr val="0070C0"/>
                </a:solidFill>
                <a:latin typeface="+mn-lt"/>
              </a:rPr>
              <a:t>Wireless Interoperability for</a:t>
            </a:r>
            <a:r>
              <a:rPr lang="en-US" altLang="zh-CN" dirty="0" smtClean="0">
                <a:latin typeface="+mn-lt"/>
              </a:rPr>
              <a:t> </a:t>
            </a:r>
            <a:r>
              <a:rPr lang="en-US" altLang="zh-CN" dirty="0" smtClean="0">
                <a:solidFill>
                  <a:srgbClr val="FF0000"/>
                </a:solidFill>
                <a:latin typeface="+mn-lt"/>
              </a:rPr>
              <a:t>Microwave</a:t>
            </a:r>
            <a:r>
              <a:rPr lang="en-US" altLang="zh-CN" dirty="0" smtClean="0">
                <a:latin typeface="+mn-lt"/>
              </a:rPr>
              <a:t> </a:t>
            </a:r>
            <a:r>
              <a:rPr lang="en-US" altLang="zh-CN" dirty="0" smtClean="0">
                <a:solidFill>
                  <a:srgbClr val="0070C0"/>
                </a:solidFill>
                <a:latin typeface="+mn-lt"/>
              </a:rPr>
              <a:t>Access </a:t>
            </a:r>
          </a:p>
          <a:p>
            <a:pPr>
              <a:buFont typeface="Arial" pitchFamily="34" charset="0"/>
              <a:buChar char="•"/>
            </a:pPr>
            <a:r>
              <a:rPr lang="en-US" altLang="zh-CN" dirty="0" smtClean="0">
                <a:latin typeface="+mn-lt"/>
              </a:rPr>
              <a:t> Making broadband available anywhere</a:t>
            </a:r>
          </a:p>
          <a:p>
            <a:pPr>
              <a:buFont typeface="Arial" pitchFamily="34" charset="0"/>
              <a:buChar char="•"/>
            </a:pPr>
            <a:r>
              <a:rPr lang="en-US" altLang="zh-CN" dirty="0" smtClean="0">
                <a:latin typeface="+mn-lt"/>
              </a:rPr>
              <a:t> Leads </a:t>
            </a:r>
            <a:r>
              <a:rPr lang="en-US" altLang="zh-CN" dirty="0" err="1" smtClean="0">
                <a:latin typeface="+mn-lt"/>
              </a:rPr>
              <a:t>WiMAX</a:t>
            </a:r>
            <a:r>
              <a:rPr lang="en-US" altLang="zh-CN" dirty="0" smtClean="0">
                <a:latin typeface="+mn-lt"/>
              </a:rPr>
              <a:t> being a Personal Broadband technology</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489" name="Picture 9" descr="Image result for IEEE 802.11"/>
          <p:cNvPicPr>
            <a:picLocks noChangeAspect="1" noChangeArrowheads="1"/>
          </p:cNvPicPr>
          <p:nvPr/>
        </p:nvPicPr>
        <p:blipFill>
          <a:blip r:embed="rId4" cstate="print"/>
          <a:srcRect/>
          <a:stretch>
            <a:fillRect/>
          </a:stretch>
        </p:blipFill>
        <p:spPr bwMode="auto">
          <a:xfrm>
            <a:off x="5184475" y="0"/>
            <a:ext cx="3959525" cy="3213307"/>
          </a:xfrm>
          <a:prstGeom prst="rect">
            <a:avLst/>
          </a:prstGeom>
          <a:noFill/>
        </p:spPr>
      </p:pic>
      <p:sp>
        <p:nvSpPr>
          <p:cNvPr id="80"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2297" name="Slide Number Placeholder 6"/>
          <p:cNvSpPr>
            <a:spLocks noGrp="1"/>
          </p:cNvSpPr>
          <p:nvPr>
            <p:ph type="sldNum" sz="quarter" idx="12"/>
          </p:nvPr>
        </p:nvSpPr>
        <p:spPr>
          <a:noFill/>
        </p:spPr>
        <p:txBody>
          <a:bodyPr/>
          <a:lstStyle/>
          <a:p>
            <a:r>
              <a:rPr lang="en-US" altLang="ko-KR" smtClean="0">
                <a:ea typeface="굴림" pitchFamily="34" charset="-127"/>
              </a:rPr>
              <a:t>1-</a:t>
            </a:r>
            <a:fld id="{41991962-8A22-41E1-9D11-C37281FA46DF}" type="slidenum">
              <a:rPr lang="en-US" altLang="ko-KR" smtClean="0">
                <a:ea typeface="굴림" pitchFamily="34" charset="-127"/>
              </a:rPr>
              <a:pPr/>
              <a:t>44</a:t>
            </a:fld>
            <a:endParaRPr lang="en-US" altLang="ko-KR" smtClean="0">
              <a:ea typeface="굴림" pitchFamily="34" charset="-127"/>
            </a:endParaRPr>
          </a:p>
        </p:txBody>
      </p:sp>
      <p:sp>
        <p:nvSpPr>
          <p:cNvPr id="12298" name="Rectangle 2"/>
          <p:cNvSpPr>
            <a:spLocks noGrp="1" noChangeArrowheads="1"/>
          </p:cNvSpPr>
          <p:nvPr>
            <p:ph type="title"/>
          </p:nvPr>
        </p:nvSpPr>
        <p:spPr>
          <a:xfrm>
            <a:off x="276225" y="187325"/>
            <a:ext cx="8382000" cy="1143000"/>
          </a:xfrm>
        </p:spPr>
        <p:txBody>
          <a:bodyPr/>
          <a:lstStyle/>
          <a:p>
            <a:r>
              <a:rPr lang="en-US" altLang="ko-KR" sz="3200" smtClean="0">
                <a:ea typeface="굴림" pitchFamily="34" charset="-127"/>
              </a:rPr>
              <a:t>Home networks</a:t>
            </a:r>
            <a:endParaRPr lang="en-US" altLang="ko-KR" smtClean="0">
              <a:ea typeface="굴림" pitchFamily="34" charset="-127"/>
            </a:endParaRPr>
          </a:p>
        </p:txBody>
      </p:sp>
      <p:sp>
        <p:nvSpPr>
          <p:cNvPr id="12299" name="Rectangle 3"/>
          <p:cNvSpPr>
            <a:spLocks noGrp="1" noChangeArrowheads="1"/>
          </p:cNvSpPr>
          <p:nvPr>
            <p:ph type="body" sz="half" idx="1"/>
          </p:nvPr>
        </p:nvSpPr>
        <p:spPr>
          <a:xfrm>
            <a:off x="438150" y="1266825"/>
            <a:ext cx="7770813" cy="4876800"/>
          </a:xfrm>
        </p:spPr>
        <p:txBody>
          <a:bodyPr/>
          <a:lstStyle/>
          <a:p>
            <a:pPr>
              <a:buFont typeface="Wingdings" pitchFamily="2" charset="2"/>
              <a:buNone/>
            </a:pPr>
            <a:r>
              <a:rPr lang="en-US" altLang="ko-KR" sz="2400" dirty="0" smtClean="0">
                <a:solidFill>
                  <a:srgbClr val="FF0000"/>
                </a:solidFill>
                <a:ea typeface="굴림" pitchFamily="34" charset="-127"/>
              </a:rPr>
              <a:t>Typical home network </a:t>
            </a:r>
          </a:p>
          <a:p>
            <a:pPr>
              <a:buFont typeface="Wingdings" pitchFamily="2" charset="2"/>
              <a:buNone/>
            </a:pPr>
            <a:r>
              <a:rPr lang="en-US" altLang="ko-KR" sz="2400" dirty="0" smtClean="0">
                <a:solidFill>
                  <a:srgbClr val="FF0000"/>
                </a:solidFill>
                <a:ea typeface="굴림" pitchFamily="34" charset="-127"/>
              </a:rPr>
              <a:t>components: </a:t>
            </a:r>
          </a:p>
          <a:p>
            <a:r>
              <a:rPr lang="en-US" altLang="ko-KR" sz="2400" dirty="0" smtClean="0">
                <a:ea typeface="굴림" pitchFamily="34" charset="-127"/>
              </a:rPr>
              <a:t>DSL or cable modem</a:t>
            </a:r>
          </a:p>
          <a:p>
            <a:r>
              <a:rPr lang="en-US" altLang="ko-KR" sz="2400" dirty="0" smtClean="0">
                <a:ea typeface="굴림" pitchFamily="34" charset="-127"/>
              </a:rPr>
              <a:t>router/firewall</a:t>
            </a:r>
          </a:p>
          <a:p>
            <a:r>
              <a:rPr lang="en-US" altLang="ko-KR" sz="2400" dirty="0" smtClean="0">
                <a:ea typeface="굴림" pitchFamily="34" charset="-127"/>
              </a:rPr>
              <a:t>Ethernet</a:t>
            </a:r>
          </a:p>
          <a:p>
            <a:r>
              <a:rPr lang="en-US" altLang="ko-KR" sz="2400" dirty="0" smtClean="0">
                <a:ea typeface="굴림" pitchFamily="34" charset="-127"/>
              </a:rPr>
              <a:t>wireless access point</a:t>
            </a:r>
          </a:p>
        </p:txBody>
      </p:sp>
      <p:grpSp>
        <p:nvGrpSpPr>
          <p:cNvPr id="2" name="Group 4"/>
          <p:cNvGrpSpPr>
            <a:grpSpLocks/>
          </p:cNvGrpSpPr>
          <p:nvPr/>
        </p:nvGrpSpPr>
        <p:grpSpPr bwMode="auto">
          <a:xfrm>
            <a:off x="6753225" y="3371850"/>
            <a:ext cx="622300" cy="793750"/>
            <a:chOff x="3908" y="2375"/>
            <a:chExt cx="392" cy="500"/>
          </a:xfrm>
        </p:grpSpPr>
        <p:graphicFrame>
          <p:nvGraphicFramePr>
            <p:cNvPr id="12294" name="Object 5"/>
            <p:cNvGraphicFramePr>
              <a:graphicFrameLocks noChangeAspect="1"/>
            </p:cNvGraphicFramePr>
            <p:nvPr/>
          </p:nvGraphicFramePr>
          <p:xfrm>
            <a:off x="3908" y="2375"/>
            <a:ext cx="366" cy="441"/>
          </p:xfrm>
          <a:graphic>
            <a:graphicData uri="http://schemas.openxmlformats.org/presentationml/2006/ole">
              <p:oleObj spid="_x0000_s276488" name="Clip" r:id="rId5" imgW="819000" imgH="847800" progId="">
                <p:embed/>
              </p:oleObj>
            </a:graphicData>
          </a:graphic>
        </p:graphicFrame>
        <p:graphicFrame>
          <p:nvGraphicFramePr>
            <p:cNvPr id="12295" name="Object 6"/>
            <p:cNvGraphicFramePr>
              <a:graphicFrameLocks noChangeAspect="1"/>
            </p:cNvGraphicFramePr>
            <p:nvPr/>
          </p:nvGraphicFramePr>
          <p:xfrm>
            <a:off x="3966" y="2506"/>
            <a:ext cx="334" cy="369"/>
          </p:xfrm>
          <a:graphic>
            <a:graphicData uri="http://schemas.openxmlformats.org/presentationml/2006/ole">
              <p:oleObj spid="_x0000_s276489" name="Clip" r:id="rId6" imgW="1266840" imgH="1200240" progId="">
                <p:embed/>
              </p:oleObj>
            </a:graphicData>
          </a:graphic>
        </p:graphicFrame>
      </p:grpSp>
      <p:grpSp>
        <p:nvGrpSpPr>
          <p:cNvPr id="3" name="Group 7"/>
          <p:cNvGrpSpPr>
            <a:grpSpLocks/>
          </p:cNvGrpSpPr>
          <p:nvPr/>
        </p:nvGrpSpPr>
        <p:grpSpPr bwMode="auto">
          <a:xfrm>
            <a:off x="6800850" y="4330700"/>
            <a:ext cx="622300" cy="793750"/>
            <a:chOff x="2870" y="1518"/>
            <a:chExt cx="292" cy="320"/>
          </a:xfrm>
        </p:grpSpPr>
        <p:graphicFrame>
          <p:nvGraphicFramePr>
            <p:cNvPr id="12292" name="Object 8"/>
            <p:cNvGraphicFramePr>
              <a:graphicFrameLocks noChangeAspect="1"/>
            </p:cNvGraphicFramePr>
            <p:nvPr/>
          </p:nvGraphicFramePr>
          <p:xfrm>
            <a:off x="2870" y="1518"/>
            <a:ext cx="272" cy="282"/>
          </p:xfrm>
          <a:graphic>
            <a:graphicData uri="http://schemas.openxmlformats.org/presentationml/2006/ole">
              <p:oleObj spid="_x0000_s276490" name="Clip" r:id="rId7" imgW="819000" imgH="847800" progId="">
                <p:embed/>
              </p:oleObj>
            </a:graphicData>
          </a:graphic>
        </p:graphicFrame>
        <p:graphicFrame>
          <p:nvGraphicFramePr>
            <p:cNvPr id="12293" name="Object 9"/>
            <p:cNvGraphicFramePr>
              <a:graphicFrameLocks noChangeAspect="1"/>
            </p:cNvGraphicFramePr>
            <p:nvPr/>
          </p:nvGraphicFramePr>
          <p:xfrm>
            <a:off x="2913" y="1602"/>
            <a:ext cx="249" cy="236"/>
          </p:xfrm>
          <a:graphic>
            <a:graphicData uri="http://schemas.openxmlformats.org/presentationml/2006/ole">
              <p:oleObj spid="_x0000_s276491" name="Clip" r:id="rId8" imgW="1266840" imgH="1200240" progId="">
                <p:embed/>
              </p:oleObj>
            </a:graphicData>
          </a:graphic>
        </p:graphicFrame>
      </p:grpSp>
      <p:sp>
        <p:nvSpPr>
          <p:cNvPr id="12302" name="Text Box 13"/>
          <p:cNvSpPr txBox="1">
            <a:spLocks noChangeArrowheads="1"/>
          </p:cNvSpPr>
          <p:nvPr/>
        </p:nvSpPr>
        <p:spPr bwMode="auto">
          <a:xfrm>
            <a:off x="6233977" y="5133975"/>
            <a:ext cx="1636987" cy="1015663"/>
          </a:xfrm>
          <a:prstGeom prst="rect">
            <a:avLst/>
          </a:prstGeom>
          <a:noFill/>
          <a:ln w="9525">
            <a:noFill/>
            <a:miter lim="800000"/>
            <a:headEnd/>
            <a:tailEnd/>
          </a:ln>
        </p:spPr>
        <p:txBody>
          <a:bodyPr wrap="none">
            <a:spAutoFit/>
          </a:bodyPr>
          <a:lstStyle/>
          <a:p>
            <a:pPr algn="ctr"/>
            <a:r>
              <a:rPr lang="en-US" altLang="ko-KR" sz="2000" dirty="0">
                <a:solidFill>
                  <a:srgbClr val="FF0000"/>
                </a:solidFill>
                <a:latin typeface="Comic Sans MS" pitchFamily="66" charset="0"/>
                <a:ea typeface="굴림" pitchFamily="34" charset="-127"/>
              </a:rPr>
              <a:t>wireless</a:t>
            </a:r>
          </a:p>
          <a:p>
            <a:pPr algn="ctr"/>
            <a:r>
              <a:rPr lang="en-US" altLang="ko-KR" sz="2000" dirty="0">
                <a:solidFill>
                  <a:srgbClr val="FF0000"/>
                </a:solidFill>
                <a:latin typeface="Comic Sans MS" pitchFamily="66" charset="0"/>
                <a:ea typeface="굴림" pitchFamily="34" charset="-127"/>
              </a:rPr>
              <a:t>access </a:t>
            </a:r>
          </a:p>
          <a:p>
            <a:pPr algn="ctr"/>
            <a:r>
              <a:rPr lang="en-US" altLang="ko-KR" sz="2000" dirty="0" smtClean="0">
                <a:solidFill>
                  <a:srgbClr val="FF0000"/>
                </a:solidFill>
                <a:latin typeface="Comic Sans MS" pitchFamily="66" charset="0"/>
                <a:ea typeface="굴림" pitchFamily="34" charset="-127"/>
              </a:rPr>
              <a:t>point (WAP)</a:t>
            </a:r>
            <a:endParaRPr lang="en-US" altLang="ko-KR" sz="2000" dirty="0">
              <a:solidFill>
                <a:srgbClr val="FF0000"/>
              </a:solidFill>
              <a:ea typeface="굴림" pitchFamily="34" charset="-127"/>
            </a:endParaRPr>
          </a:p>
        </p:txBody>
      </p:sp>
      <p:sp>
        <p:nvSpPr>
          <p:cNvPr id="12303" name="Text Box 14"/>
          <p:cNvSpPr txBox="1">
            <a:spLocks noChangeArrowheads="1"/>
          </p:cNvSpPr>
          <p:nvPr/>
        </p:nvSpPr>
        <p:spPr bwMode="auto">
          <a:xfrm>
            <a:off x="7570788" y="3981450"/>
            <a:ext cx="1147762" cy="701675"/>
          </a:xfrm>
          <a:prstGeom prst="rect">
            <a:avLst/>
          </a:prstGeom>
          <a:noFill/>
          <a:ln w="9525">
            <a:noFill/>
            <a:miter lim="800000"/>
            <a:headEnd/>
            <a:tailEnd/>
          </a:ln>
        </p:spPr>
        <p:txBody>
          <a:bodyPr wrap="none">
            <a:spAutoFit/>
          </a:bodyPr>
          <a:lstStyle/>
          <a:p>
            <a:pPr algn="ctr"/>
            <a:r>
              <a:rPr lang="en-US" altLang="ko-KR" sz="2000">
                <a:solidFill>
                  <a:srgbClr val="FF0000"/>
                </a:solidFill>
                <a:latin typeface="Comic Sans MS" pitchFamily="66" charset="0"/>
                <a:ea typeface="굴림" pitchFamily="34" charset="-127"/>
              </a:rPr>
              <a:t>wireless</a:t>
            </a:r>
          </a:p>
          <a:p>
            <a:pPr algn="ctr"/>
            <a:r>
              <a:rPr lang="en-US" altLang="ko-KR" sz="2000">
                <a:solidFill>
                  <a:srgbClr val="FF0000"/>
                </a:solidFill>
                <a:latin typeface="Comic Sans MS" pitchFamily="66" charset="0"/>
                <a:ea typeface="굴림" pitchFamily="34" charset="-127"/>
              </a:rPr>
              <a:t>laptops</a:t>
            </a:r>
            <a:endParaRPr lang="en-US" altLang="ko-KR" sz="2000">
              <a:solidFill>
                <a:srgbClr val="FF0000"/>
              </a:solidFill>
              <a:ea typeface="굴림" pitchFamily="34" charset="-127"/>
            </a:endParaRPr>
          </a:p>
        </p:txBody>
      </p:sp>
      <p:sp>
        <p:nvSpPr>
          <p:cNvPr id="12304" name="Text Box 15"/>
          <p:cNvSpPr txBox="1">
            <a:spLocks noChangeArrowheads="1"/>
          </p:cNvSpPr>
          <p:nvPr/>
        </p:nvSpPr>
        <p:spPr bwMode="auto">
          <a:xfrm>
            <a:off x="3472351" y="4498975"/>
            <a:ext cx="1229824" cy="707886"/>
          </a:xfrm>
          <a:prstGeom prst="rect">
            <a:avLst/>
          </a:prstGeom>
          <a:noFill/>
          <a:ln w="9525">
            <a:noFill/>
            <a:miter lim="800000"/>
            <a:headEnd/>
            <a:tailEnd/>
          </a:ln>
        </p:spPr>
        <p:txBody>
          <a:bodyPr wrap="none">
            <a:spAutoFit/>
          </a:bodyPr>
          <a:lstStyle/>
          <a:p>
            <a:pPr algn="r"/>
            <a:r>
              <a:rPr lang="en-US" altLang="ko-KR" sz="2000" dirty="0" smtClean="0">
                <a:solidFill>
                  <a:srgbClr val="FF0000"/>
                </a:solidFill>
                <a:latin typeface="Comic Sans MS" pitchFamily="66" charset="0"/>
                <a:ea typeface="굴림" pitchFamily="34" charset="-127"/>
              </a:rPr>
              <a:t>Router</a:t>
            </a:r>
          </a:p>
          <a:p>
            <a:pPr algn="r"/>
            <a:r>
              <a:rPr lang="en-US" altLang="ko-KR" sz="2000" dirty="0" smtClean="0">
                <a:solidFill>
                  <a:srgbClr val="FF0000"/>
                </a:solidFill>
                <a:latin typeface="Comic Sans MS" pitchFamily="66" charset="0"/>
                <a:ea typeface="굴림" pitchFamily="34" charset="-127"/>
              </a:rPr>
              <a:t>/firewall</a:t>
            </a:r>
            <a:endParaRPr lang="en-US" altLang="ko-KR" sz="2000" dirty="0">
              <a:solidFill>
                <a:srgbClr val="FF0000"/>
              </a:solidFill>
              <a:ea typeface="굴림" pitchFamily="34" charset="-127"/>
            </a:endParaRPr>
          </a:p>
        </p:txBody>
      </p:sp>
      <p:sp>
        <p:nvSpPr>
          <p:cNvPr id="12305" name="Freeform 16"/>
          <p:cNvSpPr>
            <a:spLocks/>
          </p:cNvSpPr>
          <p:nvPr/>
        </p:nvSpPr>
        <p:spPr bwMode="auto">
          <a:xfrm>
            <a:off x="4821238" y="4448175"/>
            <a:ext cx="776287" cy="677863"/>
          </a:xfrm>
          <a:custGeom>
            <a:avLst/>
            <a:gdLst>
              <a:gd name="T0" fmla="*/ 2147483647 w 489"/>
              <a:gd name="T1" fmla="*/ 2147483647 h 427"/>
              <a:gd name="T2" fmla="*/ 2147483647 w 489"/>
              <a:gd name="T3" fmla="*/ 2147483647 h 427"/>
              <a:gd name="T4" fmla="*/ 0 w 489"/>
              <a:gd name="T5" fmla="*/ 0 h 427"/>
              <a:gd name="T6" fmla="*/ 0 60000 65536"/>
              <a:gd name="T7" fmla="*/ 0 60000 65536"/>
              <a:gd name="T8" fmla="*/ 0 60000 65536"/>
              <a:gd name="T9" fmla="*/ 0 w 489"/>
              <a:gd name="T10" fmla="*/ 0 h 427"/>
              <a:gd name="T11" fmla="*/ 489 w 489"/>
              <a:gd name="T12" fmla="*/ 427 h 427"/>
            </a:gdLst>
            <a:ahLst/>
            <a:cxnLst>
              <a:cxn ang="T6">
                <a:pos x="T0" y="T1"/>
              </a:cxn>
              <a:cxn ang="T7">
                <a:pos x="T2" y="T3"/>
              </a:cxn>
              <a:cxn ang="T8">
                <a:pos x="T4" y="T5"/>
              </a:cxn>
            </a:cxnLst>
            <a:rect l="T9" t="T10" r="T11" b="T12"/>
            <a:pathLst>
              <a:path w="489" h="427">
                <a:moveTo>
                  <a:pt x="489" y="427"/>
                </a:moveTo>
                <a:lnTo>
                  <a:pt x="166" y="427"/>
                </a:lnTo>
                <a:lnTo>
                  <a:pt x="0" y="0"/>
                </a:lnTo>
              </a:path>
            </a:pathLst>
          </a:custGeom>
          <a:noFill/>
          <a:ln w="9525">
            <a:solidFill>
              <a:schemeClr val="tx1"/>
            </a:solidFill>
            <a:round/>
            <a:headEnd/>
            <a:tailEnd/>
          </a:ln>
        </p:spPr>
        <p:txBody>
          <a:bodyPr wrap="none" anchor="ctr"/>
          <a:lstStyle/>
          <a:p>
            <a:endParaRPr lang="zh-CN" altLang="en-US"/>
          </a:p>
        </p:txBody>
      </p:sp>
      <p:graphicFrame>
        <p:nvGraphicFramePr>
          <p:cNvPr id="12290" name="Object 17"/>
          <p:cNvGraphicFramePr>
            <a:graphicFrameLocks noChangeAspect="1"/>
          </p:cNvGraphicFramePr>
          <p:nvPr/>
        </p:nvGraphicFramePr>
        <p:xfrm>
          <a:off x="5526088" y="3222625"/>
          <a:ext cx="598487" cy="579438"/>
        </p:xfrm>
        <a:graphic>
          <a:graphicData uri="http://schemas.openxmlformats.org/presentationml/2006/ole">
            <p:oleObj spid="_x0000_s276492" name="Clip" r:id="rId9" imgW="1305000" imgH="1085760" progId="">
              <p:embed/>
            </p:oleObj>
          </a:graphicData>
        </a:graphic>
      </p:graphicFrame>
      <p:sp>
        <p:nvSpPr>
          <p:cNvPr id="12306" name="Freeform 18"/>
          <p:cNvSpPr>
            <a:spLocks/>
          </p:cNvSpPr>
          <p:nvPr/>
        </p:nvSpPr>
        <p:spPr bwMode="auto">
          <a:xfrm flipV="1">
            <a:off x="5021263" y="4238625"/>
            <a:ext cx="1244600" cy="98425"/>
          </a:xfrm>
          <a:custGeom>
            <a:avLst/>
            <a:gdLst>
              <a:gd name="T0" fmla="*/ 0 w 513"/>
              <a:gd name="T1" fmla="*/ 0 h 1"/>
              <a:gd name="T2" fmla="*/ 2147483647 w 513"/>
              <a:gd name="T3" fmla="*/ 0 h 1"/>
              <a:gd name="T4" fmla="*/ 0 60000 65536"/>
              <a:gd name="T5" fmla="*/ 0 60000 65536"/>
              <a:gd name="T6" fmla="*/ 0 w 513"/>
              <a:gd name="T7" fmla="*/ 0 h 1"/>
              <a:gd name="T8" fmla="*/ 513 w 513"/>
              <a:gd name="T9" fmla="*/ 1 h 1"/>
            </a:gdLst>
            <a:ahLst/>
            <a:cxnLst>
              <a:cxn ang="T4">
                <a:pos x="T0" y="T1"/>
              </a:cxn>
              <a:cxn ang="T5">
                <a:pos x="T2" y="T3"/>
              </a:cxn>
            </a:cxnLst>
            <a:rect l="T6" t="T7" r="T8" b="T9"/>
            <a:pathLst>
              <a:path w="513" h="1">
                <a:moveTo>
                  <a:pt x="0" y="0"/>
                </a:moveTo>
                <a:lnTo>
                  <a:pt x="513" y="0"/>
                </a:lnTo>
              </a:path>
            </a:pathLst>
          </a:custGeom>
          <a:noFill/>
          <a:ln w="9525">
            <a:solidFill>
              <a:schemeClr val="tx1"/>
            </a:solidFill>
            <a:round/>
            <a:headEnd/>
            <a:tailEnd/>
          </a:ln>
        </p:spPr>
        <p:txBody>
          <a:bodyPr wrap="none" anchor="ctr"/>
          <a:lstStyle/>
          <a:p>
            <a:endParaRPr lang="zh-CN" altLang="en-US"/>
          </a:p>
        </p:txBody>
      </p:sp>
      <p:graphicFrame>
        <p:nvGraphicFramePr>
          <p:cNvPr id="12291" name="Object 19"/>
          <p:cNvGraphicFramePr>
            <a:graphicFrameLocks noChangeAspect="1"/>
          </p:cNvGraphicFramePr>
          <p:nvPr/>
        </p:nvGraphicFramePr>
        <p:xfrm>
          <a:off x="5553075" y="4951413"/>
          <a:ext cx="598488" cy="579437"/>
        </p:xfrm>
        <a:graphic>
          <a:graphicData uri="http://schemas.openxmlformats.org/presentationml/2006/ole">
            <p:oleObj spid="_x0000_s276493" name="Clip" r:id="rId10" imgW="1305000" imgH="1085760" progId="">
              <p:embed/>
            </p:oleObj>
          </a:graphicData>
        </a:graphic>
      </p:graphicFrame>
      <p:sp>
        <p:nvSpPr>
          <p:cNvPr id="12307" name="modem"/>
          <p:cNvSpPr>
            <a:spLocks noEditPoints="1" noChangeArrowheads="1"/>
          </p:cNvSpPr>
          <p:nvPr/>
        </p:nvSpPr>
        <p:spPr bwMode="auto">
          <a:xfrm>
            <a:off x="2435225" y="4232275"/>
            <a:ext cx="1033463" cy="207963"/>
          </a:xfrm>
          <a:custGeom>
            <a:avLst/>
            <a:gdLst>
              <a:gd name="T0" fmla="*/ 0 w 21600"/>
              <a:gd name="T1" fmla="*/ 2147483647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0 w 21600"/>
              <a:gd name="T11" fmla="*/ 2147483647 h 21600"/>
              <a:gd name="T12" fmla="*/ 2147483647 w 21600"/>
              <a:gd name="T13" fmla="*/ 0 h 21600"/>
              <a:gd name="T14" fmla="*/ 2147483647 w 21600"/>
              <a:gd name="T15" fmla="*/ 2147483647 h 21600"/>
              <a:gd name="T16" fmla="*/ 0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00 w 21600"/>
              <a:gd name="T31" fmla="*/ 22400 h 21600"/>
              <a:gd name="T32" fmla="*/ 21200 w 21600"/>
              <a:gd name="T33" fmla="*/ 30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a:lstStyle/>
          <a:p>
            <a:endParaRPr lang="zh-CN" altLang="en-US"/>
          </a:p>
        </p:txBody>
      </p:sp>
      <p:sp>
        <p:nvSpPr>
          <p:cNvPr id="12308" name="Freeform 21"/>
          <p:cNvSpPr>
            <a:spLocks/>
          </p:cNvSpPr>
          <p:nvPr/>
        </p:nvSpPr>
        <p:spPr bwMode="auto">
          <a:xfrm>
            <a:off x="3470275" y="4368800"/>
            <a:ext cx="814388" cy="1588"/>
          </a:xfrm>
          <a:custGeom>
            <a:avLst/>
            <a:gdLst>
              <a:gd name="T0" fmla="*/ 0 w 513"/>
              <a:gd name="T1" fmla="*/ 0 h 1"/>
              <a:gd name="T2" fmla="*/ 2147483647 w 513"/>
              <a:gd name="T3" fmla="*/ 0 h 1"/>
              <a:gd name="T4" fmla="*/ 0 60000 65536"/>
              <a:gd name="T5" fmla="*/ 0 60000 65536"/>
              <a:gd name="T6" fmla="*/ 0 w 513"/>
              <a:gd name="T7" fmla="*/ 0 h 1"/>
              <a:gd name="T8" fmla="*/ 513 w 513"/>
              <a:gd name="T9" fmla="*/ 1 h 1"/>
            </a:gdLst>
            <a:ahLst/>
            <a:cxnLst>
              <a:cxn ang="T4">
                <a:pos x="T0" y="T1"/>
              </a:cxn>
              <a:cxn ang="T5">
                <a:pos x="T2" y="T3"/>
              </a:cxn>
            </a:cxnLst>
            <a:rect l="T6" t="T7" r="T8" b="T9"/>
            <a:pathLst>
              <a:path w="513" h="1">
                <a:moveTo>
                  <a:pt x="0" y="0"/>
                </a:moveTo>
                <a:lnTo>
                  <a:pt x="513" y="0"/>
                </a:lnTo>
              </a:path>
            </a:pathLst>
          </a:custGeom>
          <a:noFill/>
          <a:ln w="9525">
            <a:solidFill>
              <a:schemeClr val="tx1"/>
            </a:solidFill>
            <a:round/>
            <a:headEnd/>
            <a:tailEnd/>
          </a:ln>
        </p:spPr>
        <p:txBody>
          <a:bodyPr wrap="none" anchor="ctr"/>
          <a:lstStyle/>
          <a:p>
            <a:endParaRPr lang="zh-CN" altLang="en-US"/>
          </a:p>
        </p:txBody>
      </p:sp>
      <p:sp>
        <p:nvSpPr>
          <p:cNvPr id="12309" name="Freeform 22"/>
          <p:cNvSpPr>
            <a:spLocks/>
          </p:cNvSpPr>
          <p:nvPr/>
        </p:nvSpPr>
        <p:spPr bwMode="auto">
          <a:xfrm flipV="1">
            <a:off x="4765675" y="3592513"/>
            <a:ext cx="776288" cy="677862"/>
          </a:xfrm>
          <a:custGeom>
            <a:avLst/>
            <a:gdLst>
              <a:gd name="T0" fmla="*/ 2147483647 w 489"/>
              <a:gd name="T1" fmla="*/ 2147483647 h 427"/>
              <a:gd name="T2" fmla="*/ 2147483647 w 489"/>
              <a:gd name="T3" fmla="*/ 2147483647 h 427"/>
              <a:gd name="T4" fmla="*/ 0 w 489"/>
              <a:gd name="T5" fmla="*/ 0 h 427"/>
              <a:gd name="T6" fmla="*/ 0 60000 65536"/>
              <a:gd name="T7" fmla="*/ 0 60000 65536"/>
              <a:gd name="T8" fmla="*/ 0 60000 65536"/>
              <a:gd name="T9" fmla="*/ 0 w 489"/>
              <a:gd name="T10" fmla="*/ 0 h 427"/>
              <a:gd name="T11" fmla="*/ 489 w 489"/>
              <a:gd name="T12" fmla="*/ 427 h 427"/>
            </a:gdLst>
            <a:ahLst/>
            <a:cxnLst>
              <a:cxn ang="T6">
                <a:pos x="T0" y="T1"/>
              </a:cxn>
              <a:cxn ang="T7">
                <a:pos x="T2" y="T3"/>
              </a:cxn>
              <a:cxn ang="T8">
                <a:pos x="T4" y="T5"/>
              </a:cxn>
            </a:cxnLst>
            <a:rect l="T9" t="T10" r="T11" b="T12"/>
            <a:pathLst>
              <a:path w="489" h="427">
                <a:moveTo>
                  <a:pt x="489" y="427"/>
                </a:moveTo>
                <a:lnTo>
                  <a:pt x="166" y="427"/>
                </a:lnTo>
                <a:lnTo>
                  <a:pt x="0" y="0"/>
                </a:lnTo>
              </a:path>
            </a:pathLst>
          </a:custGeom>
          <a:noFill/>
          <a:ln w="9525">
            <a:solidFill>
              <a:schemeClr val="tx1"/>
            </a:solidFill>
            <a:round/>
            <a:headEnd/>
            <a:tailEnd/>
          </a:ln>
        </p:spPr>
        <p:txBody>
          <a:bodyPr wrap="none" anchor="ctr"/>
          <a:lstStyle/>
          <a:p>
            <a:endParaRPr lang="zh-CN" altLang="en-US"/>
          </a:p>
        </p:txBody>
      </p:sp>
      <p:sp>
        <p:nvSpPr>
          <p:cNvPr id="12310" name="Line 23"/>
          <p:cNvSpPr>
            <a:spLocks noChangeShapeType="1"/>
          </p:cNvSpPr>
          <p:nvPr/>
        </p:nvSpPr>
        <p:spPr bwMode="auto">
          <a:xfrm flipH="1" flipV="1">
            <a:off x="6511925" y="4613275"/>
            <a:ext cx="123825" cy="582613"/>
          </a:xfrm>
          <a:prstGeom prst="line">
            <a:avLst/>
          </a:prstGeom>
          <a:noFill/>
          <a:ln w="9525">
            <a:solidFill>
              <a:srgbClr val="FF0000"/>
            </a:solidFill>
            <a:round/>
            <a:headEnd/>
            <a:tailEnd type="triangle" w="med" len="med"/>
          </a:ln>
        </p:spPr>
        <p:txBody>
          <a:bodyPr/>
          <a:lstStyle/>
          <a:p>
            <a:endParaRPr lang="zh-CN" altLang="en-US"/>
          </a:p>
        </p:txBody>
      </p:sp>
      <p:sp>
        <p:nvSpPr>
          <p:cNvPr id="12311" name="Text Box 24"/>
          <p:cNvSpPr txBox="1">
            <a:spLocks noChangeArrowheads="1"/>
          </p:cNvSpPr>
          <p:nvPr/>
        </p:nvSpPr>
        <p:spPr bwMode="auto">
          <a:xfrm>
            <a:off x="2428875" y="4484688"/>
            <a:ext cx="1000125" cy="701675"/>
          </a:xfrm>
          <a:prstGeom prst="rect">
            <a:avLst/>
          </a:prstGeom>
          <a:noFill/>
          <a:ln w="9525">
            <a:noFill/>
            <a:miter lim="800000"/>
            <a:headEnd/>
            <a:tailEnd/>
          </a:ln>
        </p:spPr>
        <p:txBody>
          <a:bodyPr wrap="none">
            <a:spAutoFit/>
          </a:bodyPr>
          <a:lstStyle/>
          <a:p>
            <a:pPr algn="ctr"/>
            <a:r>
              <a:rPr lang="en-US" altLang="ko-KR" sz="2000">
                <a:solidFill>
                  <a:srgbClr val="FF0000"/>
                </a:solidFill>
                <a:latin typeface="Comic Sans MS" pitchFamily="66" charset="0"/>
                <a:ea typeface="굴림" pitchFamily="34" charset="-127"/>
              </a:rPr>
              <a:t>cable</a:t>
            </a:r>
          </a:p>
          <a:p>
            <a:pPr algn="ctr"/>
            <a:r>
              <a:rPr lang="en-US" altLang="ko-KR" sz="2000">
                <a:solidFill>
                  <a:srgbClr val="FF0000"/>
                </a:solidFill>
                <a:latin typeface="Comic Sans MS" pitchFamily="66" charset="0"/>
                <a:ea typeface="굴림" pitchFamily="34" charset="-127"/>
              </a:rPr>
              <a:t>modem</a:t>
            </a:r>
            <a:endParaRPr lang="en-US" altLang="ko-KR" sz="2000">
              <a:solidFill>
                <a:srgbClr val="FF0000"/>
              </a:solidFill>
              <a:ea typeface="굴림" pitchFamily="34" charset="-127"/>
            </a:endParaRPr>
          </a:p>
        </p:txBody>
      </p:sp>
      <p:sp>
        <p:nvSpPr>
          <p:cNvPr id="12312" name="Line 25"/>
          <p:cNvSpPr>
            <a:spLocks noChangeShapeType="1"/>
          </p:cNvSpPr>
          <p:nvPr/>
        </p:nvSpPr>
        <p:spPr bwMode="auto">
          <a:xfrm>
            <a:off x="1870075" y="4351338"/>
            <a:ext cx="566738" cy="0"/>
          </a:xfrm>
          <a:prstGeom prst="line">
            <a:avLst/>
          </a:prstGeom>
          <a:noFill/>
          <a:ln w="9525">
            <a:solidFill>
              <a:schemeClr val="tx1"/>
            </a:solidFill>
            <a:round/>
            <a:headEnd/>
            <a:tailEnd/>
          </a:ln>
        </p:spPr>
        <p:txBody>
          <a:bodyPr/>
          <a:lstStyle/>
          <a:p>
            <a:endParaRPr lang="zh-CN" altLang="en-US"/>
          </a:p>
        </p:txBody>
      </p:sp>
      <p:sp>
        <p:nvSpPr>
          <p:cNvPr id="12313" name="Text Box 26"/>
          <p:cNvSpPr txBox="1">
            <a:spLocks noChangeArrowheads="1"/>
          </p:cNvSpPr>
          <p:nvPr/>
        </p:nvSpPr>
        <p:spPr bwMode="auto">
          <a:xfrm>
            <a:off x="1108075" y="4348163"/>
            <a:ext cx="1171575" cy="1006475"/>
          </a:xfrm>
          <a:prstGeom prst="rect">
            <a:avLst/>
          </a:prstGeom>
          <a:noFill/>
          <a:ln w="9525">
            <a:noFill/>
            <a:miter lim="800000"/>
            <a:headEnd/>
            <a:tailEnd/>
          </a:ln>
        </p:spPr>
        <p:txBody>
          <a:bodyPr wrap="none">
            <a:spAutoFit/>
          </a:bodyPr>
          <a:lstStyle/>
          <a:p>
            <a:pPr algn="ctr"/>
            <a:r>
              <a:rPr lang="en-US" altLang="ko-KR" sz="2000">
                <a:latin typeface="Comic Sans MS" pitchFamily="66" charset="0"/>
                <a:ea typeface="굴림" pitchFamily="34" charset="-127"/>
              </a:rPr>
              <a:t>to/from</a:t>
            </a:r>
          </a:p>
          <a:p>
            <a:pPr algn="ctr"/>
            <a:r>
              <a:rPr lang="en-US" altLang="ko-KR" sz="2000">
                <a:latin typeface="Comic Sans MS" pitchFamily="66" charset="0"/>
                <a:ea typeface="굴림" pitchFamily="34" charset="-127"/>
              </a:rPr>
              <a:t>cable</a:t>
            </a:r>
          </a:p>
          <a:p>
            <a:pPr algn="ctr"/>
            <a:r>
              <a:rPr lang="en-US" altLang="ko-KR" sz="2000">
                <a:latin typeface="Comic Sans MS" pitchFamily="66" charset="0"/>
                <a:ea typeface="굴림" pitchFamily="34" charset="-127"/>
              </a:rPr>
              <a:t>headend</a:t>
            </a:r>
            <a:endParaRPr lang="en-US" altLang="ko-KR" sz="2000">
              <a:ea typeface="굴림" pitchFamily="34" charset="-127"/>
            </a:endParaRPr>
          </a:p>
        </p:txBody>
      </p:sp>
      <p:grpSp>
        <p:nvGrpSpPr>
          <p:cNvPr id="4" name="Group 27"/>
          <p:cNvGrpSpPr>
            <a:grpSpLocks/>
          </p:cNvGrpSpPr>
          <p:nvPr/>
        </p:nvGrpSpPr>
        <p:grpSpPr bwMode="auto">
          <a:xfrm>
            <a:off x="4246563" y="4146550"/>
            <a:ext cx="766762" cy="433388"/>
            <a:chOff x="3600" y="219"/>
            <a:chExt cx="360" cy="175"/>
          </a:xfrm>
        </p:grpSpPr>
        <p:sp>
          <p:nvSpPr>
            <p:cNvPr id="12357" name="Oval 2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2358" name="Line 2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2359" name="Line 3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2360" name="Rectangle 31"/>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2361" name="Oval 3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5" name="Group 33"/>
            <p:cNvGrpSpPr>
              <a:grpSpLocks/>
            </p:cNvGrpSpPr>
            <p:nvPr/>
          </p:nvGrpSpPr>
          <p:grpSpPr bwMode="auto">
            <a:xfrm>
              <a:off x="3686" y="244"/>
              <a:ext cx="177" cy="66"/>
              <a:chOff x="2848" y="848"/>
              <a:chExt cx="140" cy="98"/>
            </a:xfrm>
          </p:grpSpPr>
          <p:sp>
            <p:nvSpPr>
              <p:cNvPr id="12367" name="Line 3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2368" name="Line 3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2369" name="Line 3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 name="Group 37"/>
            <p:cNvGrpSpPr>
              <a:grpSpLocks/>
            </p:cNvGrpSpPr>
            <p:nvPr/>
          </p:nvGrpSpPr>
          <p:grpSpPr bwMode="auto">
            <a:xfrm flipV="1">
              <a:off x="3686" y="243"/>
              <a:ext cx="177" cy="66"/>
              <a:chOff x="2848" y="848"/>
              <a:chExt cx="140" cy="98"/>
            </a:xfrm>
          </p:grpSpPr>
          <p:sp>
            <p:nvSpPr>
              <p:cNvPr id="12364" name="Line 3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2365" name="Line 3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2366" name="Line 4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2315" name="Text Box 41"/>
          <p:cNvSpPr txBox="1">
            <a:spLocks noChangeArrowheads="1"/>
          </p:cNvSpPr>
          <p:nvPr/>
        </p:nvSpPr>
        <p:spPr bwMode="auto">
          <a:xfrm>
            <a:off x="4206875" y="5632450"/>
            <a:ext cx="1262063" cy="701675"/>
          </a:xfrm>
          <a:prstGeom prst="rect">
            <a:avLst/>
          </a:prstGeom>
          <a:noFill/>
          <a:ln w="9525">
            <a:noFill/>
            <a:miter lim="800000"/>
            <a:headEnd/>
            <a:tailEnd/>
          </a:ln>
        </p:spPr>
        <p:txBody>
          <a:bodyPr wrap="none">
            <a:spAutoFit/>
          </a:bodyPr>
          <a:lstStyle/>
          <a:p>
            <a:pPr algn="ctr"/>
            <a:r>
              <a:rPr lang="en-US" altLang="ko-KR" sz="2000">
                <a:solidFill>
                  <a:srgbClr val="FF0000"/>
                </a:solidFill>
                <a:latin typeface="Comic Sans MS" pitchFamily="66" charset="0"/>
                <a:ea typeface="굴림" pitchFamily="34" charset="-127"/>
              </a:rPr>
              <a:t>Ethernet</a:t>
            </a:r>
          </a:p>
          <a:p>
            <a:pPr algn="ctr"/>
            <a:endParaRPr lang="en-US" altLang="ko-KR" sz="2000">
              <a:solidFill>
                <a:srgbClr val="FF0000"/>
              </a:solidFill>
              <a:ea typeface="굴림" pitchFamily="34" charset="-127"/>
            </a:endParaRPr>
          </a:p>
        </p:txBody>
      </p:sp>
      <p:sp>
        <p:nvSpPr>
          <p:cNvPr id="12316" name="Line 42"/>
          <p:cNvSpPr>
            <a:spLocks noChangeShapeType="1"/>
          </p:cNvSpPr>
          <p:nvPr/>
        </p:nvSpPr>
        <p:spPr bwMode="auto">
          <a:xfrm flipV="1">
            <a:off x="4862513" y="4875213"/>
            <a:ext cx="69850" cy="819150"/>
          </a:xfrm>
          <a:prstGeom prst="line">
            <a:avLst/>
          </a:prstGeom>
          <a:noFill/>
          <a:ln w="9525">
            <a:solidFill>
              <a:srgbClr val="FF0000"/>
            </a:solidFill>
            <a:round/>
            <a:headEnd/>
            <a:tailEnd type="triangle" w="med" len="med"/>
          </a:ln>
        </p:spPr>
        <p:txBody>
          <a:bodyPr/>
          <a:lstStyle/>
          <a:p>
            <a:endParaRPr lang="zh-CN" altLang="en-US"/>
          </a:p>
        </p:txBody>
      </p:sp>
      <p:sp>
        <p:nvSpPr>
          <p:cNvPr id="12317" name="Line 43"/>
          <p:cNvSpPr>
            <a:spLocks noChangeShapeType="1"/>
          </p:cNvSpPr>
          <p:nvPr/>
        </p:nvSpPr>
        <p:spPr bwMode="auto">
          <a:xfrm flipV="1">
            <a:off x="4875213" y="3586163"/>
            <a:ext cx="444500" cy="2093912"/>
          </a:xfrm>
          <a:prstGeom prst="line">
            <a:avLst/>
          </a:prstGeom>
          <a:noFill/>
          <a:ln w="9525">
            <a:solidFill>
              <a:srgbClr val="FF0000"/>
            </a:solidFill>
            <a:round/>
            <a:headEnd/>
            <a:tailEnd type="triangle" w="med" len="med"/>
          </a:ln>
        </p:spPr>
        <p:txBody>
          <a:bodyPr/>
          <a:lstStyle/>
          <a:p>
            <a:endParaRPr lang="zh-CN" altLang="en-US"/>
          </a:p>
        </p:txBody>
      </p:sp>
      <p:sp>
        <p:nvSpPr>
          <p:cNvPr id="12318" name="Line 44"/>
          <p:cNvSpPr>
            <a:spLocks noChangeShapeType="1"/>
          </p:cNvSpPr>
          <p:nvPr/>
        </p:nvSpPr>
        <p:spPr bwMode="auto">
          <a:xfrm flipV="1">
            <a:off x="4860925" y="5124450"/>
            <a:ext cx="347663" cy="528638"/>
          </a:xfrm>
          <a:prstGeom prst="line">
            <a:avLst/>
          </a:prstGeom>
          <a:noFill/>
          <a:ln w="9525">
            <a:solidFill>
              <a:srgbClr val="FF0000"/>
            </a:solidFill>
            <a:round/>
            <a:headEnd/>
            <a:tailEnd type="triangle" w="med" len="med"/>
          </a:ln>
        </p:spPr>
        <p:txBody>
          <a:bodyPr/>
          <a:lstStyle/>
          <a:p>
            <a:endParaRPr lang="zh-CN" altLang="en-US"/>
          </a:p>
        </p:txBody>
      </p:sp>
      <p:grpSp>
        <p:nvGrpSpPr>
          <p:cNvPr id="7" name="Group 45"/>
          <p:cNvGrpSpPr>
            <a:grpSpLocks/>
          </p:cNvGrpSpPr>
          <p:nvPr/>
        </p:nvGrpSpPr>
        <p:grpSpPr bwMode="auto">
          <a:xfrm>
            <a:off x="5961063" y="3794125"/>
            <a:ext cx="681037" cy="820738"/>
            <a:chOff x="3221" y="3127"/>
            <a:chExt cx="429" cy="517"/>
          </a:xfrm>
        </p:grpSpPr>
        <p:sp>
          <p:nvSpPr>
            <p:cNvPr id="12320" name="Freeform 46"/>
            <p:cNvSpPr>
              <a:spLocks/>
            </p:cNvSpPr>
            <p:nvPr/>
          </p:nvSpPr>
          <p:spPr bwMode="auto">
            <a:xfrm>
              <a:off x="3336" y="3156"/>
              <a:ext cx="77" cy="8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1 w 199"/>
                <a:gd name="T79" fmla="*/ 0 h 232"/>
                <a:gd name="T80" fmla="*/ 1 w 199"/>
                <a:gd name="T81" fmla="*/ 0 h 232"/>
                <a:gd name="T82" fmla="*/ 1 w 199"/>
                <a:gd name="T83" fmla="*/ 0 h 232"/>
                <a:gd name="T84" fmla="*/ 1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2321" name="Freeform 47"/>
            <p:cNvSpPr>
              <a:spLocks/>
            </p:cNvSpPr>
            <p:nvPr/>
          </p:nvSpPr>
          <p:spPr bwMode="auto">
            <a:xfrm>
              <a:off x="3467" y="3153"/>
              <a:ext cx="52" cy="66"/>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1 w 128"/>
                <a:gd name="T45" fmla="*/ 0 h 180"/>
                <a:gd name="T46" fmla="*/ 1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2322" name="Freeform 48"/>
            <p:cNvSpPr>
              <a:spLocks/>
            </p:cNvSpPr>
            <p:nvPr/>
          </p:nvSpPr>
          <p:spPr bwMode="auto">
            <a:xfrm>
              <a:off x="3287" y="3138"/>
              <a:ext cx="126" cy="138"/>
            </a:xfrm>
            <a:custGeom>
              <a:avLst/>
              <a:gdLst>
                <a:gd name="T0" fmla="*/ 0 w 322"/>
                <a:gd name="T1" fmla="*/ 0 h 378"/>
                <a:gd name="T2" fmla="*/ 0 w 322"/>
                <a:gd name="T3" fmla="*/ 0 h 378"/>
                <a:gd name="T4" fmla="*/ 0 w 322"/>
                <a:gd name="T5" fmla="*/ 0 h 378"/>
                <a:gd name="T6" fmla="*/ 0 w 322"/>
                <a:gd name="T7" fmla="*/ 0 h 378"/>
                <a:gd name="T8" fmla="*/ 0 w 322"/>
                <a:gd name="T9" fmla="*/ 1 h 378"/>
                <a:gd name="T10" fmla="*/ 0 w 322"/>
                <a:gd name="T11" fmla="*/ 1 h 378"/>
                <a:gd name="T12" fmla="*/ 0 w 322"/>
                <a:gd name="T13" fmla="*/ 1 h 378"/>
                <a:gd name="T14" fmla="*/ 0 w 322"/>
                <a:gd name="T15" fmla="*/ 1 h 378"/>
                <a:gd name="T16" fmla="*/ 0 w 322"/>
                <a:gd name="T17" fmla="*/ 1 h 378"/>
                <a:gd name="T18" fmla="*/ 0 w 322"/>
                <a:gd name="T19" fmla="*/ 1 h 378"/>
                <a:gd name="T20" fmla="*/ 0 w 322"/>
                <a:gd name="T21" fmla="*/ 1 h 378"/>
                <a:gd name="T22" fmla="*/ 1 w 322"/>
                <a:gd name="T23" fmla="*/ 1 h 378"/>
                <a:gd name="T24" fmla="*/ 1 w 322"/>
                <a:gd name="T25" fmla="*/ 1 h 378"/>
                <a:gd name="T26" fmla="*/ 1 w 322"/>
                <a:gd name="T27" fmla="*/ 1 h 378"/>
                <a:gd name="T28" fmla="*/ 1 w 322"/>
                <a:gd name="T29" fmla="*/ 1 h 378"/>
                <a:gd name="T30" fmla="*/ 1 w 322"/>
                <a:gd name="T31" fmla="*/ 1 h 378"/>
                <a:gd name="T32" fmla="*/ 1 w 322"/>
                <a:gd name="T33" fmla="*/ 1 h 378"/>
                <a:gd name="T34" fmla="*/ 1 w 322"/>
                <a:gd name="T35" fmla="*/ 1 h 378"/>
                <a:gd name="T36" fmla="*/ 1 w 322"/>
                <a:gd name="T37" fmla="*/ 1 h 378"/>
                <a:gd name="T38" fmla="*/ 1 w 322"/>
                <a:gd name="T39" fmla="*/ 1 h 378"/>
                <a:gd name="T40" fmla="*/ 1 w 322"/>
                <a:gd name="T41" fmla="*/ 1 h 378"/>
                <a:gd name="T42" fmla="*/ 1 w 322"/>
                <a:gd name="T43" fmla="*/ 1 h 378"/>
                <a:gd name="T44" fmla="*/ 1 w 322"/>
                <a:gd name="T45" fmla="*/ 1 h 378"/>
                <a:gd name="T46" fmla="*/ 1 w 322"/>
                <a:gd name="T47" fmla="*/ 1 h 378"/>
                <a:gd name="T48" fmla="*/ 1 w 322"/>
                <a:gd name="T49" fmla="*/ 1 h 378"/>
                <a:gd name="T50" fmla="*/ 0 w 322"/>
                <a:gd name="T51" fmla="*/ 1 h 378"/>
                <a:gd name="T52" fmla="*/ 0 w 322"/>
                <a:gd name="T53" fmla="*/ 1 h 378"/>
                <a:gd name="T54" fmla="*/ 0 w 322"/>
                <a:gd name="T55" fmla="*/ 1 h 378"/>
                <a:gd name="T56" fmla="*/ 0 w 322"/>
                <a:gd name="T57" fmla="*/ 1 h 378"/>
                <a:gd name="T58" fmla="*/ 0 w 322"/>
                <a:gd name="T59" fmla="*/ 1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1 w 322"/>
                <a:gd name="T73" fmla="*/ 0 h 378"/>
                <a:gd name="T74" fmla="*/ 1 w 322"/>
                <a:gd name="T75" fmla="*/ 0 h 378"/>
                <a:gd name="T76" fmla="*/ 1 w 322"/>
                <a:gd name="T77" fmla="*/ 0 h 378"/>
                <a:gd name="T78" fmla="*/ 1 w 322"/>
                <a:gd name="T79" fmla="*/ 0 h 378"/>
                <a:gd name="T80" fmla="*/ 1 w 322"/>
                <a:gd name="T81" fmla="*/ 0 h 378"/>
                <a:gd name="T82" fmla="*/ 1 w 322"/>
                <a:gd name="T83" fmla="*/ 0 h 378"/>
                <a:gd name="T84" fmla="*/ 1 w 322"/>
                <a:gd name="T85" fmla="*/ 0 h 378"/>
                <a:gd name="T86" fmla="*/ 1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2323" name="Freeform 49"/>
            <p:cNvSpPr>
              <a:spLocks/>
            </p:cNvSpPr>
            <p:nvPr/>
          </p:nvSpPr>
          <p:spPr bwMode="auto">
            <a:xfrm>
              <a:off x="3465" y="3134"/>
              <a:ext cx="110" cy="92"/>
            </a:xfrm>
            <a:custGeom>
              <a:avLst/>
              <a:gdLst>
                <a:gd name="T0" fmla="*/ 1 w 283"/>
                <a:gd name="T1" fmla="*/ 0 h 252"/>
                <a:gd name="T2" fmla="*/ 1 w 283"/>
                <a:gd name="T3" fmla="*/ 0 h 252"/>
                <a:gd name="T4" fmla="*/ 1 w 283"/>
                <a:gd name="T5" fmla="*/ 0 h 252"/>
                <a:gd name="T6" fmla="*/ 1 w 283"/>
                <a:gd name="T7" fmla="*/ 0 h 252"/>
                <a:gd name="T8" fmla="*/ 1 w 283"/>
                <a:gd name="T9" fmla="*/ 0 h 252"/>
                <a:gd name="T10" fmla="*/ 1 w 283"/>
                <a:gd name="T11" fmla="*/ 0 h 252"/>
                <a:gd name="T12" fmla="*/ 1 w 283"/>
                <a:gd name="T13" fmla="*/ 0 h 252"/>
                <a:gd name="T14" fmla="*/ 1 w 283"/>
                <a:gd name="T15" fmla="*/ 0 h 252"/>
                <a:gd name="T16" fmla="*/ 1 w 283"/>
                <a:gd name="T17" fmla="*/ 0 h 252"/>
                <a:gd name="T18" fmla="*/ 1 w 283"/>
                <a:gd name="T19" fmla="*/ 0 h 252"/>
                <a:gd name="T20" fmla="*/ 1 w 283"/>
                <a:gd name="T21" fmla="*/ 0 h 252"/>
                <a:gd name="T22" fmla="*/ 1 w 283"/>
                <a:gd name="T23" fmla="*/ 0 h 252"/>
                <a:gd name="T24" fmla="*/ 1 w 283"/>
                <a:gd name="T25" fmla="*/ 0 h 252"/>
                <a:gd name="T26" fmla="*/ 1 w 283"/>
                <a:gd name="T27" fmla="*/ 0 h 252"/>
                <a:gd name="T28" fmla="*/ 1 w 283"/>
                <a:gd name="T29" fmla="*/ 0 h 252"/>
                <a:gd name="T30" fmla="*/ 1 w 283"/>
                <a:gd name="T31" fmla="*/ 0 h 252"/>
                <a:gd name="T32" fmla="*/ 1 w 283"/>
                <a:gd name="T33" fmla="*/ 0 h 252"/>
                <a:gd name="T34" fmla="*/ 1 w 283"/>
                <a:gd name="T35" fmla="*/ 0 h 252"/>
                <a:gd name="T36" fmla="*/ 1 w 283"/>
                <a:gd name="T37" fmla="*/ 0 h 252"/>
                <a:gd name="T38" fmla="*/ 1 w 283"/>
                <a:gd name="T39" fmla="*/ 0 h 252"/>
                <a:gd name="T40" fmla="*/ 1 w 283"/>
                <a:gd name="T41" fmla="*/ 0 h 252"/>
                <a:gd name="T42" fmla="*/ 1 w 283"/>
                <a:gd name="T43" fmla="*/ 0 h 252"/>
                <a:gd name="T44" fmla="*/ 1 w 283"/>
                <a:gd name="T45" fmla="*/ 0 h 252"/>
                <a:gd name="T46" fmla="*/ 1 w 283"/>
                <a:gd name="T47" fmla="*/ 0 h 252"/>
                <a:gd name="T48" fmla="*/ 1 w 283"/>
                <a:gd name="T49" fmla="*/ 0 h 252"/>
                <a:gd name="T50" fmla="*/ 1 w 283"/>
                <a:gd name="T51" fmla="*/ 0 h 252"/>
                <a:gd name="T52" fmla="*/ 1 w 283"/>
                <a:gd name="T53" fmla="*/ 0 h 252"/>
                <a:gd name="T54" fmla="*/ 1 w 283"/>
                <a:gd name="T55" fmla="*/ 0 h 252"/>
                <a:gd name="T56" fmla="*/ 1 w 283"/>
                <a:gd name="T57" fmla="*/ 0 h 252"/>
                <a:gd name="T58" fmla="*/ 1 w 283"/>
                <a:gd name="T59" fmla="*/ 0 h 252"/>
                <a:gd name="T60" fmla="*/ 1 w 283"/>
                <a:gd name="T61" fmla="*/ 0 h 252"/>
                <a:gd name="T62" fmla="*/ 1 w 283"/>
                <a:gd name="T63" fmla="*/ 0 h 252"/>
                <a:gd name="T64" fmla="*/ 1 w 283"/>
                <a:gd name="T65" fmla="*/ 0 h 252"/>
                <a:gd name="T66" fmla="*/ 1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1 w 283"/>
                <a:gd name="T113" fmla="*/ 0 h 252"/>
                <a:gd name="T114" fmla="*/ 1 w 283"/>
                <a:gd name="T115" fmla="*/ 0 h 252"/>
                <a:gd name="T116" fmla="*/ 1 w 283"/>
                <a:gd name="T117" fmla="*/ 0 h 252"/>
                <a:gd name="T118" fmla="*/ 1 w 283"/>
                <a:gd name="T119" fmla="*/ 0 h 252"/>
                <a:gd name="T120" fmla="*/ 1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2324" name="Freeform 50"/>
            <p:cNvSpPr>
              <a:spLocks/>
            </p:cNvSpPr>
            <p:nvPr/>
          </p:nvSpPr>
          <p:spPr bwMode="auto">
            <a:xfrm>
              <a:off x="3240" y="3178"/>
              <a:ext cx="44" cy="8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2325" name="Freeform 51"/>
            <p:cNvSpPr>
              <a:spLocks/>
            </p:cNvSpPr>
            <p:nvPr/>
          </p:nvSpPr>
          <p:spPr bwMode="auto">
            <a:xfrm>
              <a:off x="3554" y="3127"/>
              <a:ext cx="96" cy="114"/>
            </a:xfrm>
            <a:custGeom>
              <a:avLst/>
              <a:gdLst>
                <a:gd name="T0" fmla="*/ 1 w 246"/>
                <a:gd name="T1" fmla="*/ 0 h 310"/>
                <a:gd name="T2" fmla="*/ 1 w 246"/>
                <a:gd name="T3" fmla="*/ 0 h 310"/>
                <a:gd name="T4" fmla="*/ 1 w 246"/>
                <a:gd name="T5" fmla="*/ 0 h 310"/>
                <a:gd name="T6" fmla="*/ 1 w 246"/>
                <a:gd name="T7" fmla="*/ 0 h 310"/>
                <a:gd name="T8" fmla="*/ 1 w 246"/>
                <a:gd name="T9" fmla="*/ 0 h 310"/>
                <a:gd name="T10" fmla="*/ 1 w 246"/>
                <a:gd name="T11" fmla="*/ 0 h 310"/>
                <a:gd name="T12" fmla="*/ 1 w 246"/>
                <a:gd name="T13" fmla="*/ 0 h 310"/>
                <a:gd name="T14" fmla="*/ 1 w 246"/>
                <a:gd name="T15" fmla="*/ 1 h 310"/>
                <a:gd name="T16" fmla="*/ 0 w 246"/>
                <a:gd name="T17" fmla="*/ 1 h 310"/>
                <a:gd name="T18" fmla="*/ 0 w 246"/>
                <a:gd name="T19" fmla="*/ 1 h 310"/>
                <a:gd name="T20" fmla="*/ 0 w 246"/>
                <a:gd name="T21" fmla="*/ 1 h 310"/>
                <a:gd name="T22" fmla="*/ 0 w 246"/>
                <a:gd name="T23" fmla="*/ 1 h 310"/>
                <a:gd name="T24" fmla="*/ 0 w 246"/>
                <a:gd name="T25" fmla="*/ 1 h 310"/>
                <a:gd name="T26" fmla="*/ 0 w 246"/>
                <a:gd name="T27" fmla="*/ 1 h 310"/>
                <a:gd name="T28" fmla="*/ 1 w 246"/>
                <a:gd name="T29" fmla="*/ 1 h 310"/>
                <a:gd name="T30" fmla="*/ 1 w 246"/>
                <a:gd name="T31" fmla="*/ 1 h 310"/>
                <a:gd name="T32" fmla="*/ 1 w 246"/>
                <a:gd name="T33" fmla="*/ 0 h 310"/>
                <a:gd name="T34" fmla="*/ 1 w 246"/>
                <a:gd name="T35" fmla="*/ 0 h 310"/>
                <a:gd name="T36" fmla="*/ 1 w 246"/>
                <a:gd name="T37" fmla="*/ 0 h 310"/>
                <a:gd name="T38" fmla="*/ 1 w 246"/>
                <a:gd name="T39" fmla="*/ 0 h 310"/>
                <a:gd name="T40" fmla="*/ 1 w 246"/>
                <a:gd name="T41" fmla="*/ 0 h 310"/>
                <a:gd name="T42" fmla="*/ 1 w 246"/>
                <a:gd name="T43" fmla="*/ 0 h 310"/>
                <a:gd name="T44" fmla="*/ 1 w 246"/>
                <a:gd name="T45" fmla="*/ 0 h 310"/>
                <a:gd name="T46" fmla="*/ 1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1 w 246"/>
                <a:gd name="T73" fmla="*/ 0 h 310"/>
                <a:gd name="T74" fmla="*/ 1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2326" name="Freeform 52"/>
            <p:cNvSpPr>
              <a:spLocks/>
            </p:cNvSpPr>
            <p:nvPr/>
          </p:nvSpPr>
          <p:spPr bwMode="auto">
            <a:xfrm>
              <a:off x="3448" y="3261"/>
              <a:ext cx="33" cy="68"/>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chemeClr val="hlink"/>
            </a:solidFill>
            <a:ln w="9525">
              <a:noFill/>
              <a:round/>
              <a:headEnd/>
              <a:tailEnd/>
            </a:ln>
          </p:spPr>
          <p:txBody>
            <a:bodyPr/>
            <a:lstStyle/>
            <a:p>
              <a:endParaRPr lang="zh-CN" altLang="en-US"/>
            </a:p>
          </p:txBody>
        </p:sp>
        <p:sp>
          <p:nvSpPr>
            <p:cNvPr id="12327" name="Freeform 53"/>
            <p:cNvSpPr>
              <a:spLocks/>
            </p:cNvSpPr>
            <p:nvPr/>
          </p:nvSpPr>
          <p:spPr bwMode="auto">
            <a:xfrm>
              <a:off x="3434" y="3224"/>
              <a:ext cx="17" cy="35"/>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2328" name="Freeform 54"/>
            <p:cNvSpPr>
              <a:spLocks/>
            </p:cNvSpPr>
            <p:nvPr/>
          </p:nvSpPr>
          <p:spPr bwMode="auto">
            <a:xfrm>
              <a:off x="3420" y="3199"/>
              <a:ext cx="14" cy="20"/>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2329" name="Freeform 55"/>
            <p:cNvSpPr>
              <a:spLocks/>
            </p:cNvSpPr>
            <p:nvPr/>
          </p:nvSpPr>
          <p:spPr bwMode="auto">
            <a:xfrm>
              <a:off x="3409" y="3182"/>
              <a:ext cx="18" cy="13"/>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2330" name="Freeform 56"/>
            <p:cNvSpPr>
              <a:spLocks/>
            </p:cNvSpPr>
            <p:nvPr/>
          </p:nvSpPr>
          <p:spPr bwMode="auto">
            <a:xfrm>
              <a:off x="3315" y="3160"/>
              <a:ext cx="77" cy="86"/>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1 w 198"/>
                <a:gd name="T39" fmla="*/ 0 h 236"/>
                <a:gd name="T40" fmla="*/ 1 w 198"/>
                <a:gd name="T41" fmla="*/ 0 h 236"/>
                <a:gd name="T42" fmla="*/ 1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1 w 198"/>
                <a:gd name="T99" fmla="*/ 0 h 236"/>
                <a:gd name="T100" fmla="*/ 1 w 198"/>
                <a:gd name="T101" fmla="*/ 0 h 236"/>
                <a:gd name="T102" fmla="*/ 1 w 198"/>
                <a:gd name="T103" fmla="*/ 0 h 236"/>
                <a:gd name="T104" fmla="*/ 1 w 198"/>
                <a:gd name="T105" fmla="*/ 0 h 236"/>
                <a:gd name="T106" fmla="*/ 1 w 198"/>
                <a:gd name="T107" fmla="*/ 0 h 236"/>
                <a:gd name="T108" fmla="*/ 1 w 198"/>
                <a:gd name="T109" fmla="*/ 0 h 236"/>
                <a:gd name="T110" fmla="*/ 1 w 198"/>
                <a:gd name="T111" fmla="*/ 0 h 236"/>
                <a:gd name="T112" fmla="*/ 1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tx1"/>
              </a:solidFill>
              <a:round/>
              <a:headEnd/>
              <a:tailEnd/>
            </a:ln>
          </p:spPr>
          <p:txBody>
            <a:bodyPr/>
            <a:lstStyle/>
            <a:p>
              <a:endParaRPr lang="zh-CN" altLang="en-US"/>
            </a:p>
          </p:txBody>
        </p:sp>
        <p:sp>
          <p:nvSpPr>
            <p:cNvPr id="12331" name="Freeform 57"/>
            <p:cNvSpPr>
              <a:spLocks/>
            </p:cNvSpPr>
            <p:nvPr/>
          </p:nvSpPr>
          <p:spPr bwMode="auto">
            <a:xfrm>
              <a:off x="3446" y="3160"/>
              <a:ext cx="52" cy="66"/>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1 w 128"/>
                <a:gd name="T45" fmla="*/ 0 h 183"/>
                <a:gd name="T46" fmla="*/ 1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tx1"/>
              </a:solidFill>
              <a:round/>
              <a:headEnd/>
              <a:tailEnd/>
            </a:ln>
          </p:spPr>
          <p:txBody>
            <a:bodyPr/>
            <a:lstStyle/>
            <a:p>
              <a:endParaRPr lang="zh-CN" altLang="en-US"/>
            </a:p>
          </p:txBody>
        </p:sp>
        <p:sp>
          <p:nvSpPr>
            <p:cNvPr id="12332" name="Freeform 58"/>
            <p:cNvSpPr>
              <a:spLocks/>
            </p:cNvSpPr>
            <p:nvPr/>
          </p:nvSpPr>
          <p:spPr bwMode="auto">
            <a:xfrm>
              <a:off x="3266" y="3145"/>
              <a:ext cx="124" cy="138"/>
            </a:xfrm>
            <a:custGeom>
              <a:avLst/>
              <a:gdLst>
                <a:gd name="T0" fmla="*/ 0 w 323"/>
                <a:gd name="T1" fmla="*/ 0 h 379"/>
                <a:gd name="T2" fmla="*/ 0 w 323"/>
                <a:gd name="T3" fmla="*/ 0 h 379"/>
                <a:gd name="T4" fmla="*/ 0 w 323"/>
                <a:gd name="T5" fmla="*/ 0 h 379"/>
                <a:gd name="T6" fmla="*/ 0 w 323"/>
                <a:gd name="T7" fmla="*/ 0 h 379"/>
                <a:gd name="T8" fmla="*/ 0 w 323"/>
                <a:gd name="T9" fmla="*/ 1 h 379"/>
                <a:gd name="T10" fmla="*/ 0 w 323"/>
                <a:gd name="T11" fmla="*/ 1 h 379"/>
                <a:gd name="T12" fmla="*/ 0 w 323"/>
                <a:gd name="T13" fmla="*/ 1 h 379"/>
                <a:gd name="T14" fmla="*/ 0 w 323"/>
                <a:gd name="T15" fmla="*/ 1 h 379"/>
                <a:gd name="T16" fmla="*/ 0 w 323"/>
                <a:gd name="T17" fmla="*/ 1 h 379"/>
                <a:gd name="T18" fmla="*/ 0 w 323"/>
                <a:gd name="T19" fmla="*/ 1 h 379"/>
                <a:gd name="T20" fmla="*/ 0 w 323"/>
                <a:gd name="T21" fmla="*/ 1 h 379"/>
                <a:gd name="T22" fmla="*/ 0 w 323"/>
                <a:gd name="T23" fmla="*/ 1 h 379"/>
                <a:gd name="T24" fmla="*/ 1 w 323"/>
                <a:gd name="T25" fmla="*/ 1 h 379"/>
                <a:gd name="T26" fmla="*/ 1 w 323"/>
                <a:gd name="T27" fmla="*/ 1 h 379"/>
                <a:gd name="T28" fmla="*/ 1 w 323"/>
                <a:gd name="T29" fmla="*/ 1 h 379"/>
                <a:gd name="T30" fmla="*/ 1 w 323"/>
                <a:gd name="T31" fmla="*/ 1 h 379"/>
                <a:gd name="T32" fmla="*/ 1 w 323"/>
                <a:gd name="T33" fmla="*/ 1 h 379"/>
                <a:gd name="T34" fmla="*/ 1 w 323"/>
                <a:gd name="T35" fmla="*/ 1 h 379"/>
                <a:gd name="T36" fmla="*/ 1 w 323"/>
                <a:gd name="T37" fmla="*/ 1 h 379"/>
                <a:gd name="T38" fmla="*/ 1 w 323"/>
                <a:gd name="T39" fmla="*/ 1 h 379"/>
                <a:gd name="T40" fmla="*/ 1 w 323"/>
                <a:gd name="T41" fmla="*/ 1 h 379"/>
                <a:gd name="T42" fmla="*/ 1 w 323"/>
                <a:gd name="T43" fmla="*/ 1 h 379"/>
                <a:gd name="T44" fmla="*/ 1 w 323"/>
                <a:gd name="T45" fmla="*/ 1 h 379"/>
                <a:gd name="T46" fmla="*/ 1 w 323"/>
                <a:gd name="T47" fmla="*/ 1 h 379"/>
                <a:gd name="T48" fmla="*/ 1 w 323"/>
                <a:gd name="T49" fmla="*/ 1 h 379"/>
                <a:gd name="T50" fmla="*/ 0 w 323"/>
                <a:gd name="T51" fmla="*/ 1 h 379"/>
                <a:gd name="T52" fmla="*/ 0 w 323"/>
                <a:gd name="T53" fmla="*/ 1 h 379"/>
                <a:gd name="T54" fmla="*/ 0 w 323"/>
                <a:gd name="T55" fmla="*/ 1 h 379"/>
                <a:gd name="T56" fmla="*/ 0 w 323"/>
                <a:gd name="T57" fmla="*/ 1 h 379"/>
                <a:gd name="T58" fmla="*/ 0 w 323"/>
                <a:gd name="T59" fmla="*/ 1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1 w 323"/>
                <a:gd name="T75" fmla="*/ 0 h 379"/>
                <a:gd name="T76" fmla="*/ 1 w 323"/>
                <a:gd name="T77" fmla="*/ 0 h 379"/>
                <a:gd name="T78" fmla="*/ 1 w 323"/>
                <a:gd name="T79" fmla="*/ 0 h 379"/>
                <a:gd name="T80" fmla="*/ 1 w 323"/>
                <a:gd name="T81" fmla="*/ 0 h 379"/>
                <a:gd name="T82" fmla="*/ 1 w 323"/>
                <a:gd name="T83" fmla="*/ 0 h 379"/>
                <a:gd name="T84" fmla="*/ 1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tx1"/>
              </a:solidFill>
              <a:round/>
              <a:headEnd/>
              <a:tailEnd/>
            </a:ln>
          </p:spPr>
          <p:txBody>
            <a:bodyPr/>
            <a:lstStyle/>
            <a:p>
              <a:endParaRPr lang="zh-CN" altLang="en-US"/>
            </a:p>
          </p:txBody>
        </p:sp>
        <p:sp>
          <p:nvSpPr>
            <p:cNvPr id="12333" name="Freeform 59"/>
            <p:cNvSpPr>
              <a:spLocks/>
            </p:cNvSpPr>
            <p:nvPr/>
          </p:nvSpPr>
          <p:spPr bwMode="auto">
            <a:xfrm>
              <a:off x="3441" y="3140"/>
              <a:ext cx="111" cy="92"/>
            </a:xfrm>
            <a:custGeom>
              <a:avLst/>
              <a:gdLst>
                <a:gd name="T0" fmla="*/ 1 w 282"/>
                <a:gd name="T1" fmla="*/ 0 h 253"/>
                <a:gd name="T2" fmla="*/ 1 w 282"/>
                <a:gd name="T3" fmla="*/ 0 h 253"/>
                <a:gd name="T4" fmla="*/ 1 w 282"/>
                <a:gd name="T5" fmla="*/ 0 h 253"/>
                <a:gd name="T6" fmla="*/ 1 w 282"/>
                <a:gd name="T7" fmla="*/ 0 h 253"/>
                <a:gd name="T8" fmla="*/ 1 w 282"/>
                <a:gd name="T9" fmla="*/ 0 h 253"/>
                <a:gd name="T10" fmla="*/ 1 w 282"/>
                <a:gd name="T11" fmla="*/ 0 h 253"/>
                <a:gd name="T12" fmla="*/ 1 w 282"/>
                <a:gd name="T13" fmla="*/ 0 h 253"/>
                <a:gd name="T14" fmla="*/ 1 w 282"/>
                <a:gd name="T15" fmla="*/ 0 h 253"/>
                <a:gd name="T16" fmla="*/ 1 w 282"/>
                <a:gd name="T17" fmla="*/ 0 h 253"/>
                <a:gd name="T18" fmla="*/ 1 w 282"/>
                <a:gd name="T19" fmla="*/ 0 h 253"/>
                <a:gd name="T20" fmla="*/ 1 w 282"/>
                <a:gd name="T21" fmla="*/ 0 h 253"/>
                <a:gd name="T22" fmla="*/ 1 w 282"/>
                <a:gd name="T23" fmla="*/ 0 h 253"/>
                <a:gd name="T24" fmla="*/ 1 w 282"/>
                <a:gd name="T25" fmla="*/ 0 h 253"/>
                <a:gd name="T26" fmla="*/ 1 w 282"/>
                <a:gd name="T27" fmla="*/ 0 h 253"/>
                <a:gd name="T28" fmla="*/ 1 w 282"/>
                <a:gd name="T29" fmla="*/ 0 h 253"/>
                <a:gd name="T30" fmla="*/ 1 w 282"/>
                <a:gd name="T31" fmla="*/ 0 h 253"/>
                <a:gd name="T32" fmla="*/ 1 w 282"/>
                <a:gd name="T33" fmla="*/ 0 h 253"/>
                <a:gd name="T34" fmla="*/ 1 w 282"/>
                <a:gd name="T35" fmla="*/ 0 h 253"/>
                <a:gd name="T36" fmla="*/ 1 w 282"/>
                <a:gd name="T37" fmla="*/ 0 h 253"/>
                <a:gd name="T38" fmla="*/ 1 w 282"/>
                <a:gd name="T39" fmla="*/ 0 h 253"/>
                <a:gd name="T40" fmla="*/ 1 w 282"/>
                <a:gd name="T41" fmla="*/ 0 h 253"/>
                <a:gd name="T42" fmla="*/ 1 w 282"/>
                <a:gd name="T43" fmla="*/ 0 h 253"/>
                <a:gd name="T44" fmla="*/ 1 w 282"/>
                <a:gd name="T45" fmla="*/ 0 h 253"/>
                <a:gd name="T46" fmla="*/ 1 w 282"/>
                <a:gd name="T47" fmla="*/ 0 h 253"/>
                <a:gd name="T48" fmla="*/ 1 w 282"/>
                <a:gd name="T49" fmla="*/ 0 h 253"/>
                <a:gd name="T50" fmla="*/ 1 w 282"/>
                <a:gd name="T51" fmla="*/ 0 h 253"/>
                <a:gd name="T52" fmla="*/ 1 w 282"/>
                <a:gd name="T53" fmla="*/ 0 h 253"/>
                <a:gd name="T54" fmla="*/ 1 w 282"/>
                <a:gd name="T55" fmla="*/ 0 h 253"/>
                <a:gd name="T56" fmla="*/ 1 w 282"/>
                <a:gd name="T57" fmla="*/ 0 h 253"/>
                <a:gd name="T58" fmla="*/ 1 w 282"/>
                <a:gd name="T59" fmla="*/ 0 h 253"/>
                <a:gd name="T60" fmla="*/ 1 w 282"/>
                <a:gd name="T61" fmla="*/ 0 h 253"/>
                <a:gd name="T62" fmla="*/ 1 w 282"/>
                <a:gd name="T63" fmla="*/ 0 h 253"/>
                <a:gd name="T64" fmla="*/ 1 w 282"/>
                <a:gd name="T65" fmla="*/ 0 h 253"/>
                <a:gd name="T66" fmla="*/ 1 w 282"/>
                <a:gd name="T67" fmla="*/ 0 h 253"/>
                <a:gd name="T68" fmla="*/ 1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1 w 282"/>
                <a:gd name="T109" fmla="*/ 0 h 253"/>
                <a:gd name="T110" fmla="*/ 1 w 282"/>
                <a:gd name="T111" fmla="*/ 0 h 253"/>
                <a:gd name="T112" fmla="*/ 1 w 282"/>
                <a:gd name="T113" fmla="*/ 0 h 253"/>
                <a:gd name="T114" fmla="*/ 1 w 282"/>
                <a:gd name="T115" fmla="*/ 0 h 253"/>
                <a:gd name="T116" fmla="*/ 1 w 282"/>
                <a:gd name="T117" fmla="*/ 0 h 253"/>
                <a:gd name="T118" fmla="*/ 1 w 282"/>
                <a:gd name="T119" fmla="*/ 0 h 253"/>
                <a:gd name="T120" fmla="*/ 1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tx1"/>
              </a:solidFill>
              <a:round/>
              <a:headEnd/>
              <a:tailEnd/>
            </a:ln>
          </p:spPr>
          <p:txBody>
            <a:bodyPr/>
            <a:lstStyle/>
            <a:p>
              <a:endParaRPr lang="zh-CN" altLang="en-US"/>
            </a:p>
          </p:txBody>
        </p:sp>
        <p:sp>
          <p:nvSpPr>
            <p:cNvPr id="12334" name="Freeform 60"/>
            <p:cNvSpPr>
              <a:spLocks/>
            </p:cNvSpPr>
            <p:nvPr/>
          </p:nvSpPr>
          <p:spPr bwMode="auto">
            <a:xfrm>
              <a:off x="3221" y="3191"/>
              <a:ext cx="45" cy="85"/>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tx1"/>
              </a:solidFill>
              <a:round/>
              <a:headEnd/>
              <a:tailEnd/>
            </a:ln>
          </p:spPr>
          <p:txBody>
            <a:bodyPr/>
            <a:lstStyle/>
            <a:p>
              <a:endParaRPr lang="zh-CN" altLang="en-US"/>
            </a:p>
          </p:txBody>
        </p:sp>
        <p:sp>
          <p:nvSpPr>
            <p:cNvPr id="12335" name="Freeform 61"/>
            <p:cNvSpPr>
              <a:spLocks/>
            </p:cNvSpPr>
            <p:nvPr/>
          </p:nvSpPr>
          <p:spPr bwMode="auto">
            <a:xfrm>
              <a:off x="3533" y="3134"/>
              <a:ext cx="96" cy="114"/>
            </a:xfrm>
            <a:custGeom>
              <a:avLst/>
              <a:gdLst>
                <a:gd name="T0" fmla="*/ 1 w 245"/>
                <a:gd name="T1" fmla="*/ 0 h 310"/>
                <a:gd name="T2" fmla="*/ 1 w 245"/>
                <a:gd name="T3" fmla="*/ 0 h 310"/>
                <a:gd name="T4" fmla="*/ 1 w 245"/>
                <a:gd name="T5" fmla="*/ 0 h 310"/>
                <a:gd name="T6" fmla="*/ 1 w 245"/>
                <a:gd name="T7" fmla="*/ 0 h 310"/>
                <a:gd name="T8" fmla="*/ 1 w 245"/>
                <a:gd name="T9" fmla="*/ 0 h 310"/>
                <a:gd name="T10" fmla="*/ 1 w 245"/>
                <a:gd name="T11" fmla="*/ 0 h 310"/>
                <a:gd name="T12" fmla="*/ 1 w 245"/>
                <a:gd name="T13" fmla="*/ 0 h 310"/>
                <a:gd name="T14" fmla="*/ 1 w 245"/>
                <a:gd name="T15" fmla="*/ 1 h 310"/>
                <a:gd name="T16" fmla="*/ 0 w 245"/>
                <a:gd name="T17" fmla="*/ 1 h 310"/>
                <a:gd name="T18" fmla="*/ 0 w 245"/>
                <a:gd name="T19" fmla="*/ 1 h 310"/>
                <a:gd name="T20" fmla="*/ 0 w 245"/>
                <a:gd name="T21" fmla="*/ 1 h 310"/>
                <a:gd name="T22" fmla="*/ 0 w 245"/>
                <a:gd name="T23" fmla="*/ 1 h 310"/>
                <a:gd name="T24" fmla="*/ 0 w 245"/>
                <a:gd name="T25" fmla="*/ 1 h 310"/>
                <a:gd name="T26" fmla="*/ 0 w 245"/>
                <a:gd name="T27" fmla="*/ 1 h 310"/>
                <a:gd name="T28" fmla="*/ 1 w 245"/>
                <a:gd name="T29" fmla="*/ 1 h 310"/>
                <a:gd name="T30" fmla="*/ 1 w 245"/>
                <a:gd name="T31" fmla="*/ 1 h 310"/>
                <a:gd name="T32" fmla="*/ 1 w 245"/>
                <a:gd name="T33" fmla="*/ 0 h 310"/>
                <a:gd name="T34" fmla="*/ 1 w 245"/>
                <a:gd name="T35" fmla="*/ 0 h 310"/>
                <a:gd name="T36" fmla="*/ 1 w 245"/>
                <a:gd name="T37" fmla="*/ 0 h 310"/>
                <a:gd name="T38" fmla="*/ 1 w 245"/>
                <a:gd name="T39" fmla="*/ 0 h 310"/>
                <a:gd name="T40" fmla="*/ 1 w 245"/>
                <a:gd name="T41" fmla="*/ 0 h 310"/>
                <a:gd name="T42" fmla="*/ 1 w 245"/>
                <a:gd name="T43" fmla="*/ 0 h 310"/>
                <a:gd name="T44" fmla="*/ 1 w 245"/>
                <a:gd name="T45" fmla="*/ 0 h 310"/>
                <a:gd name="T46" fmla="*/ 1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1 w 245"/>
                <a:gd name="T73" fmla="*/ 0 h 310"/>
                <a:gd name="T74" fmla="*/ 1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tx1"/>
              </a:solidFill>
              <a:round/>
              <a:headEnd/>
              <a:tailEnd/>
            </a:ln>
          </p:spPr>
          <p:txBody>
            <a:bodyPr/>
            <a:lstStyle/>
            <a:p>
              <a:endParaRPr lang="zh-CN" altLang="en-US"/>
            </a:p>
          </p:txBody>
        </p:sp>
        <p:grpSp>
          <p:nvGrpSpPr>
            <p:cNvPr id="8" name="Group 62"/>
            <p:cNvGrpSpPr>
              <a:grpSpLocks/>
            </p:cNvGrpSpPr>
            <p:nvPr/>
          </p:nvGrpSpPr>
          <p:grpSpPr bwMode="auto">
            <a:xfrm>
              <a:off x="3334" y="3292"/>
              <a:ext cx="290" cy="352"/>
              <a:chOff x="3774" y="2423"/>
              <a:chExt cx="189" cy="286"/>
            </a:xfrm>
          </p:grpSpPr>
          <p:sp>
            <p:nvSpPr>
              <p:cNvPr id="12351" name="Rectangle 63"/>
              <p:cNvSpPr>
                <a:spLocks noChangeArrowheads="1"/>
              </p:cNvSpPr>
              <p:nvPr/>
            </p:nvSpPr>
            <p:spPr bwMode="auto">
              <a:xfrm>
                <a:off x="3790" y="2610"/>
                <a:ext cx="153"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2352" name="Rectangle 64"/>
              <p:cNvSpPr>
                <a:spLocks noChangeArrowheads="1"/>
              </p:cNvSpPr>
              <p:nvPr/>
            </p:nvSpPr>
            <p:spPr bwMode="auto">
              <a:xfrm>
                <a:off x="3774" y="2653"/>
                <a:ext cx="189"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2353" name="Rectangle 65"/>
              <p:cNvSpPr>
                <a:spLocks noChangeArrowheads="1"/>
              </p:cNvSpPr>
              <p:nvPr/>
            </p:nvSpPr>
            <p:spPr bwMode="auto">
              <a:xfrm>
                <a:off x="3808" y="2564"/>
                <a:ext cx="119"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2354" name="Rectangle 66"/>
              <p:cNvSpPr>
                <a:spLocks noChangeArrowheads="1"/>
              </p:cNvSpPr>
              <p:nvPr/>
            </p:nvSpPr>
            <p:spPr bwMode="auto">
              <a:xfrm>
                <a:off x="3818" y="2518"/>
                <a:ext cx="97"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2355" name="Rectangle 67"/>
              <p:cNvSpPr>
                <a:spLocks noChangeArrowheads="1"/>
              </p:cNvSpPr>
              <p:nvPr/>
            </p:nvSpPr>
            <p:spPr bwMode="auto">
              <a:xfrm>
                <a:off x="3828" y="2472"/>
                <a:ext cx="74"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2356" name="Rectangle 68"/>
              <p:cNvSpPr>
                <a:spLocks noChangeArrowheads="1"/>
              </p:cNvSpPr>
              <p:nvPr/>
            </p:nvSpPr>
            <p:spPr bwMode="auto">
              <a:xfrm>
                <a:off x="3839" y="2423"/>
                <a:ext cx="51"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9" name="Group 69"/>
            <p:cNvGrpSpPr>
              <a:grpSpLocks/>
            </p:cNvGrpSpPr>
            <p:nvPr/>
          </p:nvGrpSpPr>
          <p:grpSpPr bwMode="auto">
            <a:xfrm>
              <a:off x="3420" y="3341"/>
              <a:ext cx="105" cy="46"/>
              <a:chOff x="3420" y="3341"/>
              <a:chExt cx="105" cy="46"/>
            </a:xfrm>
          </p:grpSpPr>
          <p:sp>
            <p:nvSpPr>
              <p:cNvPr id="12349" name="Rectangle 70"/>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2350" name="Rectangle 71"/>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0" name="Group 72"/>
            <p:cNvGrpSpPr>
              <a:grpSpLocks/>
            </p:cNvGrpSpPr>
            <p:nvPr/>
          </p:nvGrpSpPr>
          <p:grpSpPr bwMode="auto">
            <a:xfrm>
              <a:off x="3409" y="3398"/>
              <a:ext cx="135" cy="46"/>
              <a:chOff x="3420" y="3341"/>
              <a:chExt cx="105" cy="46"/>
            </a:xfrm>
          </p:grpSpPr>
          <p:sp>
            <p:nvSpPr>
              <p:cNvPr id="12347" name="Rectangle 73"/>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2348" name="Rectangle 74"/>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1" name="Group 75"/>
            <p:cNvGrpSpPr>
              <a:grpSpLocks/>
            </p:cNvGrpSpPr>
            <p:nvPr/>
          </p:nvGrpSpPr>
          <p:grpSpPr bwMode="auto">
            <a:xfrm>
              <a:off x="3392" y="3455"/>
              <a:ext cx="168" cy="46"/>
              <a:chOff x="3420" y="3341"/>
              <a:chExt cx="105" cy="46"/>
            </a:xfrm>
          </p:grpSpPr>
          <p:sp>
            <p:nvSpPr>
              <p:cNvPr id="12345" name="Rectangle 76"/>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2346" name="Rectangle 77"/>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2" name="Group 78"/>
            <p:cNvGrpSpPr>
              <a:grpSpLocks/>
            </p:cNvGrpSpPr>
            <p:nvPr/>
          </p:nvGrpSpPr>
          <p:grpSpPr bwMode="auto">
            <a:xfrm>
              <a:off x="3378" y="3512"/>
              <a:ext cx="203" cy="46"/>
              <a:chOff x="3420" y="3341"/>
              <a:chExt cx="105" cy="46"/>
            </a:xfrm>
          </p:grpSpPr>
          <p:sp>
            <p:nvSpPr>
              <p:cNvPr id="12343" name="Rectangle 79"/>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2344" name="Rectangle 80"/>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sp>
          <p:nvSpPr>
            <p:cNvPr id="12341" name="Rectangle 81"/>
            <p:cNvSpPr>
              <a:spLocks noChangeArrowheads="1"/>
            </p:cNvSpPr>
            <p:nvPr/>
          </p:nvSpPr>
          <p:spPr bwMode="auto">
            <a:xfrm>
              <a:off x="3363" y="3561"/>
              <a:ext cx="226" cy="33"/>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2342" name="Rectangle 82"/>
            <p:cNvSpPr>
              <a:spLocks noChangeArrowheads="1"/>
            </p:cNvSpPr>
            <p:nvPr/>
          </p:nvSpPr>
          <p:spPr bwMode="auto">
            <a:xfrm>
              <a:off x="3382" y="3580"/>
              <a:ext cx="23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299">
                                            <p:txEl>
                                              <p:pRg st="5" end="5"/>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499"/>
                                          </p:stCondLst>
                                        </p:cTn>
                                        <p:tgtEl>
                                          <p:spTgt spid="2"/>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499"/>
                                          </p:stCondLst>
                                        </p:cTn>
                                        <p:tgtEl>
                                          <p:spTgt spid="3"/>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499"/>
                                          </p:stCondLst>
                                        </p:cTn>
                                        <p:tgtEl>
                                          <p:spTgt spid="12302"/>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499"/>
                                          </p:stCondLst>
                                        </p:cTn>
                                        <p:tgtEl>
                                          <p:spTgt spid="12303"/>
                                        </p:tgtEl>
                                        <p:attrNameLst>
                                          <p:attrName>style.visibility</p:attrName>
                                        </p:attrNameLst>
                                      </p:cBhvr>
                                      <p:to>
                                        <p:strVal val="visible"/>
                                      </p:to>
                                    </p:se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499"/>
                                          </p:stCondLst>
                                        </p:cTn>
                                        <p:tgtEl>
                                          <p:spTgt spid="12304"/>
                                        </p:tgtEl>
                                        <p:attrNameLst>
                                          <p:attrName>style.visibility</p:attrName>
                                        </p:attrNameLst>
                                      </p:cBhvr>
                                      <p:to>
                                        <p:strVal val="visible"/>
                                      </p:to>
                                    </p:set>
                                  </p:childTnLst>
                                </p:cTn>
                              </p:par>
                            </p:childTnLst>
                          </p:cTn>
                        </p:par>
                        <p:par>
                          <p:cTn id="42" fill="hold">
                            <p:stCondLst>
                              <p:cond delay="3000"/>
                            </p:stCondLst>
                            <p:childTnLst>
                              <p:par>
                                <p:cTn id="43" presetID="1" presetClass="entr" presetSubtype="0" fill="hold" grpId="0" nodeType="afterEffect">
                                  <p:stCondLst>
                                    <p:cond delay="0"/>
                                  </p:stCondLst>
                                  <p:childTnLst>
                                    <p:set>
                                      <p:cBhvr>
                                        <p:cTn id="44" dur="1" fill="hold">
                                          <p:stCondLst>
                                            <p:cond delay="499"/>
                                          </p:stCondLst>
                                        </p:cTn>
                                        <p:tgtEl>
                                          <p:spTgt spid="12305"/>
                                        </p:tgtEl>
                                        <p:attrNameLst>
                                          <p:attrName>style.visibility</p:attrName>
                                        </p:attrNameLst>
                                      </p:cBhvr>
                                      <p:to>
                                        <p:strVal val="visible"/>
                                      </p:to>
                                    </p:set>
                                  </p:childTnLst>
                                </p:cTn>
                              </p:par>
                            </p:childTnLst>
                          </p:cTn>
                        </p:par>
                        <p:par>
                          <p:cTn id="45" fill="hold">
                            <p:stCondLst>
                              <p:cond delay="3500"/>
                            </p:stCondLst>
                            <p:childTnLst>
                              <p:par>
                                <p:cTn id="46" presetID="1" presetClass="entr" presetSubtype="0" fill="hold" nodeType="afterEffect">
                                  <p:stCondLst>
                                    <p:cond delay="0"/>
                                  </p:stCondLst>
                                  <p:childTnLst>
                                    <p:set>
                                      <p:cBhvr>
                                        <p:cTn id="47" dur="1" fill="hold">
                                          <p:stCondLst>
                                            <p:cond delay="499"/>
                                          </p:stCondLst>
                                        </p:cTn>
                                        <p:tgtEl>
                                          <p:spTgt spid="12290"/>
                                        </p:tgtEl>
                                        <p:attrNameLst>
                                          <p:attrName>style.visibility</p:attrName>
                                        </p:attrNameLst>
                                      </p:cBhvr>
                                      <p:to>
                                        <p:strVal val="visible"/>
                                      </p:to>
                                    </p:set>
                                  </p:childTnLst>
                                </p:cTn>
                              </p:par>
                            </p:childTnLst>
                          </p:cTn>
                        </p:par>
                        <p:par>
                          <p:cTn id="48" fill="hold">
                            <p:stCondLst>
                              <p:cond delay="4000"/>
                            </p:stCondLst>
                            <p:childTnLst>
                              <p:par>
                                <p:cTn id="49" presetID="1" presetClass="entr" presetSubtype="0" fill="hold" grpId="0" nodeType="afterEffect">
                                  <p:stCondLst>
                                    <p:cond delay="0"/>
                                  </p:stCondLst>
                                  <p:childTnLst>
                                    <p:set>
                                      <p:cBhvr>
                                        <p:cTn id="50" dur="1" fill="hold">
                                          <p:stCondLst>
                                            <p:cond delay="499"/>
                                          </p:stCondLst>
                                        </p:cTn>
                                        <p:tgtEl>
                                          <p:spTgt spid="12306"/>
                                        </p:tgtEl>
                                        <p:attrNameLst>
                                          <p:attrName>style.visibility</p:attrName>
                                        </p:attrNameLst>
                                      </p:cBhvr>
                                      <p:to>
                                        <p:strVal val="visible"/>
                                      </p:to>
                                    </p:set>
                                  </p:childTnLst>
                                </p:cTn>
                              </p:par>
                            </p:childTnLst>
                          </p:cTn>
                        </p:par>
                        <p:par>
                          <p:cTn id="51" fill="hold">
                            <p:stCondLst>
                              <p:cond delay="4500"/>
                            </p:stCondLst>
                            <p:childTnLst>
                              <p:par>
                                <p:cTn id="52" presetID="1" presetClass="entr" presetSubtype="0" fill="hold" nodeType="afterEffect">
                                  <p:stCondLst>
                                    <p:cond delay="0"/>
                                  </p:stCondLst>
                                  <p:childTnLst>
                                    <p:set>
                                      <p:cBhvr>
                                        <p:cTn id="53" dur="1" fill="hold">
                                          <p:stCondLst>
                                            <p:cond delay="499"/>
                                          </p:stCondLst>
                                        </p:cTn>
                                        <p:tgtEl>
                                          <p:spTgt spid="12291"/>
                                        </p:tgtEl>
                                        <p:attrNameLst>
                                          <p:attrName>style.visibility</p:attrName>
                                        </p:attrNameLst>
                                      </p:cBhvr>
                                      <p:to>
                                        <p:strVal val="visible"/>
                                      </p:to>
                                    </p:set>
                                  </p:childTnLst>
                                </p:cTn>
                              </p:par>
                            </p:childTnLst>
                          </p:cTn>
                        </p:par>
                        <p:par>
                          <p:cTn id="54" fill="hold">
                            <p:stCondLst>
                              <p:cond delay="5000"/>
                            </p:stCondLst>
                            <p:childTnLst>
                              <p:par>
                                <p:cTn id="55" presetID="1" presetClass="entr" presetSubtype="0" fill="hold" grpId="0" nodeType="afterEffect">
                                  <p:stCondLst>
                                    <p:cond delay="0"/>
                                  </p:stCondLst>
                                  <p:childTnLst>
                                    <p:set>
                                      <p:cBhvr>
                                        <p:cTn id="56" dur="1" fill="hold">
                                          <p:stCondLst>
                                            <p:cond delay="499"/>
                                          </p:stCondLst>
                                        </p:cTn>
                                        <p:tgtEl>
                                          <p:spTgt spid="12307"/>
                                        </p:tgtEl>
                                        <p:attrNameLst>
                                          <p:attrName>style.visibility</p:attrName>
                                        </p:attrNameLst>
                                      </p:cBhvr>
                                      <p:to>
                                        <p:strVal val="visible"/>
                                      </p:to>
                                    </p:set>
                                  </p:childTnLst>
                                </p:cTn>
                              </p:par>
                            </p:childTnLst>
                          </p:cTn>
                        </p:par>
                        <p:par>
                          <p:cTn id="57" fill="hold">
                            <p:stCondLst>
                              <p:cond delay="5500"/>
                            </p:stCondLst>
                            <p:childTnLst>
                              <p:par>
                                <p:cTn id="58" presetID="1" presetClass="entr" presetSubtype="0" fill="hold" grpId="0" nodeType="afterEffect">
                                  <p:stCondLst>
                                    <p:cond delay="0"/>
                                  </p:stCondLst>
                                  <p:childTnLst>
                                    <p:set>
                                      <p:cBhvr>
                                        <p:cTn id="59" dur="1" fill="hold">
                                          <p:stCondLst>
                                            <p:cond delay="499"/>
                                          </p:stCondLst>
                                        </p:cTn>
                                        <p:tgtEl>
                                          <p:spTgt spid="12308"/>
                                        </p:tgtEl>
                                        <p:attrNameLst>
                                          <p:attrName>style.visibility</p:attrName>
                                        </p:attrNameLst>
                                      </p:cBhvr>
                                      <p:to>
                                        <p:strVal val="visible"/>
                                      </p:to>
                                    </p:set>
                                  </p:childTnLst>
                                </p:cTn>
                              </p:par>
                            </p:childTnLst>
                          </p:cTn>
                        </p:par>
                        <p:par>
                          <p:cTn id="60" fill="hold">
                            <p:stCondLst>
                              <p:cond delay="6000"/>
                            </p:stCondLst>
                            <p:childTnLst>
                              <p:par>
                                <p:cTn id="61" presetID="1" presetClass="entr" presetSubtype="0" fill="hold" grpId="0" nodeType="afterEffect">
                                  <p:stCondLst>
                                    <p:cond delay="0"/>
                                  </p:stCondLst>
                                  <p:childTnLst>
                                    <p:set>
                                      <p:cBhvr>
                                        <p:cTn id="62" dur="1" fill="hold">
                                          <p:stCondLst>
                                            <p:cond delay="499"/>
                                          </p:stCondLst>
                                        </p:cTn>
                                        <p:tgtEl>
                                          <p:spTgt spid="12309"/>
                                        </p:tgtEl>
                                        <p:attrNameLst>
                                          <p:attrName>style.visibility</p:attrName>
                                        </p:attrNameLst>
                                      </p:cBhvr>
                                      <p:to>
                                        <p:strVal val="visible"/>
                                      </p:to>
                                    </p:set>
                                  </p:childTnLst>
                                </p:cTn>
                              </p:par>
                            </p:childTnLst>
                          </p:cTn>
                        </p:par>
                        <p:par>
                          <p:cTn id="63" fill="hold">
                            <p:stCondLst>
                              <p:cond delay="6500"/>
                            </p:stCondLst>
                            <p:childTnLst>
                              <p:par>
                                <p:cTn id="64" presetID="1" presetClass="entr" presetSubtype="0" fill="hold" grpId="0" nodeType="afterEffect">
                                  <p:stCondLst>
                                    <p:cond delay="0"/>
                                  </p:stCondLst>
                                  <p:childTnLst>
                                    <p:set>
                                      <p:cBhvr>
                                        <p:cTn id="65" dur="1" fill="hold">
                                          <p:stCondLst>
                                            <p:cond delay="499"/>
                                          </p:stCondLst>
                                        </p:cTn>
                                        <p:tgtEl>
                                          <p:spTgt spid="12310"/>
                                        </p:tgtEl>
                                        <p:attrNameLst>
                                          <p:attrName>style.visibility</p:attrName>
                                        </p:attrNameLst>
                                      </p:cBhvr>
                                      <p:to>
                                        <p:strVal val="visible"/>
                                      </p:to>
                                    </p:set>
                                  </p:childTnLst>
                                </p:cTn>
                              </p:par>
                            </p:childTnLst>
                          </p:cTn>
                        </p:par>
                        <p:par>
                          <p:cTn id="66" fill="hold">
                            <p:stCondLst>
                              <p:cond delay="7000"/>
                            </p:stCondLst>
                            <p:childTnLst>
                              <p:par>
                                <p:cTn id="67" presetID="1" presetClass="entr" presetSubtype="0" fill="hold" grpId="0" nodeType="afterEffect">
                                  <p:stCondLst>
                                    <p:cond delay="0"/>
                                  </p:stCondLst>
                                  <p:childTnLst>
                                    <p:set>
                                      <p:cBhvr>
                                        <p:cTn id="68" dur="1" fill="hold">
                                          <p:stCondLst>
                                            <p:cond delay="499"/>
                                          </p:stCondLst>
                                        </p:cTn>
                                        <p:tgtEl>
                                          <p:spTgt spid="12311"/>
                                        </p:tgtEl>
                                        <p:attrNameLst>
                                          <p:attrName>style.visibility</p:attrName>
                                        </p:attrNameLst>
                                      </p:cBhvr>
                                      <p:to>
                                        <p:strVal val="visible"/>
                                      </p:to>
                                    </p:set>
                                  </p:childTnLst>
                                </p:cTn>
                              </p:par>
                            </p:childTnLst>
                          </p:cTn>
                        </p:par>
                        <p:par>
                          <p:cTn id="69" fill="hold">
                            <p:stCondLst>
                              <p:cond delay="7500"/>
                            </p:stCondLst>
                            <p:childTnLst>
                              <p:par>
                                <p:cTn id="70" presetID="1" presetClass="entr" presetSubtype="0" fill="hold" grpId="0" nodeType="afterEffect">
                                  <p:stCondLst>
                                    <p:cond delay="0"/>
                                  </p:stCondLst>
                                  <p:childTnLst>
                                    <p:set>
                                      <p:cBhvr>
                                        <p:cTn id="71" dur="1" fill="hold">
                                          <p:stCondLst>
                                            <p:cond delay="499"/>
                                          </p:stCondLst>
                                        </p:cTn>
                                        <p:tgtEl>
                                          <p:spTgt spid="12312"/>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grpId="0" nodeType="afterEffect">
                                  <p:stCondLst>
                                    <p:cond delay="0"/>
                                  </p:stCondLst>
                                  <p:childTnLst>
                                    <p:set>
                                      <p:cBhvr>
                                        <p:cTn id="74" dur="1" fill="hold">
                                          <p:stCondLst>
                                            <p:cond delay="499"/>
                                          </p:stCondLst>
                                        </p:cTn>
                                        <p:tgtEl>
                                          <p:spTgt spid="12313"/>
                                        </p:tgtEl>
                                        <p:attrNameLst>
                                          <p:attrName>style.visibility</p:attrName>
                                        </p:attrNameLst>
                                      </p:cBhvr>
                                      <p:to>
                                        <p:strVal val="visible"/>
                                      </p:to>
                                    </p:set>
                                  </p:childTnLst>
                                </p:cTn>
                              </p:par>
                            </p:childTnLst>
                          </p:cTn>
                        </p:par>
                        <p:par>
                          <p:cTn id="75" fill="hold">
                            <p:stCondLst>
                              <p:cond delay="8500"/>
                            </p:stCondLst>
                            <p:childTnLst>
                              <p:par>
                                <p:cTn id="76" presetID="1" presetClass="entr" presetSubtype="0" fill="hold" nodeType="afterEffect">
                                  <p:stCondLst>
                                    <p:cond delay="0"/>
                                  </p:stCondLst>
                                  <p:childTnLst>
                                    <p:set>
                                      <p:cBhvr>
                                        <p:cTn id="77" dur="1" fill="hold">
                                          <p:stCondLst>
                                            <p:cond delay="499"/>
                                          </p:stCondLst>
                                        </p:cTn>
                                        <p:tgtEl>
                                          <p:spTgt spid="4"/>
                                        </p:tgtEl>
                                        <p:attrNameLst>
                                          <p:attrName>style.visibility</p:attrName>
                                        </p:attrNameLst>
                                      </p:cBhvr>
                                      <p:to>
                                        <p:strVal val="visible"/>
                                      </p:to>
                                    </p:set>
                                  </p:childTnLst>
                                </p:cTn>
                              </p:par>
                            </p:childTnLst>
                          </p:cTn>
                        </p:par>
                        <p:par>
                          <p:cTn id="78" fill="hold">
                            <p:stCondLst>
                              <p:cond delay="9000"/>
                            </p:stCondLst>
                            <p:childTnLst>
                              <p:par>
                                <p:cTn id="79" presetID="1" presetClass="entr" presetSubtype="0" fill="hold" grpId="0" nodeType="afterEffect">
                                  <p:stCondLst>
                                    <p:cond delay="0"/>
                                  </p:stCondLst>
                                  <p:childTnLst>
                                    <p:set>
                                      <p:cBhvr>
                                        <p:cTn id="80" dur="1" fill="hold">
                                          <p:stCondLst>
                                            <p:cond delay="499"/>
                                          </p:stCondLst>
                                        </p:cTn>
                                        <p:tgtEl>
                                          <p:spTgt spid="12315"/>
                                        </p:tgtEl>
                                        <p:attrNameLst>
                                          <p:attrName>style.visibility</p:attrName>
                                        </p:attrNameLst>
                                      </p:cBhvr>
                                      <p:to>
                                        <p:strVal val="visible"/>
                                      </p:to>
                                    </p:set>
                                  </p:childTnLst>
                                </p:cTn>
                              </p:par>
                            </p:childTnLst>
                          </p:cTn>
                        </p:par>
                        <p:par>
                          <p:cTn id="81" fill="hold">
                            <p:stCondLst>
                              <p:cond delay="9500"/>
                            </p:stCondLst>
                            <p:childTnLst>
                              <p:par>
                                <p:cTn id="82" presetID="1" presetClass="entr" presetSubtype="0" fill="hold" grpId="0" nodeType="afterEffect">
                                  <p:stCondLst>
                                    <p:cond delay="0"/>
                                  </p:stCondLst>
                                  <p:childTnLst>
                                    <p:set>
                                      <p:cBhvr>
                                        <p:cTn id="83" dur="1" fill="hold">
                                          <p:stCondLst>
                                            <p:cond delay="499"/>
                                          </p:stCondLst>
                                        </p:cTn>
                                        <p:tgtEl>
                                          <p:spTgt spid="12316"/>
                                        </p:tgtEl>
                                        <p:attrNameLst>
                                          <p:attrName>style.visibility</p:attrName>
                                        </p:attrNameLst>
                                      </p:cBhvr>
                                      <p:to>
                                        <p:strVal val="visible"/>
                                      </p:to>
                                    </p:set>
                                  </p:childTnLst>
                                </p:cTn>
                              </p:par>
                            </p:childTnLst>
                          </p:cTn>
                        </p:par>
                        <p:par>
                          <p:cTn id="84" fill="hold">
                            <p:stCondLst>
                              <p:cond delay="10000"/>
                            </p:stCondLst>
                            <p:childTnLst>
                              <p:par>
                                <p:cTn id="85" presetID="1" presetClass="entr" presetSubtype="0" fill="hold" grpId="0" nodeType="afterEffect">
                                  <p:stCondLst>
                                    <p:cond delay="0"/>
                                  </p:stCondLst>
                                  <p:childTnLst>
                                    <p:set>
                                      <p:cBhvr>
                                        <p:cTn id="86" dur="1" fill="hold">
                                          <p:stCondLst>
                                            <p:cond delay="499"/>
                                          </p:stCondLst>
                                        </p:cTn>
                                        <p:tgtEl>
                                          <p:spTgt spid="12317"/>
                                        </p:tgtEl>
                                        <p:attrNameLst>
                                          <p:attrName>style.visibility</p:attrName>
                                        </p:attrNameLst>
                                      </p:cBhvr>
                                      <p:to>
                                        <p:strVal val="visible"/>
                                      </p:to>
                                    </p:set>
                                  </p:childTnLst>
                                </p:cTn>
                              </p:par>
                            </p:childTnLst>
                          </p:cTn>
                        </p:par>
                        <p:par>
                          <p:cTn id="87" fill="hold">
                            <p:stCondLst>
                              <p:cond delay="10500"/>
                            </p:stCondLst>
                            <p:childTnLst>
                              <p:par>
                                <p:cTn id="88" presetID="1" presetClass="entr" presetSubtype="0" fill="hold" grpId="0" nodeType="afterEffect">
                                  <p:stCondLst>
                                    <p:cond delay="0"/>
                                  </p:stCondLst>
                                  <p:childTnLst>
                                    <p:set>
                                      <p:cBhvr>
                                        <p:cTn id="89" dur="1" fill="hold">
                                          <p:stCondLst>
                                            <p:cond delay="499"/>
                                          </p:stCondLst>
                                        </p:cTn>
                                        <p:tgtEl>
                                          <p:spTgt spid="12318"/>
                                        </p:tgtEl>
                                        <p:attrNameLst>
                                          <p:attrName>style.visibility</p:attrName>
                                        </p:attrNameLst>
                                      </p:cBhvr>
                                      <p:to>
                                        <p:strVal val="visible"/>
                                      </p:to>
                                    </p:set>
                                  </p:childTnLst>
                                </p:cTn>
                              </p:par>
                            </p:childTnLst>
                          </p:cTn>
                        </p:par>
                        <p:par>
                          <p:cTn id="90" fill="hold">
                            <p:stCondLst>
                              <p:cond delay="11000"/>
                            </p:stCondLst>
                            <p:childTnLst>
                              <p:par>
                                <p:cTn id="91" presetID="1" presetClass="entr" presetSubtype="0" fill="hold" nodeType="afterEffect">
                                  <p:stCondLst>
                                    <p:cond delay="0"/>
                                  </p:stCondLst>
                                  <p:childTnLst>
                                    <p:set>
                                      <p:cBhvr>
                                        <p:cTn id="92"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9" grpId="0" build="p" autoUpdateAnimBg="0"/>
      <p:bldP spid="12302" grpId="0" autoUpdateAnimBg="0"/>
      <p:bldP spid="12303" grpId="0" autoUpdateAnimBg="0"/>
      <p:bldP spid="12304" grpId="0" autoUpdateAnimBg="0"/>
      <p:bldP spid="12305" grpId="0" animBg="1" autoUpdateAnimBg="0"/>
      <p:bldP spid="12306" grpId="0" animBg="1" autoUpdateAnimBg="0"/>
      <p:bldP spid="12307" grpId="0" animBg="1" autoUpdateAnimBg="0"/>
      <p:bldP spid="12308" grpId="0" animBg="1" autoUpdateAnimBg="0"/>
      <p:bldP spid="12309" grpId="0" animBg="1" autoUpdateAnimBg="0"/>
      <p:bldP spid="12310" grpId="0" animBg="1" autoUpdateAnimBg="0"/>
      <p:bldP spid="12311" grpId="0" autoUpdateAnimBg="0"/>
      <p:bldP spid="12312" grpId="0" animBg="1" autoUpdateAnimBg="0"/>
      <p:bldP spid="12313" grpId="0" autoUpdateAnimBg="0"/>
      <p:bldP spid="12315" grpId="0" autoUpdateAnimBg="0"/>
      <p:bldP spid="12316" grpId="0" animBg="1" autoUpdateAnimBg="0"/>
      <p:bldP spid="12317" grpId="0" animBg="1" autoUpdateAnimBg="0"/>
      <p:bldP spid="12318"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5539" name="Slide Number Placeholder 6"/>
          <p:cNvSpPr>
            <a:spLocks noGrp="1"/>
          </p:cNvSpPr>
          <p:nvPr>
            <p:ph type="sldNum" sz="quarter" idx="12"/>
          </p:nvPr>
        </p:nvSpPr>
        <p:spPr>
          <a:noFill/>
        </p:spPr>
        <p:txBody>
          <a:bodyPr/>
          <a:lstStyle/>
          <a:p>
            <a:r>
              <a:rPr lang="en-US" altLang="ko-KR" smtClean="0">
                <a:ea typeface="굴림" pitchFamily="34" charset="-127"/>
              </a:rPr>
              <a:t>1-</a:t>
            </a:r>
            <a:fld id="{9FD4F951-FF67-48D6-87E0-6A173E12E321}" type="slidenum">
              <a:rPr lang="en-US" altLang="ko-KR" smtClean="0">
                <a:ea typeface="굴림" pitchFamily="34" charset="-127"/>
              </a:rPr>
              <a:pPr/>
              <a:t>45</a:t>
            </a:fld>
            <a:endParaRPr lang="en-US" altLang="ko-KR" smtClean="0">
              <a:ea typeface="굴림" pitchFamily="34" charset="-127"/>
            </a:endParaRPr>
          </a:p>
        </p:txBody>
      </p:sp>
      <p:sp>
        <p:nvSpPr>
          <p:cNvPr id="65540" name="Rectangle 2"/>
          <p:cNvSpPr>
            <a:spLocks noGrp="1" noChangeArrowheads="1"/>
          </p:cNvSpPr>
          <p:nvPr>
            <p:ph type="title"/>
          </p:nvPr>
        </p:nvSpPr>
        <p:spPr/>
        <p:txBody>
          <a:bodyPr/>
          <a:lstStyle/>
          <a:p>
            <a:r>
              <a:rPr lang="en-US" altLang="ko-KR" sz="3600" smtClean="0">
                <a:ea typeface="굴림" pitchFamily="34" charset="-127"/>
              </a:rPr>
              <a:t>Physical Media</a:t>
            </a:r>
            <a:endParaRPr lang="en-US" altLang="ko-KR" smtClean="0">
              <a:ea typeface="굴림" pitchFamily="34" charset="-127"/>
            </a:endParaRPr>
          </a:p>
        </p:txBody>
      </p:sp>
      <p:sp>
        <p:nvSpPr>
          <p:cNvPr id="65541" name="Rectangle 3"/>
          <p:cNvSpPr>
            <a:spLocks noGrp="1" noChangeArrowheads="1"/>
          </p:cNvSpPr>
          <p:nvPr>
            <p:ph type="body" sz="half" idx="1"/>
          </p:nvPr>
        </p:nvSpPr>
        <p:spPr>
          <a:xfrm>
            <a:off x="533400" y="1600200"/>
            <a:ext cx="4322763" cy="4648200"/>
          </a:xfrm>
        </p:spPr>
        <p:txBody>
          <a:bodyPr/>
          <a:lstStyle/>
          <a:p>
            <a:r>
              <a:rPr lang="en-US" altLang="ko-KR" sz="2400" smtClean="0">
                <a:solidFill>
                  <a:srgbClr val="FF0000"/>
                </a:solidFill>
                <a:ea typeface="굴림" pitchFamily="34" charset="-127"/>
              </a:rPr>
              <a:t>Bit: </a:t>
            </a:r>
            <a:r>
              <a:rPr lang="en-US" altLang="ko-KR" sz="2400" smtClean="0">
                <a:ea typeface="굴림" pitchFamily="34" charset="-127"/>
              </a:rPr>
              <a:t>propagates between</a:t>
            </a:r>
            <a:br>
              <a:rPr lang="en-US" altLang="ko-KR" sz="2400" smtClean="0">
                <a:ea typeface="굴림" pitchFamily="34" charset="-127"/>
              </a:rPr>
            </a:br>
            <a:r>
              <a:rPr lang="en-US" altLang="ko-KR" sz="2400" smtClean="0">
                <a:ea typeface="굴림" pitchFamily="34" charset="-127"/>
              </a:rPr>
              <a:t>transmitter/rcvr pairs</a:t>
            </a:r>
            <a:endParaRPr lang="en-US" altLang="ko-KR" sz="2400" smtClean="0">
              <a:solidFill>
                <a:srgbClr val="FF0000"/>
              </a:solidFill>
              <a:ea typeface="굴림" pitchFamily="34" charset="-127"/>
            </a:endParaRPr>
          </a:p>
          <a:p>
            <a:r>
              <a:rPr lang="en-US" altLang="ko-KR" sz="2400" smtClean="0">
                <a:solidFill>
                  <a:srgbClr val="FF0000"/>
                </a:solidFill>
                <a:ea typeface="굴림" pitchFamily="34" charset="-127"/>
              </a:rPr>
              <a:t>physical link:</a:t>
            </a:r>
            <a:r>
              <a:rPr lang="en-US" altLang="ko-KR" sz="2400" smtClean="0">
                <a:ea typeface="굴림" pitchFamily="34" charset="-127"/>
              </a:rPr>
              <a:t> what lies between transmitter &amp; receiver</a:t>
            </a:r>
          </a:p>
          <a:p>
            <a:r>
              <a:rPr lang="en-US" altLang="ko-KR" sz="2400" smtClean="0">
                <a:solidFill>
                  <a:srgbClr val="FF0000"/>
                </a:solidFill>
                <a:ea typeface="굴림" pitchFamily="34" charset="-127"/>
              </a:rPr>
              <a:t>guided media:</a:t>
            </a:r>
            <a:r>
              <a:rPr lang="en-US" altLang="ko-KR" sz="2400" smtClean="0">
                <a:ea typeface="굴림" pitchFamily="34" charset="-127"/>
              </a:rPr>
              <a:t> </a:t>
            </a:r>
          </a:p>
          <a:p>
            <a:pPr lvl="1"/>
            <a:r>
              <a:rPr lang="en-US" altLang="ko-KR" sz="2000" smtClean="0">
                <a:ea typeface="굴림" pitchFamily="34" charset="-127"/>
              </a:rPr>
              <a:t>signals propagate in solid media: copper, fiber, coax</a:t>
            </a:r>
          </a:p>
          <a:p>
            <a:r>
              <a:rPr lang="en-US" altLang="ko-KR" sz="2400" smtClean="0">
                <a:solidFill>
                  <a:srgbClr val="FF0000"/>
                </a:solidFill>
                <a:ea typeface="굴림" pitchFamily="34" charset="-127"/>
              </a:rPr>
              <a:t>unguided media:</a:t>
            </a:r>
            <a:r>
              <a:rPr lang="en-US" altLang="ko-KR" sz="2400" smtClean="0">
                <a:ea typeface="굴림" pitchFamily="34" charset="-127"/>
              </a:rPr>
              <a:t> </a:t>
            </a:r>
          </a:p>
          <a:p>
            <a:pPr lvl="1"/>
            <a:r>
              <a:rPr lang="en-US" altLang="ko-KR" sz="2000" smtClean="0">
                <a:ea typeface="굴림" pitchFamily="34" charset="-127"/>
              </a:rPr>
              <a:t>signals propagate freely, e.g., radio</a:t>
            </a:r>
          </a:p>
        </p:txBody>
      </p:sp>
      <p:sp>
        <p:nvSpPr>
          <p:cNvPr id="65542" name="Rectangle 4"/>
          <p:cNvSpPr>
            <a:spLocks noGrp="1" noChangeArrowheads="1"/>
          </p:cNvSpPr>
          <p:nvPr>
            <p:ph type="body" sz="half" idx="2"/>
          </p:nvPr>
        </p:nvSpPr>
        <p:spPr>
          <a:xfrm>
            <a:off x="5076825" y="1277938"/>
            <a:ext cx="3810000" cy="4648200"/>
          </a:xfrm>
        </p:spPr>
        <p:txBody>
          <a:bodyPr/>
          <a:lstStyle/>
          <a:p>
            <a:pPr>
              <a:buFont typeface="Wingdings" pitchFamily="2" charset="2"/>
              <a:buNone/>
            </a:pPr>
            <a:r>
              <a:rPr lang="en-US" altLang="ko-KR" sz="2400" u="sng" smtClean="0">
                <a:solidFill>
                  <a:srgbClr val="FF0000"/>
                </a:solidFill>
                <a:ea typeface="굴림" pitchFamily="34" charset="-127"/>
              </a:rPr>
              <a:t>Twisted Pair (TP)</a:t>
            </a:r>
            <a:endParaRPr lang="en-US" altLang="ko-KR" sz="2400" smtClean="0">
              <a:ea typeface="굴림" pitchFamily="34" charset="-127"/>
            </a:endParaRPr>
          </a:p>
          <a:p>
            <a:r>
              <a:rPr lang="en-US" altLang="ko-KR" sz="2400" smtClean="0">
                <a:ea typeface="굴림" pitchFamily="34" charset="-127"/>
              </a:rPr>
              <a:t>two insulated copper wires</a:t>
            </a:r>
          </a:p>
          <a:p>
            <a:pPr lvl="1"/>
            <a:r>
              <a:rPr lang="en-US" altLang="ko-KR" sz="2000" smtClean="0">
                <a:ea typeface="굴림" pitchFamily="34" charset="-127"/>
              </a:rPr>
              <a:t>Category 3: traditional phone wires, 10 Mbps Ethernet</a:t>
            </a:r>
          </a:p>
          <a:p>
            <a:pPr lvl="1"/>
            <a:r>
              <a:rPr lang="en-US" altLang="ko-KR" sz="2000" smtClean="0">
                <a:ea typeface="굴림" pitchFamily="34" charset="-127"/>
              </a:rPr>
              <a:t>Category 5: </a:t>
            </a:r>
            <a:br>
              <a:rPr lang="en-US" altLang="ko-KR" sz="2000" smtClean="0">
                <a:ea typeface="굴림" pitchFamily="34" charset="-127"/>
              </a:rPr>
            </a:br>
            <a:r>
              <a:rPr lang="en-US" altLang="ko-KR" sz="2000" smtClean="0">
                <a:ea typeface="굴림" pitchFamily="34" charset="-127"/>
              </a:rPr>
              <a:t>100Mbps Ethernet</a:t>
            </a:r>
          </a:p>
        </p:txBody>
      </p:sp>
      <p:pic>
        <p:nvPicPr>
          <p:cNvPr id="65543" name="Picture 6"/>
          <p:cNvPicPr>
            <a:picLocks noChangeAspect="1" noChangeArrowheads="1"/>
          </p:cNvPicPr>
          <p:nvPr/>
        </p:nvPicPr>
        <p:blipFill>
          <a:blip r:embed="rId3" cstate="print"/>
          <a:srcRect/>
          <a:stretch>
            <a:fillRect/>
          </a:stretch>
        </p:blipFill>
        <p:spPr bwMode="auto">
          <a:xfrm>
            <a:off x="6015038" y="4344988"/>
            <a:ext cx="2276475" cy="1703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6563" name="Slide Number Placeholder 6"/>
          <p:cNvSpPr>
            <a:spLocks noGrp="1"/>
          </p:cNvSpPr>
          <p:nvPr>
            <p:ph type="sldNum" sz="quarter" idx="12"/>
          </p:nvPr>
        </p:nvSpPr>
        <p:spPr>
          <a:noFill/>
        </p:spPr>
        <p:txBody>
          <a:bodyPr/>
          <a:lstStyle/>
          <a:p>
            <a:r>
              <a:rPr lang="en-US" altLang="ko-KR" smtClean="0">
                <a:ea typeface="굴림" pitchFamily="34" charset="-127"/>
              </a:rPr>
              <a:t>1-</a:t>
            </a:r>
            <a:fld id="{9C5D0726-A581-428A-B350-BF9D49387D15}" type="slidenum">
              <a:rPr lang="en-US" altLang="ko-KR" smtClean="0">
                <a:ea typeface="굴림" pitchFamily="34" charset="-127"/>
              </a:rPr>
              <a:pPr/>
              <a:t>46</a:t>
            </a:fld>
            <a:endParaRPr lang="en-US" altLang="ko-KR" smtClean="0">
              <a:ea typeface="굴림" pitchFamily="34" charset="-127"/>
            </a:endParaRPr>
          </a:p>
        </p:txBody>
      </p:sp>
      <p:sp>
        <p:nvSpPr>
          <p:cNvPr id="66564"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Physical Media: coax, fiber</a:t>
            </a:r>
            <a:endParaRPr lang="en-US" altLang="ko-KR" smtClean="0">
              <a:ea typeface="굴림" pitchFamily="34" charset="-127"/>
            </a:endParaRPr>
          </a:p>
        </p:txBody>
      </p:sp>
      <p:sp>
        <p:nvSpPr>
          <p:cNvPr id="66565" name="Rectangle 3"/>
          <p:cNvSpPr>
            <a:spLocks noGrp="1" noChangeArrowheads="1"/>
          </p:cNvSpPr>
          <p:nvPr>
            <p:ph type="body" sz="half" idx="1"/>
          </p:nvPr>
        </p:nvSpPr>
        <p:spPr>
          <a:xfrm>
            <a:off x="533399" y="1371600"/>
            <a:ext cx="4124325" cy="4327525"/>
          </a:xfrm>
        </p:spPr>
        <p:txBody>
          <a:bodyPr/>
          <a:lstStyle/>
          <a:p>
            <a:pPr>
              <a:lnSpc>
                <a:spcPct val="90000"/>
              </a:lnSpc>
              <a:buFont typeface="Wingdings" pitchFamily="2" charset="2"/>
              <a:buNone/>
            </a:pPr>
            <a:r>
              <a:rPr lang="en-US" altLang="ko-KR" dirty="0" smtClean="0">
                <a:solidFill>
                  <a:srgbClr val="FF0000"/>
                </a:solidFill>
                <a:ea typeface="굴림" pitchFamily="34" charset="-127"/>
              </a:rPr>
              <a:t>Coaxial cable:</a:t>
            </a:r>
            <a:endParaRPr lang="en-US" altLang="ko-KR" sz="2400" dirty="0" smtClean="0">
              <a:ea typeface="굴림" pitchFamily="34" charset="-127"/>
            </a:endParaRPr>
          </a:p>
          <a:p>
            <a:pPr>
              <a:lnSpc>
                <a:spcPct val="90000"/>
              </a:lnSpc>
            </a:pPr>
            <a:r>
              <a:rPr lang="en-US" altLang="ko-KR" sz="2400" dirty="0" smtClean="0">
                <a:ea typeface="굴림" pitchFamily="34" charset="-127"/>
              </a:rPr>
              <a:t>two concentric copper conductors</a:t>
            </a:r>
          </a:p>
          <a:p>
            <a:pPr>
              <a:lnSpc>
                <a:spcPct val="90000"/>
              </a:lnSpc>
            </a:pPr>
            <a:r>
              <a:rPr lang="en-US" altLang="ko-KR" sz="2400" dirty="0" smtClean="0">
                <a:ea typeface="굴림" pitchFamily="34" charset="-127"/>
              </a:rPr>
              <a:t>bidirectional</a:t>
            </a:r>
          </a:p>
          <a:p>
            <a:pPr>
              <a:lnSpc>
                <a:spcPct val="90000"/>
              </a:lnSpc>
            </a:pPr>
            <a:r>
              <a:rPr lang="en-US" altLang="ko-KR" sz="2400" dirty="0" smtClean="0">
                <a:ea typeface="굴림" pitchFamily="34" charset="-127"/>
              </a:rPr>
              <a:t>baseband:</a:t>
            </a:r>
          </a:p>
          <a:p>
            <a:pPr lvl="1">
              <a:lnSpc>
                <a:spcPct val="90000"/>
              </a:lnSpc>
            </a:pPr>
            <a:r>
              <a:rPr lang="en-US" altLang="ko-KR" sz="2000" dirty="0" smtClean="0">
                <a:ea typeface="굴림" pitchFamily="34" charset="-127"/>
              </a:rPr>
              <a:t>single channel on cable</a:t>
            </a:r>
          </a:p>
          <a:p>
            <a:pPr lvl="1">
              <a:lnSpc>
                <a:spcPct val="90000"/>
              </a:lnSpc>
            </a:pPr>
            <a:r>
              <a:rPr lang="en-US" altLang="ko-KR" sz="2000" dirty="0" smtClean="0">
                <a:ea typeface="굴림" pitchFamily="34" charset="-127"/>
              </a:rPr>
              <a:t>legacy Ethernet</a:t>
            </a:r>
          </a:p>
          <a:p>
            <a:pPr>
              <a:lnSpc>
                <a:spcPct val="90000"/>
              </a:lnSpc>
            </a:pPr>
            <a:r>
              <a:rPr lang="en-US" altLang="ko-KR" sz="2400" dirty="0" smtClean="0">
                <a:ea typeface="굴림" pitchFamily="34" charset="-127"/>
              </a:rPr>
              <a:t>broadband:</a:t>
            </a:r>
          </a:p>
          <a:p>
            <a:pPr lvl="1">
              <a:lnSpc>
                <a:spcPct val="90000"/>
              </a:lnSpc>
            </a:pPr>
            <a:r>
              <a:rPr lang="en-US" altLang="ko-KR" sz="2000" dirty="0" smtClean="0">
                <a:ea typeface="굴림" pitchFamily="34" charset="-127"/>
              </a:rPr>
              <a:t> multiple channels on cable</a:t>
            </a:r>
          </a:p>
          <a:p>
            <a:pPr lvl="1">
              <a:lnSpc>
                <a:spcPct val="90000"/>
              </a:lnSpc>
            </a:pPr>
            <a:r>
              <a:rPr lang="en-US" altLang="ko-KR" sz="2000" dirty="0" smtClean="0">
                <a:ea typeface="굴림" pitchFamily="34" charset="-127"/>
              </a:rPr>
              <a:t> HFC</a:t>
            </a:r>
          </a:p>
        </p:txBody>
      </p:sp>
      <p:pic>
        <p:nvPicPr>
          <p:cNvPr id="66566" name="Picture 4" descr="coax"/>
          <p:cNvPicPr>
            <a:picLocks noChangeAspect="1" noChangeArrowheads="1"/>
          </p:cNvPicPr>
          <p:nvPr/>
        </p:nvPicPr>
        <p:blipFill>
          <a:blip r:embed="rId3" cstate="print"/>
          <a:srcRect/>
          <a:stretch>
            <a:fillRect/>
          </a:stretch>
        </p:blipFill>
        <p:spPr bwMode="auto">
          <a:xfrm>
            <a:off x="1246188" y="5464175"/>
            <a:ext cx="2501900" cy="1085850"/>
          </a:xfrm>
          <a:prstGeom prst="rect">
            <a:avLst/>
          </a:prstGeom>
          <a:noFill/>
          <a:ln w="9525">
            <a:noFill/>
            <a:miter lim="800000"/>
            <a:headEnd/>
            <a:tailEnd/>
          </a:ln>
        </p:spPr>
      </p:pic>
      <p:sp>
        <p:nvSpPr>
          <p:cNvPr id="66567" name="Rectangle 5"/>
          <p:cNvSpPr>
            <a:spLocks noChangeArrowheads="1"/>
          </p:cNvSpPr>
          <p:nvPr/>
        </p:nvSpPr>
        <p:spPr bwMode="auto">
          <a:xfrm>
            <a:off x="4667250" y="1195388"/>
            <a:ext cx="4230688" cy="34385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sz="2800" dirty="0">
                <a:solidFill>
                  <a:srgbClr val="FF0000"/>
                </a:solidFill>
                <a:latin typeface="Comic Sans MS" pitchFamily="66" charset="0"/>
                <a:ea typeface="굴림" pitchFamily="34" charset="-127"/>
              </a:rPr>
              <a:t>Fiber optic cable:</a:t>
            </a:r>
            <a:endParaRPr lang="en-US" altLang="ko-KR" dirty="0">
              <a:latin typeface="Comic Sans MS" pitchFamily="66" charset="0"/>
              <a:ea typeface="굴림" pitchFamily="34" charset="-127"/>
            </a:endParaRPr>
          </a:p>
          <a:p>
            <a:pPr marL="342900" indent="-342900">
              <a:spcBef>
                <a:spcPct val="20000"/>
              </a:spcBef>
              <a:buClr>
                <a:schemeClr val="accent2"/>
              </a:buClr>
              <a:buSzPct val="85000"/>
              <a:buFont typeface="Wingdings" pitchFamily="2" charset="2"/>
              <a:buChar char="q"/>
            </a:pPr>
            <a:r>
              <a:rPr lang="en-US" altLang="ko-KR" dirty="0">
                <a:latin typeface="Comic Sans MS" pitchFamily="66" charset="0"/>
                <a:ea typeface="굴림" pitchFamily="34" charset="-127"/>
              </a:rPr>
              <a:t>glass fiber carrying light pulses, each pulse a bit</a:t>
            </a:r>
          </a:p>
          <a:p>
            <a:pPr marL="342900" indent="-342900">
              <a:spcBef>
                <a:spcPct val="20000"/>
              </a:spcBef>
              <a:buClr>
                <a:schemeClr val="accent2"/>
              </a:buClr>
              <a:buSzPct val="85000"/>
              <a:buFont typeface="Wingdings" pitchFamily="2" charset="2"/>
              <a:buChar char="q"/>
            </a:pPr>
            <a:r>
              <a:rPr lang="en-US" altLang="ko-KR" dirty="0">
                <a:latin typeface="Comic Sans MS" pitchFamily="66" charset="0"/>
                <a:ea typeface="굴림" pitchFamily="34" charset="-127"/>
              </a:rPr>
              <a:t>high-speed operation:</a:t>
            </a: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high-speed point-to-point transmission (e.g., 10’s-100’s </a:t>
            </a:r>
            <a:r>
              <a:rPr lang="en-US" altLang="ko-KR" sz="2000" dirty="0" err="1" smtClean="0">
                <a:latin typeface="Comic Sans MS" pitchFamily="66" charset="0"/>
                <a:ea typeface="굴림" pitchFamily="34" charset="-127"/>
              </a:rPr>
              <a:t>Gbps</a:t>
            </a:r>
            <a:r>
              <a:rPr lang="en-US" altLang="ko-KR" sz="2000" dirty="0">
                <a:latin typeface="Comic Sans MS" pitchFamily="66" charset="0"/>
                <a:ea typeface="굴림" pitchFamily="34" charset="-127"/>
              </a:rPr>
              <a:t>)</a:t>
            </a:r>
          </a:p>
          <a:p>
            <a:pPr marL="342900" indent="-342900">
              <a:spcBef>
                <a:spcPct val="20000"/>
              </a:spcBef>
              <a:buClr>
                <a:schemeClr val="accent2"/>
              </a:buClr>
              <a:buSzPct val="85000"/>
              <a:buFont typeface="Wingdings" pitchFamily="2" charset="2"/>
              <a:buChar char="q"/>
            </a:pPr>
            <a:r>
              <a:rPr lang="en-US" altLang="ko-KR" dirty="0">
                <a:latin typeface="Comic Sans MS" pitchFamily="66" charset="0"/>
                <a:ea typeface="굴림" pitchFamily="34" charset="-127"/>
              </a:rPr>
              <a:t>low error rate: repeaters spaced far apart ; immune to electromagnetic noise</a:t>
            </a:r>
          </a:p>
        </p:txBody>
      </p:sp>
      <p:pic>
        <p:nvPicPr>
          <p:cNvPr id="66568" name="Picture 6" descr="f-pict"/>
          <p:cNvPicPr>
            <a:picLocks noChangeAspect="1" noChangeArrowheads="1"/>
          </p:cNvPicPr>
          <p:nvPr/>
        </p:nvPicPr>
        <p:blipFill>
          <a:blip r:embed="rId4" cstate="print"/>
          <a:srcRect/>
          <a:stretch>
            <a:fillRect/>
          </a:stretch>
        </p:blipFill>
        <p:spPr bwMode="auto">
          <a:xfrm>
            <a:off x="4584212" y="5005603"/>
            <a:ext cx="2371725" cy="146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4" name="Picture 2" descr="Image result for 4g technology"/>
          <p:cNvPicPr>
            <a:picLocks noChangeAspect="1" noChangeArrowheads="1"/>
          </p:cNvPicPr>
          <p:nvPr/>
        </p:nvPicPr>
        <p:blipFill>
          <a:blip r:embed="rId3" cstate="print"/>
          <a:srcRect/>
          <a:stretch>
            <a:fillRect/>
          </a:stretch>
        </p:blipFill>
        <p:spPr bwMode="auto">
          <a:xfrm>
            <a:off x="224286" y="4710408"/>
            <a:ext cx="4140679" cy="2147592"/>
          </a:xfrm>
          <a:prstGeom prst="rect">
            <a:avLst/>
          </a:prstGeom>
          <a:noFill/>
        </p:spPr>
      </p:pic>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7587" name="Slide Number Placeholder 6"/>
          <p:cNvSpPr>
            <a:spLocks noGrp="1"/>
          </p:cNvSpPr>
          <p:nvPr>
            <p:ph type="sldNum" sz="quarter" idx="12"/>
          </p:nvPr>
        </p:nvSpPr>
        <p:spPr>
          <a:noFill/>
        </p:spPr>
        <p:txBody>
          <a:bodyPr/>
          <a:lstStyle/>
          <a:p>
            <a:r>
              <a:rPr lang="en-US" altLang="ko-KR" smtClean="0">
                <a:ea typeface="굴림" pitchFamily="34" charset="-127"/>
              </a:rPr>
              <a:t>1-</a:t>
            </a:r>
            <a:fld id="{E5712817-63B6-41BD-806D-99BD2680DF43}" type="slidenum">
              <a:rPr lang="en-US" altLang="ko-KR" smtClean="0">
                <a:ea typeface="굴림" pitchFamily="34" charset="-127"/>
              </a:rPr>
              <a:pPr/>
              <a:t>47</a:t>
            </a:fld>
            <a:endParaRPr lang="en-US" altLang="ko-KR" smtClean="0">
              <a:ea typeface="굴림" pitchFamily="34" charset="-127"/>
            </a:endParaRPr>
          </a:p>
        </p:txBody>
      </p:sp>
      <p:sp>
        <p:nvSpPr>
          <p:cNvPr id="67588"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Physical media: radio</a:t>
            </a:r>
            <a:endParaRPr lang="en-US" altLang="ko-KR" smtClean="0">
              <a:ea typeface="굴림" pitchFamily="34" charset="-127"/>
            </a:endParaRPr>
          </a:p>
        </p:txBody>
      </p:sp>
      <p:sp>
        <p:nvSpPr>
          <p:cNvPr id="67589" name="Rectangle 3"/>
          <p:cNvSpPr>
            <a:spLocks noGrp="1" noChangeArrowheads="1"/>
          </p:cNvSpPr>
          <p:nvPr>
            <p:ph type="body" sz="half" idx="1"/>
          </p:nvPr>
        </p:nvSpPr>
        <p:spPr>
          <a:xfrm>
            <a:off x="533400" y="1371600"/>
            <a:ext cx="3962400" cy="4876800"/>
          </a:xfrm>
        </p:spPr>
        <p:txBody>
          <a:bodyPr/>
          <a:lstStyle/>
          <a:p>
            <a:r>
              <a:rPr lang="en-US" altLang="ko-KR" sz="2400" smtClean="0">
                <a:ea typeface="굴림" pitchFamily="34" charset="-127"/>
              </a:rPr>
              <a:t>signal carried in electromagnetic spectrum</a:t>
            </a:r>
          </a:p>
          <a:p>
            <a:r>
              <a:rPr lang="en-US" altLang="ko-KR" sz="2400" smtClean="0">
                <a:ea typeface="굴림" pitchFamily="34" charset="-127"/>
              </a:rPr>
              <a:t>no physical “wire”</a:t>
            </a:r>
          </a:p>
          <a:p>
            <a:r>
              <a:rPr lang="en-US" altLang="ko-KR" sz="2400" smtClean="0">
                <a:ea typeface="굴림" pitchFamily="34" charset="-127"/>
              </a:rPr>
              <a:t>bidirectional</a:t>
            </a:r>
          </a:p>
          <a:p>
            <a:r>
              <a:rPr lang="en-US" altLang="ko-KR" sz="2400" smtClean="0">
                <a:ea typeface="굴림" pitchFamily="34" charset="-127"/>
              </a:rPr>
              <a:t>propagation environment effects:</a:t>
            </a:r>
          </a:p>
          <a:p>
            <a:pPr lvl="1"/>
            <a:r>
              <a:rPr lang="en-US" altLang="ko-KR" sz="2000" smtClean="0">
                <a:ea typeface="굴림" pitchFamily="34" charset="-127"/>
              </a:rPr>
              <a:t>reflection </a:t>
            </a:r>
          </a:p>
          <a:p>
            <a:pPr lvl="1"/>
            <a:r>
              <a:rPr lang="en-US" altLang="ko-KR" sz="2000" smtClean="0">
                <a:ea typeface="굴림" pitchFamily="34" charset="-127"/>
              </a:rPr>
              <a:t>obstruction by objects</a:t>
            </a:r>
          </a:p>
          <a:p>
            <a:pPr lvl="1"/>
            <a:r>
              <a:rPr lang="en-US" altLang="ko-KR" sz="2000" smtClean="0">
                <a:ea typeface="굴림" pitchFamily="34" charset="-127"/>
              </a:rPr>
              <a:t>interference</a:t>
            </a:r>
          </a:p>
        </p:txBody>
      </p:sp>
      <p:sp>
        <p:nvSpPr>
          <p:cNvPr id="67590" name="Rectangle 4"/>
          <p:cNvSpPr>
            <a:spLocks noChangeArrowheads="1"/>
          </p:cNvSpPr>
          <p:nvPr/>
        </p:nvSpPr>
        <p:spPr bwMode="auto">
          <a:xfrm>
            <a:off x="4686300" y="1238250"/>
            <a:ext cx="4457700" cy="34385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sz="2800" dirty="0">
                <a:solidFill>
                  <a:srgbClr val="FF0000"/>
                </a:solidFill>
                <a:latin typeface="Comic Sans MS" pitchFamily="66" charset="0"/>
                <a:ea typeface="굴림" pitchFamily="34" charset="-127"/>
              </a:rPr>
              <a:t>Radio link types:</a:t>
            </a:r>
            <a:endParaRPr lang="en-US" altLang="ko-KR" dirty="0">
              <a:latin typeface="Comic Sans MS" pitchFamily="66" charset="0"/>
              <a:ea typeface="굴림" pitchFamily="34" charset="-127"/>
            </a:endParaRPr>
          </a:p>
          <a:p>
            <a:pPr marL="342900" indent="-342900">
              <a:spcBef>
                <a:spcPct val="20000"/>
              </a:spcBef>
              <a:buClr>
                <a:schemeClr val="accent2"/>
              </a:buClr>
              <a:buSzPct val="85000"/>
              <a:buFont typeface="Wingdings" pitchFamily="2" charset="2"/>
              <a:buChar char="q"/>
            </a:pPr>
            <a:r>
              <a:rPr lang="en-US" altLang="ko-KR" dirty="0" smtClean="0">
                <a:solidFill>
                  <a:srgbClr val="FF0000"/>
                </a:solidFill>
                <a:latin typeface="Comic Sans MS" pitchFamily="66" charset="0"/>
                <a:ea typeface="굴림" pitchFamily="34" charset="-127"/>
              </a:rPr>
              <a:t>Terrestrial microwave</a:t>
            </a:r>
            <a:endParaRPr lang="en-US" altLang="ko-KR" dirty="0">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e.g. up to 45 Mbps channels</a:t>
            </a:r>
          </a:p>
          <a:p>
            <a:pPr marL="342900" indent="-342900">
              <a:spcBef>
                <a:spcPct val="20000"/>
              </a:spcBef>
              <a:buClr>
                <a:schemeClr val="accent2"/>
              </a:buClr>
              <a:buSzPct val="85000"/>
              <a:buFont typeface="Wingdings" pitchFamily="2" charset="2"/>
              <a:buChar char="q"/>
            </a:pPr>
            <a:r>
              <a:rPr lang="en-US" altLang="ko-KR" dirty="0">
                <a:solidFill>
                  <a:srgbClr val="FF0000"/>
                </a:solidFill>
                <a:latin typeface="Comic Sans MS" pitchFamily="66" charset="0"/>
                <a:ea typeface="굴림" pitchFamily="34" charset="-127"/>
              </a:rPr>
              <a:t>LAN</a:t>
            </a:r>
            <a:r>
              <a:rPr lang="en-US" altLang="ko-KR" dirty="0">
                <a:latin typeface="Comic Sans MS" pitchFamily="66" charset="0"/>
                <a:ea typeface="굴림" pitchFamily="34" charset="-127"/>
              </a:rPr>
              <a:t> (e.g., </a:t>
            </a:r>
            <a:r>
              <a:rPr lang="en-US" altLang="ko-KR" dirty="0" err="1">
                <a:latin typeface="Comic Sans MS" pitchFamily="66" charset="0"/>
                <a:ea typeface="굴림" pitchFamily="34" charset="-127"/>
              </a:rPr>
              <a:t>Wifi</a:t>
            </a:r>
            <a:r>
              <a:rPr lang="en-US" altLang="ko-KR" dirty="0">
                <a:latin typeface="Comic Sans MS" pitchFamily="66" charset="0"/>
                <a:ea typeface="굴림" pitchFamily="34" charset="-127"/>
              </a:rPr>
              <a:t>)</a:t>
            </a: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11Mbps, 54 Mbps</a:t>
            </a:r>
          </a:p>
          <a:p>
            <a:pPr marL="342900" indent="-342900">
              <a:spcBef>
                <a:spcPct val="20000"/>
              </a:spcBef>
              <a:buClr>
                <a:schemeClr val="accent2"/>
              </a:buClr>
              <a:buSzPct val="85000"/>
              <a:buFont typeface="Wingdings" pitchFamily="2" charset="2"/>
              <a:buChar char="q"/>
            </a:pPr>
            <a:r>
              <a:rPr lang="en-US" altLang="ko-KR" dirty="0">
                <a:solidFill>
                  <a:srgbClr val="FF0000"/>
                </a:solidFill>
                <a:latin typeface="Comic Sans MS" pitchFamily="66" charset="0"/>
                <a:ea typeface="굴림" pitchFamily="34" charset="-127"/>
              </a:rPr>
              <a:t>wide-area</a:t>
            </a:r>
            <a:r>
              <a:rPr lang="en-US" altLang="ko-KR" dirty="0">
                <a:latin typeface="Comic Sans MS" pitchFamily="66" charset="0"/>
                <a:ea typeface="굴림" pitchFamily="34" charset="-127"/>
              </a:rPr>
              <a:t> (e.g., cellular)</a:t>
            </a: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3G cellular: ~ </a:t>
            </a:r>
            <a:r>
              <a:rPr lang="en-US" altLang="ko-KR" sz="2000" dirty="0" smtClean="0">
                <a:latin typeface="Comic Sans MS" pitchFamily="66" charset="0"/>
                <a:ea typeface="굴림" pitchFamily="34" charset="-127"/>
              </a:rPr>
              <a:t>3.84 Mbps</a:t>
            </a:r>
          </a:p>
          <a:p>
            <a:pPr marL="742950" lvl="1" indent="-285750">
              <a:spcBef>
                <a:spcPct val="20000"/>
              </a:spcBef>
              <a:buClr>
                <a:schemeClr val="accent2"/>
              </a:buClr>
              <a:buSzPct val="75000"/>
              <a:buFont typeface="Wingdings" pitchFamily="2" charset="2"/>
              <a:buChar char="v"/>
            </a:pPr>
            <a:r>
              <a:rPr lang="en-US" altLang="ko-KR" sz="2000" dirty="0" smtClean="0">
                <a:latin typeface="Comic Sans MS" pitchFamily="66" charset="0"/>
                <a:ea typeface="굴림" pitchFamily="34" charset="-127"/>
              </a:rPr>
              <a:t>4G: ~ 100Mbps</a:t>
            </a:r>
            <a:endParaRPr lang="en-US" altLang="ko-KR" sz="2000" dirty="0">
              <a:latin typeface="Comic Sans MS" pitchFamily="66" charset="0"/>
              <a:ea typeface="굴림" pitchFamily="34" charset="-127"/>
            </a:endParaRPr>
          </a:p>
          <a:p>
            <a:pPr marL="342900" indent="-342900">
              <a:spcBef>
                <a:spcPct val="20000"/>
              </a:spcBef>
              <a:buClr>
                <a:schemeClr val="accent2"/>
              </a:buClr>
              <a:buSzPct val="85000"/>
              <a:buFont typeface="Wingdings" pitchFamily="2" charset="2"/>
              <a:buChar char="q"/>
            </a:pPr>
            <a:r>
              <a:rPr lang="en-US" altLang="ko-KR" dirty="0">
                <a:solidFill>
                  <a:srgbClr val="FF0000"/>
                </a:solidFill>
                <a:latin typeface="Comic Sans MS" pitchFamily="66" charset="0"/>
                <a:ea typeface="굴림" pitchFamily="34" charset="-127"/>
              </a:rPr>
              <a:t>satellite</a:t>
            </a:r>
            <a:endParaRPr lang="en-US" altLang="ko-KR" dirty="0">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Kbps to 45Mbps channel (or multiple smaller channels)</a:t>
            </a: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270 </a:t>
            </a:r>
            <a:r>
              <a:rPr lang="en-US" altLang="ko-KR" sz="2000" dirty="0" err="1">
                <a:latin typeface="Comic Sans MS" pitchFamily="66" charset="0"/>
                <a:ea typeface="굴림" pitchFamily="34" charset="-127"/>
              </a:rPr>
              <a:t>msec</a:t>
            </a:r>
            <a:r>
              <a:rPr lang="en-US" altLang="ko-KR" sz="2000" dirty="0">
                <a:latin typeface="Comic Sans MS" pitchFamily="66" charset="0"/>
                <a:ea typeface="굴림" pitchFamily="34" charset="-127"/>
              </a:rPr>
              <a:t> end-end delay</a:t>
            </a: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geosynchronous versus low altitude</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8611" name="Slide Number Placeholder 5"/>
          <p:cNvSpPr>
            <a:spLocks noGrp="1"/>
          </p:cNvSpPr>
          <p:nvPr>
            <p:ph type="sldNum" sz="quarter" idx="12"/>
          </p:nvPr>
        </p:nvSpPr>
        <p:spPr>
          <a:noFill/>
        </p:spPr>
        <p:txBody>
          <a:bodyPr/>
          <a:lstStyle/>
          <a:p>
            <a:r>
              <a:rPr lang="en-US" altLang="ko-KR" smtClean="0">
                <a:ea typeface="굴림" pitchFamily="34" charset="-127"/>
              </a:rPr>
              <a:t>1-</a:t>
            </a:r>
            <a:fld id="{6549DC62-ECE5-4DB9-B832-75006F288FE0}" type="slidenum">
              <a:rPr lang="en-US" altLang="ko-KR" smtClean="0">
                <a:ea typeface="굴림" pitchFamily="34" charset="-127"/>
              </a:rPr>
              <a:pPr/>
              <a:t>48</a:t>
            </a:fld>
            <a:endParaRPr lang="en-US" altLang="ko-KR" smtClean="0">
              <a:ea typeface="굴림" pitchFamily="34" charset="-127"/>
            </a:endParaRPr>
          </a:p>
        </p:txBody>
      </p:sp>
      <p:sp>
        <p:nvSpPr>
          <p:cNvPr id="68612"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68613" name="Rectangle 3"/>
          <p:cNvSpPr>
            <a:spLocks noGrp="1" noChangeArrowheads="1"/>
          </p:cNvSpPr>
          <p:nvPr>
            <p:ph type="body" idx="1"/>
          </p:nvPr>
        </p:nvSpPr>
        <p:spPr>
          <a:xfrm>
            <a:off x="533400" y="1600200"/>
            <a:ext cx="8207375" cy="4648200"/>
          </a:xfrm>
        </p:spPr>
        <p:txBody>
          <a:bodyPr/>
          <a:lstStyle/>
          <a:p>
            <a:pPr lvl="1">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pitchFamily="34" charset="-127"/>
            </a:endParaRPr>
          </a:p>
          <a:p>
            <a:pPr lvl="1">
              <a:buFont typeface="Wingdings" pitchFamily="2" charset="2"/>
              <a:buNone/>
            </a:pPr>
            <a:r>
              <a:rPr lang="en-US" altLang="ko-KR" dirty="0" smtClean="0">
                <a:solidFill>
                  <a:schemeClr val="accent2"/>
                </a:solidFill>
                <a:ea typeface="굴림" pitchFamily="34" charset="-127"/>
              </a:rPr>
              <a:t>1.2 </a:t>
            </a:r>
            <a:r>
              <a:rPr lang="en-US" altLang="ko-KR" dirty="0" smtClean="0">
                <a:ea typeface="굴림" pitchFamily="34" charset="-127"/>
              </a:rPr>
              <a:t>What </a:t>
            </a:r>
            <a:r>
              <a:rPr lang="en-US" altLang="ko-KR" i="1" dirty="0" smtClean="0">
                <a:ea typeface="굴림" pitchFamily="34" charset="-127"/>
              </a:rPr>
              <a:t>is</a:t>
            </a:r>
            <a:r>
              <a:rPr lang="en-US" altLang="ko-KR" dirty="0" smtClean="0">
                <a:ea typeface="굴림" pitchFamily="34" charset="-127"/>
              </a:rPr>
              <a:t>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SzPct val="90000"/>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rgbClr val="FF3300"/>
                </a:solidFill>
                <a:ea typeface="굴림" pitchFamily="34" charset="-127"/>
              </a:rPr>
              <a:t>1.4 Network core</a:t>
            </a:r>
          </a:p>
          <a:p>
            <a:pPr lvl="2">
              <a:buClr>
                <a:srgbClr val="FF3300"/>
              </a:buClr>
              <a:buSzPct val="90000"/>
              <a:buFont typeface="Wingdings" pitchFamily="2" charset="2"/>
              <a:buChar char="q"/>
            </a:pPr>
            <a:r>
              <a:rPr lang="en-US" altLang="ko-KR" dirty="0" smtClean="0">
                <a:solidFill>
                  <a:srgbClr val="FF3300"/>
                </a:solidFill>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chemeClr val="accent2"/>
                </a:solidFill>
                <a:ea typeface="굴림" pitchFamily="34" charset="-127"/>
              </a:rPr>
              <a:t>1.6</a:t>
            </a:r>
            <a:r>
              <a:rPr lang="en-US" altLang="ko-KR" dirty="0" smtClean="0">
                <a:ea typeface="굴림" pitchFamily="34" charset="-127"/>
              </a:rPr>
              <a:t> Protocol layers, service models</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3317" name="Slide Number Placeholder 6"/>
          <p:cNvSpPr>
            <a:spLocks noGrp="1"/>
          </p:cNvSpPr>
          <p:nvPr>
            <p:ph type="sldNum" sz="quarter" idx="12"/>
          </p:nvPr>
        </p:nvSpPr>
        <p:spPr>
          <a:noFill/>
        </p:spPr>
        <p:txBody>
          <a:bodyPr/>
          <a:lstStyle/>
          <a:p>
            <a:r>
              <a:rPr lang="en-US" altLang="ko-KR" smtClean="0">
                <a:ea typeface="굴림" pitchFamily="34" charset="-127"/>
              </a:rPr>
              <a:t>1-</a:t>
            </a:r>
            <a:fld id="{91203007-4FA5-4FB2-8260-1296C7395328}" type="slidenum">
              <a:rPr lang="en-US" altLang="ko-KR" smtClean="0">
                <a:ea typeface="굴림" pitchFamily="34" charset="-127"/>
              </a:rPr>
              <a:pPr/>
              <a:t>49</a:t>
            </a:fld>
            <a:endParaRPr lang="en-US" altLang="ko-KR" smtClean="0">
              <a:ea typeface="굴림" pitchFamily="34" charset="-127"/>
            </a:endParaRPr>
          </a:p>
        </p:txBody>
      </p:sp>
      <p:sp>
        <p:nvSpPr>
          <p:cNvPr id="13318" name="Rectangle 2"/>
          <p:cNvSpPr>
            <a:spLocks noGrp="1" noChangeArrowheads="1"/>
          </p:cNvSpPr>
          <p:nvPr>
            <p:ph type="title"/>
          </p:nvPr>
        </p:nvSpPr>
        <p:spPr/>
        <p:txBody>
          <a:bodyPr/>
          <a:lstStyle/>
          <a:p>
            <a:r>
              <a:rPr lang="en-US" altLang="ko-KR" smtClean="0">
                <a:ea typeface="굴림" pitchFamily="34" charset="-127"/>
              </a:rPr>
              <a:t>The Network Core</a:t>
            </a:r>
          </a:p>
        </p:txBody>
      </p:sp>
      <p:sp>
        <p:nvSpPr>
          <p:cNvPr id="12295" name="Rectangle 3"/>
          <p:cNvSpPr>
            <a:spLocks noGrp="1" noChangeArrowheads="1"/>
          </p:cNvSpPr>
          <p:nvPr>
            <p:ph type="body" sz="half" idx="1"/>
          </p:nvPr>
        </p:nvSpPr>
        <p:spPr>
          <a:xfrm>
            <a:off x="533400" y="1485899"/>
            <a:ext cx="4438650" cy="5076825"/>
          </a:xfrm>
        </p:spPr>
        <p:txBody>
          <a:bodyPr>
            <a:normAutofit fontScale="85000" lnSpcReduction="20000"/>
          </a:bodyPr>
          <a:lstStyle/>
          <a:p>
            <a:pPr>
              <a:defRPr/>
            </a:pPr>
            <a:r>
              <a:rPr lang="en-US" altLang="ko-KR" sz="2400" dirty="0" smtClean="0">
                <a:ea typeface="굴림" charset="-127"/>
              </a:rPr>
              <a:t>What is at the core of networks? </a:t>
            </a:r>
          </a:p>
          <a:p>
            <a:pPr lvl="1">
              <a:defRPr/>
            </a:pPr>
            <a:r>
              <a:rPr lang="en-US" altLang="ko-KR" sz="2000" dirty="0" smtClean="0">
                <a:ea typeface="굴림" charset="-127"/>
              </a:rPr>
              <a:t>mesh of interconnected routers</a:t>
            </a:r>
          </a:p>
          <a:p>
            <a:pPr lvl="1">
              <a:buNone/>
              <a:defRPr/>
            </a:pPr>
            <a:endParaRPr lang="en-US" altLang="ko-KR" sz="2000" dirty="0" smtClean="0">
              <a:ea typeface="굴림" charset="-127"/>
            </a:endParaRPr>
          </a:p>
          <a:p>
            <a:pPr>
              <a:defRPr/>
            </a:pPr>
            <a:r>
              <a:rPr lang="en-US" altLang="ko-KR" sz="2400" dirty="0" smtClean="0">
                <a:solidFill>
                  <a:srgbClr val="FF0000"/>
                </a:solidFill>
                <a:ea typeface="굴림" charset="-127"/>
              </a:rPr>
              <a:t>Two </a:t>
            </a:r>
            <a:r>
              <a:rPr lang="en-US" altLang="ko-KR" sz="2400" u="sng" dirty="0" smtClean="0">
                <a:solidFill>
                  <a:srgbClr val="FF0000"/>
                </a:solidFill>
                <a:ea typeface="굴림" charset="-127"/>
              </a:rPr>
              <a:t>fundamental</a:t>
            </a:r>
            <a:r>
              <a:rPr lang="en-US" altLang="ko-KR" sz="2400" dirty="0" smtClean="0">
                <a:solidFill>
                  <a:srgbClr val="FF0000"/>
                </a:solidFill>
                <a:ea typeface="굴림" charset="-127"/>
              </a:rPr>
              <a:t> approaches:</a:t>
            </a:r>
            <a:r>
              <a:rPr lang="en-US" altLang="ko-KR" sz="2400" dirty="0" smtClean="0">
                <a:ea typeface="굴림" charset="-127"/>
              </a:rPr>
              <a:t> how is data transferred through net?</a:t>
            </a:r>
          </a:p>
          <a:p>
            <a:pPr marL="914400" lvl="1" indent="-457200">
              <a:buFont typeface="+mj-lt"/>
              <a:buAutoNum type="alphaLcParenR"/>
              <a:defRPr/>
            </a:pPr>
            <a:r>
              <a:rPr lang="en-US" altLang="ko-KR" dirty="0" smtClean="0">
                <a:solidFill>
                  <a:srgbClr val="FF0000"/>
                </a:solidFill>
                <a:ea typeface="굴림" charset="-127"/>
              </a:rPr>
              <a:t>packet-switching:</a:t>
            </a:r>
            <a:r>
              <a:rPr lang="en-US" altLang="ko-KR" dirty="0" smtClean="0">
                <a:ea typeface="굴림" charset="-127"/>
              </a:rPr>
              <a:t>           data sent thru net in discrete “chunks” </a:t>
            </a:r>
          </a:p>
          <a:p>
            <a:pPr marL="914400" lvl="1" indent="-457200">
              <a:buFont typeface="+mj-lt"/>
              <a:buAutoNum type="alphaLcParenR"/>
              <a:defRPr/>
            </a:pPr>
            <a:r>
              <a:rPr lang="en-US" altLang="ko-KR" dirty="0" smtClean="0">
                <a:solidFill>
                  <a:srgbClr val="FF0000"/>
                </a:solidFill>
                <a:ea typeface="굴림" charset="-127"/>
              </a:rPr>
              <a:t>circuit switching:</a:t>
            </a:r>
            <a:r>
              <a:rPr lang="en-US" altLang="ko-KR" dirty="0" smtClean="0">
                <a:ea typeface="굴림" charset="-127"/>
              </a:rPr>
              <a:t> dedicated circuit per call: telephone net</a:t>
            </a:r>
          </a:p>
          <a:p>
            <a:pPr marL="1371600" lvl="2" indent="-457200">
              <a:buFont typeface="Arial" pitchFamily="34" charset="0"/>
              <a:buChar char="•"/>
              <a:defRPr/>
            </a:pPr>
            <a:r>
              <a:rPr lang="en-US" altLang="ko-KR" dirty="0" smtClean="0">
                <a:ea typeface="굴림" charset="-127"/>
              </a:rPr>
              <a:t>In the jargon of telephony, a connection is referred to a circuit</a:t>
            </a:r>
          </a:p>
          <a:p>
            <a:pPr marL="914400" lvl="1" indent="-457200">
              <a:buNone/>
              <a:defRPr/>
            </a:pPr>
            <a:endParaRPr lang="en-US" altLang="ko-KR" sz="2400" dirty="0" smtClean="0">
              <a:solidFill>
                <a:srgbClr val="FF0000"/>
              </a:solidFill>
              <a:ea typeface="굴림" charset="-127"/>
            </a:endParaRPr>
          </a:p>
          <a:p>
            <a:pPr>
              <a:defRPr/>
            </a:pPr>
            <a:r>
              <a:rPr lang="en-US" altLang="ko-KR" sz="2400" dirty="0" smtClean="0">
                <a:solidFill>
                  <a:srgbClr val="FF0000"/>
                </a:solidFill>
                <a:ea typeface="굴림" charset="-127"/>
              </a:rPr>
              <a:t>Reality: </a:t>
            </a:r>
            <a:r>
              <a:rPr lang="en-US" altLang="ko-KR" sz="2400" dirty="0" smtClean="0">
                <a:ea typeface="굴림" charset="-127"/>
              </a:rPr>
              <a:t>pure (a) / pure (b) / mixture (a) + (b)</a:t>
            </a:r>
          </a:p>
          <a:p>
            <a:pPr>
              <a:defRPr/>
            </a:pPr>
            <a:endParaRPr lang="en-US" altLang="ko-KR" sz="2000" dirty="0" smtClean="0">
              <a:ea typeface="굴림" charset="-127"/>
            </a:endParaRPr>
          </a:p>
        </p:txBody>
      </p:sp>
      <p:graphicFrame>
        <p:nvGraphicFramePr>
          <p:cNvPr id="13314" name="Rectangle 923"/>
          <p:cNvGraphicFramePr>
            <a:graphicFrameLocks/>
          </p:cNvGraphicFramePr>
          <p:nvPr/>
        </p:nvGraphicFramePr>
        <p:xfrm>
          <a:off x="1524000" y="1397000"/>
          <a:ext cx="6096000" cy="4064000"/>
        </p:xfrm>
        <a:graphic>
          <a:graphicData uri="http://schemas.openxmlformats.org/presentationml/2006/ole">
            <p:oleObj spid="_x0000_s277508" name="Clip" r:id="rId4" imgW="0" imgH="0" progId="">
              <p:embed/>
            </p:oleObj>
          </a:graphicData>
        </a:graphic>
      </p:graphicFrame>
      <p:graphicFrame>
        <p:nvGraphicFramePr>
          <p:cNvPr id="13315" name="Rectangle 924"/>
          <p:cNvGraphicFramePr>
            <a:graphicFrameLocks/>
          </p:cNvGraphicFramePr>
          <p:nvPr/>
        </p:nvGraphicFramePr>
        <p:xfrm>
          <a:off x="1524000" y="1397000"/>
          <a:ext cx="6096000" cy="4064000"/>
        </p:xfrm>
        <a:graphic>
          <a:graphicData uri="http://schemas.openxmlformats.org/presentationml/2006/ole">
            <p:oleObj spid="_x0000_s277509" name="Clip" r:id="rId5" imgW="0" imgH="0" progId="">
              <p:embed/>
            </p:oleObj>
          </a:graphicData>
        </a:graphic>
      </p:graphicFrame>
      <p:sp>
        <p:nvSpPr>
          <p:cNvPr id="13320" name="Freeform 61"/>
          <p:cNvSpPr>
            <a:spLocks/>
          </p:cNvSpPr>
          <p:nvPr/>
        </p:nvSpPr>
        <p:spPr bwMode="auto">
          <a:xfrm>
            <a:off x="6710363"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13321" name="Freeform 62"/>
          <p:cNvSpPr>
            <a:spLocks/>
          </p:cNvSpPr>
          <p:nvPr/>
        </p:nvSpPr>
        <p:spPr bwMode="auto">
          <a:xfrm>
            <a:off x="6729413"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w="9525">
            <a:noFill/>
            <a:round/>
            <a:headEnd/>
            <a:tailEnd/>
          </a:ln>
        </p:spPr>
        <p:txBody>
          <a:bodyPr/>
          <a:lstStyle/>
          <a:p>
            <a:endParaRPr lang="zh-CN" altLang="en-US"/>
          </a:p>
        </p:txBody>
      </p:sp>
      <p:sp>
        <p:nvSpPr>
          <p:cNvPr id="13322" name="Freeform 63"/>
          <p:cNvSpPr>
            <a:spLocks/>
          </p:cNvSpPr>
          <p:nvPr/>
        </p:nvSpPr>
        <p:spPr bwMode="auto">
          <a:xfrm>
            <a:off x="4989513"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2" name="Group 64"/>
          <p:cNvGrpSpPr>
            <a:grpSpLocks/>
          </p:cNvGrpSpPr>
          <p:nvPr/>
        </p:nvGrpSpPr>
        <p:grpSpPr bwMode="auto">
          <a:xfrm>
            <a:off x="5076825" y="2974975"/>
            <a:ext cx="1458913" cy="933450"/>
            <a:chOff x="2889" y="1631"/>
            <a:chExt cx="980" cy="743"/>
          </a:xfrm>
        </p:grpSpPr>
        <p:sp>
          <p:nvSpPr>
            <p:cNvPr id="13944" name="Rectangle 65"/>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ko-KR" altLang="ko-KR">
                <a:ea typeface="굴림" pitchFamily="34" charset="-127"/>
              </a:endParaRPr>
            </a:p>
          </p:txBody>
        </p:sp>
        <p:sp>
          <p:nvSpPr>
            <p:cNvPr id="13945" name="AutoShape 66"/>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3" name="Group 67"/>
          <p:cNvGrpSpPr>
            <a:grpSpLocks/>
          </p:cNvGrpSpPr>
          <p:nvPr/>
        </p:nvGrpSpPr>
        <p:grpSpPr bwMode="auto">
          <a:xfrm>
            <a:off x="5778500" y="1831975"/>
            <a:ext cx="336550" cy="531813"/>
            <a:chOff x="3796" y="1043"/>
            <a:chExt cx="865" cy="1237"/>
          </a:xfrm>
        </p:grpSpPr>
        <p:sp>
          <p:nvSpPr>
            <p:cNvPr id="13914" name="Line 68"/>
            <p:cNvSpPr>
              <a:spLocks noChangeShapeType="1"/>
            </p:cNvSpPr>
            <p:nvPr/>
          </p:nvSpPr>
          <p:spPr bwMode="auto">
            <a:xfrm flipH="1">
              <a:off x="3992" y="1481"/>
              <a:ext cx="235" cy="724"/>
            </a:xfrm>
            <a:prstGeom prst="line">
              <a:avLst/>
            </a:prstGeom>
            <a:noFill/>
            <a:ln w="9525">
              <a:solidFill>
                <a:schemeClr val="bg2"/>
              </a:solidFill>
              <a:round/>
              <a:headEnd/>
              <a:tailEnd/>
            </a:ln>
          </p:spPr>
          <p:txBody>
            <a:bodyPr wrap="none"/>
            <a:lstStyle/>
            <a:p>
              <a:endParaRPr lang="zh-CN" altLang="en-US"/>
            </a:p>
          </p:txBody>
        </p:sp>
        <p:sp>
          <p:nvSpPr>
            <p:cNvPr id="13915" name="Line 69"/>
            <p:cNvSpPr>
              <a:spLocks noChangeShapeType="1"/>
            </p:cNvSpPr>
            <p:nvPr/>
          </p:nvSpPr>
          <p:spPr bwMode="auto">
            <a:xfrm>
              <a:off x="4227" y="1481"/>
              <a:ext cx="236" cy="720"/>
            </a:xfrm>
            <a:prstGeom prst="line">
              <a:avLst/>
            </a:prstGeom>
            <a:noFill/>
            <a:ln w="9525">
              <a:solidFill>
                <a:schemeClr val="bg2"/>
              </a:solidFill>
              <a:round/>
              <a:headEnd/>
              <a:tailEnd/>
            </a:ln>
          </p:spPr>
          <p:txBody>
            <a:bodyPr wrap="none"/>
            <a:lstStyle/>
            <a:p>
              <a:endParaRPr lang="zh-CN" altLang="en-US"/>
            </a:p>
          </p:txBody>
        </p:sp>
        <p:sp>
          <p:nvSpPr>
            <p:cNvPr id="13916" name="Line 70"/>
            <p:cNvSpPr>
              <a:spLocks noChangeShapeType="1"/>
            </p:cNvSpPr>
            <p:nvPr/>
          </p:nvSpPr>
          <p:spPr bwMode="auto">
            <a:xfrm>
              <a:off x="3992" y="2201"/>
              <a:ext cx="235" cy="79"/>
            </a:xfrm>
            <a:prstGeom prst="line">
              <a:avLst/>
            </a:prstGeom>
            <a:noFill/>
            <a:ln w="9525">
              <a:solidFill>
                <a:schemeClr val="bg2"/>
              </a:solidFill>
              <a:round/>
              <a:headEnd/>
              <a:tailEnd/>
            </a:ln>
          </p:spPr>
          <p:txBody>
            <a:bodyPr wrap="none"/>
            <a:lstStyle/>
            <a:p>
              <a:endParaRPr lang="zh-CN" altLang="en-US"/>
            </a:p>
          </p:txBody>
        </p:sp>
        <p:sp>
          <p:nvSpPr>
            <p:cNvPr id="13917" name="Line 71"/>
            <p:cNvSpPr>
              <a:spLocks noChangeShapeType="1"/>
            </p:cNvSpPr>
            <p:nvPr/>
          </p:nvSpPr>
          <p:spPr bwMode="auto">
            <a:xfrm flipH="1">
              <a:off x="4227" y="2201"/>
              <a:ext cx="236" cy="79"/>
            </a:xfrm>
            <a:prstGeom prst="line">
              <a:avLst/>
            </a:prstGeom>
            <a:noFill/>
            <a:ln w="9525">
              <a:solidFill>
                <a:schemeClr val="bg2"/>
              </a:solidFill>
              <a:round/>
              <a:headEnd/>
              <a:tailEnd/>
            </a:ln>
          </p:spPr>
          <p:txBody>
            <a:bodyPr wrap="none"/>
            <a:lstStyle/>
            <a:p>
              <a:endParaRPr lang="zh-CN" altLang="en-US"/>
            </a:p>
          </p:txBody>
        </p:sp>
        <p:sp>
          <p:nvSpPr>
            <p:cNvPr id="13918" name="Line 72"/>
            <p:cNvSpPr>
              <a:spLocks noChangeShapeType="1"/>
            </p:cNvSpPr>
            <p:nvPr/>
          </p:nvSpPr>
          <p:spPr bwMode="auto">
            <a:xfrm>
              <a:off x="4227" y="1497"/>
              <a:ext cx="0" cy="783"/>
            </a:xfrm>
            <a:prstGeom prst="line">
              <a:avLst/>
            </a:prstGeom>
            <a:noFill/>
            <a:ln w="9525">
              <a:solidFill>
                <a:schemeClr val="bg2"/>
              </a:solidFill>
              <a:round/>
              <a:headEnd/>
              <a:tailEnd/>
            </a:ln>
          </p:spPr>
          <p:txBody>
            <a:bodyPr wrap="none"/>
            <a:lstStyle/>
            <a:p>
              <a:endParaRPr lang="zh-CN" altLang="en-US"/>
            </a:p>
          </p:txBody>
        </p:sp>
        <p:sp>
          <p:nvSpPr>
            <p:cNvPr id="13919" name="Line 73"/>
            <p:cNvSpPr>
              <a:spLocks noChangeShapeType="1"/>
            </p:cNvSpPr>
            <p:nvPr/>
          </p:nvSpPr>
          <p:spPr bwMode="auto">
            <a:xfrm flipV="1">
              <a:off x="3992" y="2127"/>
              <a:ext cx="235" cy="78"/>
            </a:xfrm>
            <a:prstGeom prst="line">
              <a:avLst/>
            </a:prstGeom>
            <a:noFill/>
            <a:ln w="9525">
              <a:solidFill>
                <a:schemeClr val="bg2"/>
              </a:solidFill>
              <a:round/>
              <a:headEnd/>
              <a:tailEnd/>
            </a:ln>
          </p:spPr>
          <p:txBody>
            <a:bodyPr wrap="none"/>
            <a:lstStyle/>
            <a:p>
              <a:endParaRPr lang="zh-CN" altLang="en-US"/>
            </a:p>
          </p:txBody>
        </p:sp>
        <p:sp>
          <p:nvSpPr>
            <p:cNvPr id="13920" name="Line 74"/>
            <p:cNvSpPr>
              <a:spLocks noChangeShapeType="1"/>
            </p:cNvSpPr>
            <p:nvPr/>
          </p:nvSpPr>
          <p:spPr bwMode="auto">
            <a:xfrm flipH="1" flipV="1">
              <a:off x="4227" y="2127"/>
              <a:ext cx="236" cy="74"/>
            </a:xfrm>
            <a:prstGeom prst="line">
              <a:avLst/>
            </a:prstGeom>
            <a:noFill/>
            <a:ln w="9525">
              <a:solidFill>
                <a:schemeClr val="bg2"/>
              </a:solidFill>
              <a:round/>
              <a:headEnd/>
              <a:tailEnd/>
            </a:ln>
          </p:spPr>
          <p:txBody>
            <a:bodyPr wrap="none"/>
            <a:lstStyle/>
            <a:p>
              <a:endParaRPr lang="zh-CN" altLang="en-US"/>
            </a:p>
          </p:txBody>
        </p:sp>
        <p:sp>
          <p:nvSpPr>
            <p:cNvPr id="13921" name="Line 75"/>
            <p:cNvSpPr>
              <a:spLocks noChangeShapeType="1"/>
            </p:cNvSpPr>
            <p:nvPr/>
          </p:nvSpPr>
          <p:spPr bwMode="auto">
            <a:xfrm>
              <a:off x="4092" y="1890"/>
              <a:ext cx="135" cy="60"/>
            </a:xfrm>
            <a:prstGeom prst="line">
              <a:avLst/>
            </a:prstGeom>
            <a:noFill/>
            <a:ln w="9525">
              <a:solidFill>
                <a:schemeClr val="bg2"/>
              </a:solidFill>
              <a:round/>
              <a:headEnd/>
              <a:tailEnd/>
            </a:ln>
          </p:spPr>
          <p:txBody>
            <a:bodyPr wrap="none"/>
            <a:lstStyle/>
            <a:p>
              <a:endParaRPr lang="zh-CN" altLang="en-US"/>
            </a:p>
          </p:txBody>
        </p:sp>
        <p:sp>
          <p:nvSpPr>
            <p:cNvPr id="13922" name="Line 76"/>
            <p:cNvSpPr>
              <a:spLocks noChangeShapeType="1"/>
            </p:cNvSpPr>
            <p:nvPr/>
          </p:nvSpPr>
          <p:spPr bwMode="auto">
            <a:xfrm flipV="1">
              <a:off x="4227" y="1890"/>
              <a:ext cx="143" cy="60"/>
            </a:xfrm>
            <a:prstGeom prst="line">
              <a:avLst/>
            </a:prstGeom>
            <a:noFill/>
            <a:ln w="9525">
              <a:solidFill>
                <a:schemeClr val="bg2"/>
              </a:solidFill>
              <a:round/>
              <a:headEnd/>
              <a:tailEnd/>
            </a:ln>
          </p:spPr>
          <p:txBody>
            <a:bodyPr wrap="none"/>
            <a:lstStyle/>
            <a:p>
              <a:endParaRPr lang="zh-CN" altLang="en-US"/>
            </a:p>
          </p:txBody>
        </p:sp>
        <p:sp>
          <p:nvSpPr>
            <p:cNvPr id="13923" name="Line 77"/>
            <p:cNvSpPr>
              <a:spLocks noChangeShapeType="1"/>
            </p:cNvSpPr>
            <p:nvPr/>
          </p:nvSpPr>
          <p:spPr bwMode="auto">
            <a:xfrm>
              <a:off x="4047" y="1996"/>
              <a:ext cx="175" cy="81"/>
            </a:xfrm>
            <a:prstGeom prst="line">
              <a:avLst/>
            </a:prstGeom>
            <a:noFill/>
            <a:ln w="9525">
              <a:solidFill>
                <a:schemeClr val="bg2"/>
              </a:solidFill>
              <a:round/>
              <a:headEnd/>
              <a:tailEnd/>
            </a:ln>
          </p:spPr>
          <p:txBody>
            <a:bodyPr wrap="none"/>
            <a:lstStyle/>
            <a:p>
              <a:endParaRPr lang="zh-CN" altLang="en-US"/>
            </a:p>
          </p:txBody>
        </p:sp>
        <p:sp>
          <p:nvSpPr>
            <p:cNvPr id="13924" name="Line 78"/>
            <p:cNvSpPr>
              <a:spLocks noChangeShapeType="1"/>
            </p:cNvSpPr>
            <p:nvPr/>
          </p:nvSpPr>
          <p:spPr bwMode="auto">
            <a:xfrm flipV="1">
              <a:off x="4227" y="2012"/>
              <a:ext cx="176" cy="71"/>
            </a:xfrm>
            <a:prstGeom prst="line">
              <a:avLst/>
            </a:prstGeom>
            <a:noFill/>
            <a:ln w="9525">
              <a:solidFill>
                <a:schemeClr val="bg2"/>
              </a:solidFill>
              <a:round/>
              <a:headEnd/>
              <a:tailEnd/>
            </a:ln>
          </p:spPr>
          <p:txBody>
            <a:bodyPr wrap="none"/>
            <a:lstStyle/>
            <a:p>
              <a:endParaRPr lang="zh-CN" altLang="en-US"/>
            </a:p>
          </p:txBody>
        </p:sp>
        <p:sp>
          <p:nvSpPr>
            <p:cNvPr id="13925" name="Line 79"/>
            <p:cNvSpPr>
              <a:spLocks noChangeShapeType="1"/>
            </p:cNvSpPr>
            <p:nvPr/>
          </p:nvSpPr>
          <p:spPr bwMode="auto">
            <a:xfrm flipV="1">
              <a:off x="4227" y="1782"/>
              <a:ext cx="90" cy="29"/>
            </a:xfrm>
            <a:prstGeom prst="line">
              <a:avLst/>
            </a:prstGeom>
            <a:noFill/>
            <a:ln w="9525">
              <a:solidFill>
                <a:schemeClr val="bg2"/>
              </a:solidFill>
              <a:round/>
              <a:headEnd/>
              <a:tailEnd/>
            </a:ln>
          </p:spPr>
          <p:txBody>
            <a:bodyPr wrap="none"/>
            <a:lstStyle/>
            <a:p>
              <a:endParaRPr lang="zh-CN" altLang="en-US"/>
            </a:p>
          </p:txBody>
        </p:sp>
        <p:sp>
          <p:nvSpPr>
            <p:cNvPr id="13926" name="Line 80"/>
            <p:cNvSpPr>
              <a:spLocks noChangeShapeType="1"/>
            </p:cNvSpPr>
            <p:nvPr/>
          </p:nvSpPr>
          <p:spPr bwMode="auto">
            <a:xfrm flipV="1">
              <a:off x="4227" y="1632"/>
              <a:ext cx="57" cy="22"/>
            </a:xfrm>
            <a:prstGeom prst="line">
              <a:avLst/>
            </a:prstGeom>
            <a:noFill/>
            <a:ln w="9525">
              <a:solidFill>
                <a:schemeClr val="bg2"/>
              </a:solidFill>
              <a:round/>
              <a:headEnd/>
              <a:tailEnd/>
            </a:ln>
          </p:spPr>
          <p:txBody>
            <a:bodyPr wrap="none"/>
            <a:lstStyle/>
            <a:p>
              <a:endParaRPr lang="zh-CN" altLang="en-US"/>
            </a:p>
          </p:txBody>
        </p:sp>
        <p:sp>
          <p:nvSpPr>
            <p:cNvPr id="13927" name="Line 81"/>
            <p:cNvSpPr>
              <a:spLocks noChangeShapeType="1"/>
            </p:cNvSpPr>
            <p:nvPr/>
          </p:nvSpPr>
          <p:spPr bwMode="auto">
            <a:xfrm>
              <a:off x="4126" y="1772"/>
              <a:ext cx="109" cy="39"/>
            </a:xfrm>
            <a:prstGeom prst="line">
              <a:avLst/>
            </a:prstGeom>
            <a:noFill/>
            <a:ln w="9525">
              <a:solidFill>
                <a:schemeClr val="bg2"/>
              </a:solidFill>
              <a:round/>
              <a:headEnd/>
              <a:tailEnd/>
            </a:ln>
          </p:spPr>
          <p:txBody>
            <a:bodyPr wrap="none"/>
            <a:lstStyle/>
            <a:p>
              <a:endParaRPr lang="zh-CN" altLang="en-US"/>
            </a:p>
          </p:txBody>
        </p:sp>
        <p:sp>
          <p:nvSpPr>
            <p:cNvPr id="13928" name="Line 82"/>
            <p:cNvSpPr>
              <a:spLocks noChangeShapeType="1"/>
            </p:cNvSpPr>
            <p:nvPr/>
          </p:nvSpPr>
          <p:spPr bwMode="auto">
            <a:xfrm>
              <a:off x="4175" y="1625"/>
              <a:ext cx="63" cy="39"/>
            </a:xfrm>
            <a:prstGeom prst="line">
              <a:avLst/>
            </a:prstGeom>
            <a:noFill/>
            <a:ln w="9525">
              <a:solidFill>
                <a:schemeClr val="bg2"/>
              </a:solidFill>
              <a:round/>
              <a:headEnd/>
              <a:tailEnd/>
            </a:ln>
          </p:spPr>
          <p:txBody>
            <a:bodyPr wrap="none"/>
            <a:lstStyle/>
            <a:p>
              <a:endParaRPr lang="zh-CN" altLang="en-US"/>
            </a:p>
          </p:txBody>
        </p:sp>
        <p:grpSp>
          <p:nvGrpSpPr>
            <p:cNvPr id="4" name="Group 83"/>
            <p:cNvGrpSpPr>
              <a:grpSpLocks/>
            </p:cNvGrpSpPr>
            <p:nvPr/>
          </p:nvGrpSpPr>
          <p:grpSpPr bwMode="auto">
            <a:xfrm>
              <a:off x="4269" y="1415"/>
              <a:ext cx="392" cy="137"/>
              <a:chOff x="4227" y="1360"/>
              <a:chExt cx="863" cy="270"/>
            </a:xfrm>
          </p:grpSpPr>
          <p:sp>
            <p:nvSpPr>
              <p:cNvPr id="13940" name="Line 84"/>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13941" name="Line 85"/>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13942" name="Line 86"/>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13943" name="Line 87"/>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5" name="Group 88"/>
            <p:cNvGrpSpPr>
              <a:grpSpLocks/>
            </p:cNvGrpSpPr>
            <p:nvPr/>
          </p:nvGrpSpPr>
          <p:grpSpPr bwMode="auto">
            <a:xfrm rot="5700496">
              <a:off x="4053" y="1170"/>
              <a:ext cx="392" cy="137"/>
              <a:chOff x="4227" y="1360"/>
              <a:chExt cx="863" cy="270"/>
            </a:xfrm>
          </p:grpSpPr>
          <p:sp>
            <p:nvSpPr>
              <p:cNvPr id="13936" name="Line 89"/>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13937" name="Line 90"/>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13938" name="Line 91"/>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13939" name="Line 92"/>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6" name="Group 93"/>
            <p:cNvGrpSpPr>
              <a:grpSpLocks/>
            </p:cNvGrpSpPr>
            <p:nvPr/>
          </p:nvGrpSpPr>
          <p:grpSpPr bwMode="auto">
            <a:xfrm rot="10800000">
              <a:off x="3796" y="1402"/>
              <a:ext cx="392" cy="137"/>
              <a:chOff x="4227" y="1360"/>
              <a:chExt cx="863" cy="270"/>
            </a:xfrm>
          </p:grpSpPr>
          <p:sp>
            <p:nvSpPr>
              <p:cNvPr id="13932" name="Line 94"/>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13933" name="Line 95"/>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13934" name="Line 96"/>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13935" name="Line 97"/>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sp>
        <p:nvSpPr>
          <p:cNvPr id="13325" name="Line 100"/>
          <p:cNvSpPr>
            <a:spLocks noChangeShapeType="1"/>
          </p:cNvSpPr>
          <p:nvPr/>
        </p:nvSpPr>
        <p:spPr bwMode="auto">
          <a:xfrm flipH="1">
            <a:off x="5095875" y="2220913"/>
            <a:ext cx="93663" cy="0"/>
          </a:xfrm>
          <a:prstGeom prst="line">
            <a:avLst/>
          </a:prstGeom>
          <a:noFill/>
          <a:ln w="9525">
            <a:solidFill>
              <a:schemeClr val="bg2"/>
            </a:solidFill>
            <a:round/>
            <a:headEnd/>
            <a:tailEnd/>
          </a:ln>
        </p:spPr>
        <p:txBody>
          <a:bodyPr/>
          <a:lstStyle/>
          <a:p>
            <a:endParaRPr lang="zh-CN" altLang="en-US"/>
          </a:p>
        </p:txBody>
      </p:sp>
      <p:sp>
        <p:nvSpPr>
          <p:cNvPr id="13326" name="Line 101"/>
          <p:cNvSpPr>
            <a:spLocks noChangeShapeType="1"/>
          </p:cNvSpPr>
          <p:nvPr/>
        </p:nvSpPr>
        <p:spPr bwMode="auto">
          <a:xfrm flipH="1">
            <a:off x="5062538" y="2190750"/>
            <a:ext cx="152400" cy="0"/>
          </a:xfrm>
          <a:prstGeom prst="line">
            <a:avLst/>
          </a:prstGeom>
          <a:noFill/>
          <a:ln w="9525">
            <a:solidFill>
              <a:schemeClr val="bg2"/>
            </a:solidFill>
            <a:round/>
            <a:headEnd/>
            <a:tailEnd/>
          </a:ln>
        </p:spPr>
        <p:txBody>
          <a:bodyPr/>
          <a:lstStyle/>
          <a:p>
            <a:endParaRPr lang="zh-CN" altLang="en-US"/>
          </a:p>
        </p:txBody>
      </p:sp>
      <p:pic>
        <p:nvPicPr>
          <p:cNvPr id="13327" name="Picture 102" descr="imgyjavg[1]"/>
          <p:cNvPicPr>
            <a:picLocks noChangeAspect="1" noChangeArrowheads="1"/>
          </p:cNvPicPr>
          <p:nvPr/>
        </p:nvPicPr>
        <p:blipFill>
          <a:blip r:embed="rId6" cstate="print"/>
          <a:srcRect/>
          <a:stretch>
            <a:fillRect/>
          </a:stretch>
        </p:blipFill>
        <p:spPr bwMode="auto">
          <a:xfrm>
            <a:off x="5341938" y="1878013"/>
            <a:ext cx="368300" cy="266700"/>
          </a:xfrm>
          <a:prstGeom prst="rect">
            <a:avLst/>
          </a:prstGeom>
          <a:noFill/>
          <a:ln w="9525">
            <a:noFill/>
            <a:miter lim="800000"/>
            <a:headEnd/>
            <a:tailEnd/>
          </a:ln>
        </p:spPr>
      </p:pic>
      <p:sp>
        <p:nvSpPr>
          <p:cNvPr id="13328" name="Oval 107"/>
          <p:cNvSpPr>
            <a:spLocks noChangeArrowheads="1"/>
          </p:cNvSpPr>
          <p:nvPr/>
        </p:nvSpPr>
        <p:spPr bwMode="auto">
          <a:xfrm>
            <a:off x="6835775" y="3652838"/>
            <a:ext cx="358775" cy="9525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29" name="Line 108"/>
          <p:cNvSpPr>
            <a:spLocks noChangeShapeType="1"/>
          </p:cNvSpPr>
          <p:nvPr/>
        </p:nvSpPr>
        <p:spPr bwMode="auto">
          <a:xfrm>
            <a:off x="6835775" y="3644900"/>
            <a:ext cx="0" cy="58738"/>
          </a:xfrm>
          <a:prstGeom prst="line">
            <a:avLst/>
          </a:prstGeom>
          <a:noFill/>
          <a:ln w="19050">
            <a:solidFill>
              <a:srgbClr val="FF3300"/>
            </a:solidFill>
            <a:round/>
            <a:headEnd/>
            <a:tailEnd/>
          </a:ln>
        </p:spPr>
        <p:txBody>
          <a:bodyPr wrap="none" anchor="ctr"/>
          <a:lstStyle/>
          <a:p>
            <a:endParaRPr lang="zh-CN" altLang="en-US"/>
          </a:p>
        </p:txBody>
      </p:sp>
      <p:sp>
        <p:nvSpPr>
          <p:cNvPr id="13330" name="Line 109"/>
          <p:cNvSpPr>
            <a:spLocks noChangeShapeType="1"/>
          </p:cNvSpPr>
          <p:nvPr/>
        </p:nvSpPr>
        <p:spPr bwMode="auto">
          <a:xfrm>
            <a:off x="7194550" y="3644900"/>
            <a:ext cx="0" cy="58738"/>
          </a:xfrm>
          <a:prstGeom prst="line">
            <a:avLst/>
          </a:prstGeom>
          <a:noFill/>
          <a:ln w="19050">
            <a:solidFill>
              <a:srgbClr val="FF3300"/>
            </a:solidFill>
            <a:round/>
            <a:headEnd/>
            <a:tailEnd/>
          </a:ln>
        </p:spPr>
        <p:txBody>
          <a:bodyPr wrap="none" anchor="ctr"/>
          <a:lstStyle/>
          <a:p>
            <a:endParaRPr lang="zh-CN" altLang="en-US"/>
          </a:p>
        </p:txBody>
      </p:sp>
      <p:sp>
        <p:nvSpPr>
          <p:cNvPr id="13331" name="Rectangle 110"/>
          <p:cNvSpPr>
            <a:spLocks noChangeArrowheads="1"/>
          </p:cNvSpPr>
          <p:nvPr/>
        </p:nvSpPr>
        <p:spPr bwMode="auto">
          <a:xfrm>
            <a:off x="6835775" y="3644900"/>
            <a:ext cx="355600" cy="58738"/>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32" name="Oval 111"/>
          <p:cNvSpPr>
            <a:spLocks noChangeArrowheads="1"/>
          </p:cNvSpPr>
          <p:nvPr/>
        </p:nvSpPr>
        <p:spPr bwMode="auto">
          <a:xfrm>
            <a:off x="6832600" y="3576638"/>
            <a:ext cx="358775" cy="11112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7" name="Group 112"/>
          <p:cNvGrpSpPr>
            <a:grpSpLocks/>
          </p:cNvGrpSpPr>
          <p:nvPr/>
        </p:nvGrpSpPr>
        <p:grpSpPr bwMode="auto">
          <a:xfrm>
            <a:off x="6918325" y="3600450"/>
            <a:ext cx="179388" cy="65088"/>
            <a:chOff x="2848" y="848"/>
            <a:chExt cx="140" cy="98"/>
          </a:xfrm>
        </p:grpSpPr>
        <p:sp>
          <p:nvSpPr>
            <p:cNvPr id="13911" name="Line 113"/>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912" name="Line 114"/>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913" name="Line 115"/>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8" name="Group 116"/>
          <p:cNvGrpSpPr>
            <a:grpSpLocks/>
          </p:cNvGrpSpPr>
          <p:nvPr/>
        </p:nvGrpSpPr>
        <p:grpSpPr bwMode="auto">
          <a:xfrm flipV="1">
            <a:off x="6918325" y="3600450"/>
            <a:ext cx="179388" cy="65088"/>
            <a:chOff x="2848" y="848"/>
            <a:chExt cx="140" cy="98"/>
          </a:xfrm>
        </p:grpSpPr>
        <p:sp>
          <p:nvSpPr>
            <p:cNvPr id="13908" name="Line 117"/>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909" name="Line 118"/>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910" name="Line 119"/>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35" name="Oval 205"/>
          <p:cNvSpPr>
            <a:spLocks noChangeArrowheads="1"/>
          </p:cNvSpPr>
          <p:nvPr/>
        </p:nvSpPr>
        <p:spPr bwMode="auto">
          <a:xfrm>
            <a:off x="6086475" y="2498725"/>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36" name="Line 206"/>
          <p:cNvSpPr>
            <a:spLocks noChangeShapeType="1"/>
          </p:cNvSpPr>
          <p:nvPr/>
        </p:nvSpPr>
        <p:spPr bwMode="auto">
          <a:xfrm>
            <a:off x="6086475" y="2490788"/>
            <a:ext cx="0" cy="53975"/>
          </a:xfrm>
          <a:prstGeom prst="line">
            <a:avLst/>
          </a:prstGeom>
          <a:noFill/>
          <a:ln w="19050">
            <a:solidFill>
              <a:srgbClr val="FF3300"/>
            </a:solidFill>
            <a:round/>
            <a:headEnd/>
            <a:tailEnd/>
          </a:ln>
        </p:spPr>
        <p:txBody>
          <a:bodyPr wrap="none" anchor="ctr"/>
          <a:lstStyle/>
          <a:p>
            <a:endParaRPr lang="zh-CN" altLang="en-US"/>
          </a:p>
        </p:txBody>
      </p:sp>
      <p:sp>
        <p:nvSpPr>
          <p:cNvPr id="13337" name="Line 207"/>
          <p:cNvSpPr>
            <a:spLocks noChangeShapeType="1"/>
          </p:cNvSpPr>
          <p:nvPr/>
        </p:nvSpPr>
        <p:spPr bwMode="auto">
          <a:xfrm>
            <a:off x="6432550" y="2490788"/>
            <a:ext cx="0" cy="53975"/>
          </a:xfrm>
          <a:prstGeom prst="line">
            <a:avLst/>
          </a:prstGeom>
          <a:noFill/>
          <a:ln w="12700">
            <a:solidFill>
              <a:srgbClr val="FF3300"/>
            </a:solidFill>
            <a:round/>
            <a:headEnd/>
            <a:tailEnd/>
          </a:ln>
        </p:spPr>
        <p:txBody>
          <a:bodyPr wrap="none" anchor="ctr"/>
          <a:lstStyle/>
          <a:p>
            <a:endParaRPr lang="zh-CN" altLang="en-US"/>
          </a:p>
        </p:txBody>
      </p:sp>
      <p:sp>
        <p:nvSpPr>
          <p:cNvPr id="13338" name="Rectangle 208"/>
          <p:cNvSpPr>
            <a:spLocks noChangeArrowheads="1"/>
          </p:cNvSpPr>
          <p:nvPr/>
        </p:nvSpPr>
        <p:spPr bwMode="auto">
          <a:xfrm>
            <a:off x="6086475" y="2490788"/>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39" name="Oval 209"/>
          <p:cNvSpPr>
            <a:spLocks noChangeArrowheads="1"/>
          </p:cNvSpPr>
          <p:nvPr/>
        </p:nvSpPr>
        <p:spPr bwMode="auto">
          <a:xfrm>
            <a:off x="6083300" y="2427288"/>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9" name="Group 210"/>
          <p:cNvGrpSpPr>
            <a:grpSpLocks/>
          </p:cNvGrpSpPr>
          <p:nvPr/>
        </p:nvGrpSpPr>
        <p:grpSpPr bwMode="auto">
          <a:xfrm>
            <a:off x="6167438" y="2449513"/>
            <a:ext cx="171450" cy="60325"/>
            <a:chOff x="2848" y="848"/>
            <a:chExt cx="140" cy="98"/>
          </a:xfrm>
        </p:grpSpPr>
        <p:sp>
          <p:nvSpPr>
            <p:cNvPr id="13905" name="Line 211"/>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906" name="Line 212"/>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907" name="Line 213"/>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10" name="Group 214"/>
          <p:cNvGrpSpPr>
            <a:grpSpLocks/>
          </p:cNvGrpSpPr>
          <p:nvPr/>
        </p:nvGrpSpPr>
        <p:grpSpPr bwMode="auto">
          <a:xfrm flipV="1">
            <a:off x="6167438" y="2449513"/>
            <a:ext cx="171450" cy="58737"/>
            <a:chOff x="2848" y="848"/>
            <a:chExt cx="140" cy="98"/>
          </a:xfrm>
        </p:grpSpPr>
        <p:sp>
          <p:nvSpPr>
            <p:cNvPr id="13902" name="Line 215"/>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903" name="Line 216"/>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904" name="Line 217"/>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42" name="Oval 219"/>
          <p:cNvSpPr>
            <a:spLocks noChangeArrowheads="1"/>
          </p:cNvSpPr>
          <p:nvPr/>
        </p:nvSpPr>
        <p:spPr bwMode="auto">
          <a:xfrm>
            <a:off x="5780088" y="3648075"/>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43" name="Line 220"/>
          <p:cNvSpPr>
            <a:spLocks noChangeShapeType="1"/>
          </p:cNvSpPr>
          <p:nvPr/>
        </p:nvSpPr>
        <p:spPr bwMode="auto">
          <a:xfrm>
            <a:off x="5780088" y="3640138"/>
            <a:ext cx="0" cy="53975"/>
          </a:xfrm>
          <a:prstGeom prst="line">
            <a:avLst/>
          </a:prstGeom>
          <a:noFill/>
          <a:ln w="19050">
            <a:solidFill>
              <a:srgbClr val="FF3300"/>
            </a:solidFill>
            <a:round/>
            <a:headEnd/>
            <a:tailEnd/>
          </a:ln>
        </p:spPr>
        <p:txBody>
          <a:bodyPr wrap="none" anchor="ctr"/>
          <a:lstStyle/>
          <a:p>
            <a:endParaRPr lang="zh-CN" altLang="en-US"/>
          </a:p>
        </p:txBody>
      </p:sp>
      <p:sp>
        <p:nvSpPr>
          <p:cNvPr id="13344" name="Line 221"/>
          <p:cNvSpPr>
            <a:spLocks noChangeShapeType="1"/>
          </p:cNvSpPr>
          <p:nvPr/>
        </p:nvSpPr>
        <p:spPr bwMode="auto">
          <a:xfrm>
            <a:off x="6126163" y="3640138"/>
            <a:ext cx="0" cy="53975"/>
          </a:xfrm>
          <a:prstGeom prst="line">
            <a:avLst/>
          </a:prstGeom>
          <a:noFill/>
          <a:ln w="19050">
            <a:solidFill>
              <a:srgbClr val="FF3300"/>
            </a:solidFill>
            <a:round/>
            <a:headEnd/>
            <a:tailEnd/>
          </a:ln>
        </p:spPr>
        <p:txBody>
          <a:bodyPr wrap="none" anchor="ctr"/>
          <a:lstStyle/>
          <a:p>
            <a:endParaRPr lang="zh-CN" altLang="en-US"/>
          </a:p>
        </p:txBody>
      </p:sp>
      <p:sp>
        <p:nvSpPr>
          <p:cNvPr id="13345" name="Rectangle 222"/>
          <p:cNvSpPr>
            <a:spLocks noChangeArrowheads="1"/>
          </p:cNvSpPr>
          <p:nvPr/>
        </p:nvSpPr>
        <p:spPr bwMode="auto">
          <a:xfrm>
            <a:off x="5780088" y="3640138"/>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46" name="Oval 223"/>
          <p:cNvSpPr>
            <a:spLocks noChangeArrowheads="1"/>
          </p:cNvSpPr>
          <p:nvPr/>
        </p:nvSpPr>
        <p:spPr bwMode="auto">
          <a:xfrm>
            <a:off x="5776913" y="3576638"/>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11" name="Group 224"/>
          <p:cNvGrpSpPr>
            <a:grpSpLocks/>
          </p:cNvGrpSpPr>
          <p:nvPr/>
        </p:nvGrpSpPr>
        <p:grpSpPr bwMode="auto">
          <a:xfrm>
            <a:off x="5861050" y="3598863"/>
            <a:ext cx="171450" cy="60325"/>
            <a:chOff x="2848" y="848"/>
            <a:chExt cx="140" cy="98"/>
          </a:xfrm>
        </p:grpSpPr>
        <p:sp>
          <p:nvSpPr>
            <p:cNvPr id="13899" name="Line 225"/>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900" name="Line 226"/>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901" name="Line 227"/>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12" name="Group 228"/>
          <p:cNvGrpSpPr>
            <a:grpSpLocks/>
          </p:cNvGrpSpPr>
          <p:nvPr/>
        </p:nvGrpSpPr>
        <p:grpSpPr bwMode="auto">
          <a:xfrm flipV="1">
            <a:off x="5861050" y="3598863"/>
            <a:ext cx="171450" cy="58737"/>
            <a:chOff x="2848" y="848"/>
            <a:chExt cx="140" cy="98"/>
          </a:xfrm>
        </p:grpSpPr>
        <p:sp>
          <p:nvSpPr>
            <p:cNvPr id="13896" name="Line 229"/>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97" name="Line 230"/>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98" name="Line 231"/>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49" name="Line 233"/>
          <p:cNvSpPr>
            <a:spLocks noChangeShapeType="1"/>
          </p:cNvSpPr>
          <p:nvPr/>
        </p:nvSpPr>
        <p:spPr bwMode="auto">
          <a:xfrm>
            <a:off x="7102475" y="3743325"/>
            <a:ext cx="163513" cy="120650"/>
          </a:xfrm>
          <a:prstGeom prst="line">
            <a:avLst/>
          </a:prstGeom>
          <a:noFill/>
          <a:ln w="38100">
            <a:solidFill>
              <a:srgbClr val="FF3300"/>
            </a:solidFill>
            <a:round/>
            <a:headEnd/>
            <a:tailEnd/>
          </a:ln>
        </p:spPr>
        <p:txBody>
          <a:bodyPr/>
          <a:lstStyle/>
          <a:p>
            <a:endParaRPr lang="zh-CN" altLang="en-US"/>
          </a:p>
        </p:txBody>
      </p:sp>
      <p:sp>
        <p:nvSpPr>
          <p:cNvPr id="13350" name="Line 234"/>
          <p:cNvSpPr>
            <a:spLocks noChangeShapeType="1"/>
          </p:cNvSpPr>
          <p:nvPr/>
        </p:nvSpPr>
        <p:spPr bwMode="auto">
          <a:xfrm>
            <a:off x="7199313" y="3663950"/>
            <a:ext cx="279400" cy="0"/>
          </a:xfrm>
          <a:prstGeom prst="line">
            <a:avLst/>
          </a:prstGeom>
          <a:noFill/>
          <a:ln w="38100">
            <a:solidFill>
              <a:srgbClr val="FF3300"/>
            </a:solidFill>
            <a:round/>
            <a:headEnd/>
            <a:tailEnd/>
          </a:ln>
        </p:spPr>
        <p:txBody>
          <a:bodyPr/>
          <a:lstStyle/>
          <a:p>
            <a:endParaRPr lang="zh-CN" altLang="en-US"/>
          </a:p>
        </p:txBody>
      </p:sp>
      <p:sp>
        <p:nvSpPr>
          <p:cNvPr id="13351" name="Line 235"/>
          <p:cNvSpPr>
            <a:spLocks noChangeShapeType="1"/>
          </p:cNvSpPr>
          <p:nvPr/>
        </p:nvSpPr>
        <p:spPr bwMode="auto">
          <a:xfrm flipV="1">
            <a:off x="7435850" y="3749675"/>
            <a:ext cx="134938" cy="104775"/>
          </a:xfrm>
          <a:prstGeom prst="line">
            <a:avLst/>
          </a:prstGeom>
          <a:noFill/>
          <a:ln w="38100">
            <a:solidFill>
              <a:srgbClr val="FF3300"/>
            </a:solidFill>
            <a:round/>
            <a:headEnd/>
            <a:tailEnd/>
          </a:ln>
        </p:spPr>
        <p:txBody>
          <a:bodyPr/>
          <a:lstStyle/>
          <a:p>
            <a:endParaRPr lang="zh-CN" altLang="en-US"/>
          </a:p>
        </p:txBody>
      </p:sp>
      <p:sp>
        <p:nvSpPr>
          <p:cNvPr id="13352" name="Line 236"/>
          <p:cNvSpPr>
            <a:spLocks noChangeShapeType="1"/>
          </p:cNvSpPr>
          <p:nvPr/>
        </p:nvSpPr>
        <p:spPr bwMode="auto">
          <a:xfrm>
            <a:off x="6134100" y="3670300"/>
            <a:ext cx="701675" cy="0"/>
          </a:xfrm>
          <a:prstGeom prst="line">
            <a:avLst/>
          </a:prstGeom>
          <a:noFill/>
          <a:ln w="38100">
            <a:solidFill>
              <a:srgbClr val="FF3300"/>
            </a:solidFill>
            <a:round/>
            <a:headEnd/>
            <a:tailEnd/>
          </a:ln>
        </p:spPr>
        <p:txBody>
          <a:bodyPr/>
          <a:lstStyle/>
          <a:p>
            <a:endParaRPr lang="zh-CN" altLang="en-US"/>
          </a:p>
        </p:txBody>
      </p:sp>
      <p:grpSp>
        <p:nvGrpSpPr>
          <p:cNvPr id="13" name="Group 240"/>
          <p:cNvGrpSpPr>
            <a:grpSpLocks/>
          </p:cNvGrpSpPr>
          <p:nvPr/>
        </p:nvGrpSpPr>
        <p:grpSpPr bwMode="auto">
          <a:xfrm>
            <a:off x="5426075" y="3509963"/>
            <a:ext cx="220663" cy="307975"/>
            <a:chOff x="2556" y="2689"/>
            <a:chExt cx="183" cy="255"/>
          </a:xfrm>
        </p:grpSpPr>
        <p:pic>
          <p:nvPicPr>
            <p:cNvPr id="13879" name="Picture 241" descr="31u_bnrz[1]"/>
            <p:cNvPicPr>
              <a:picLocks noChangeAspect="1" noChangeArrowheads="1"/>
            </p:cNvPicPr>
            <p:nvPr/>
          </p:nvPicPr>
          <p:blipFill>
            <a:blip r:embed="rId7" cstate="print"/>
            <a:srcRect/>
            <a:stretch>
              <a:fillRect/>
            </a:stretch>
          </p:blipFill>
          <p:spPr bwMode="auto">
            <a:xfrm>
              <a:off x="2609" y="2770"/>
              <a:ext cx="121" cy="174"/>
            </a:xfrm>
            <a:prstGeom prst="rect">
              <a:avLst/>
            </a:prstGeom>
            <a:noFill/>
            <a:ln w="9525">
              <a:noFill/>
              <a:miter lim="800000"/>
              <a:headEnd/>
              <a:tailEnd/>
            </a:ln>
          </p:spPr>
        </p:pic>
        <p:sp>
          <p:nvSpPr>
            <p:cNvPr id="13880" name="Freeform 242"/>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3881" name="Freeform 243"/>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3882" name="Freeform 244"/>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3883" name="Freeform 245"/>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3884" name="Freeform 246"/>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3885" name="Freeform 247"/>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3886" name="Freeform 248"/>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13887" name="Freeform 249"/>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3888" name="Freeform 250"/>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3889" name="Freeform 251"/>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3890" name="Freeform 252"/>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13891" name="Freeform 253"/>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13892" name="Freeform 254"/>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13893" name="Freeform 255"/>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13894" name="Freeform 256"/>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13895" name="Freeform 257"/>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13354" name="Line 259"/>
          <p:cNvSpPr>
            <a:spLocks noChangeShapeType="1"/>
          </p:cNvSpPr>
          <p:nvPr/>
        </p:nvSpPr>
        <p:spPr bwMode="auto">
          <a:xfrm>
            <a:off x="6429375" y="2517775"/>
            <a:ext cx="509588" cy="3175"/>
          </a:xfrm>
          <a:prstGeom prst="line">
            <a:avLst/>
          </a:prstGeom>
          <a:noFill/>
          <a:ln w="38100">
            <a:solidFill>
              <a:srgbClr val="FF3300"/>
            </a:solidFill>
            <a:round/>
            <a:headEnd/>
            <a:tailEnd/>
          </a:ln>
        </p:spPr>
        <p:txBody>
          <a:bodyPr/>
          <a:lstStyle/>
          <a:p>
            <a:endParaRPr lang="zh-CN" altLang="en-US"/>
          </a:p>
        </p:txBody>
      </p:sp>
      <p:sp>
        <p:nvSpPr>
          <p:cNvPr id="13355" name="Line 260"/>
          <p:cNvSpPr>
            <a:spLocks noChangeShapeType="1"/>
          </p:cNvSpPr>
          <p:nvPr/>
        </p:nvSpPr>
        <p:spPr bwMode="auto">
          <a:xfrm>
            <a:off x="5995988" y="2346325"/>
            <a:ext cx="152400" cy="82550"/>
          </a:xfrm>
          <a:prstGeom prst="line">
            <a:avLst/>
          </a:prstGeom>
          <a:noFill/>
          <a:ln w="6350">
            <a:solidFill>
              <a:schemeClr val="bg2">
                <a:lumMod val="75000"/>
              </a:schemeClr>
            </a:solidFill>
            <a:round/>
            <a:headEnd/>
            <a:tailEnd/>
          </a:ln>
        </p:spPr>
        <p:txBody>
          <a:bodyPr/>
          <a:lstStyle/>
          <a:p>
            <a:endParaRPr lang="zh-CN" altLang="en-US"/>
          </a:p>
        </p:txBody>
      </p:sp>
      <p:sp>
        <p:nvSpPr>
          <p:cNvPr id="13356" name="Freeform 261"/>
          <p:cNvSpPr>
            <a:spLocks/>
          </p:cNvSpPr>
          <p:nvPr/>
        </p:nvSpPr>
        <p:spPr bwMode="auto">
          <a:xfrm>
            <a:off x="5314950" y="4352925"/>
            <a:ext cx="2979738"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w="9525">
            <a:noFill/>
            <a:round/>
            <a:headEnd/>
            <a:tailEnd/>
          </a:ln>
        </p:spPr>
        <p:txBody>
          <a:bodyPr/>
          <a:lstStyle/>
          <a:p>
            <a:endParaRPr lang="zh-CN" altLang="en-US"/>
          </a:p>
        </p:txBody>
      </p:sp>
      <p:sp>
        <p:nvSpPr>
          <p:cNvPr id="13357" name="Line 262"/>
          <p:cNvSpPr>
            <a:spLocks noChangeShapeType="1"/>
          </p:cNvSpPr>
          <p:nvPr/>
        </p:nvSpPr>
        <p:spPr bwMode="auto">
          <a:xfrm rot="-5400000">
            <a:off x="7551737" y="5089526"/>
            <a:ext cx="523875" cy="139700"/>
          </a:xfrm>
          <a:prstGeom prst="line">
            <a:avLst/>
          </a:prstGeom>
          <a:noFill/>
          <a:ln w="12700">
            <a:solidFill>
              <a:schemeClr val="bg2"/>
            </a:solidFill>
            <a:round/>
            <a:headEnd/>
            <a:tailEnd/>
          </a:ln>
        </p:spPr>
        <p:txBody>
          <a:bodyPr wrap="none" anchor="ctr"/>
          <a:lstStyle/>
          <a:p>
            <a:endParaRPr lang="zh-CN" altLang="en-US"/>
          </a:p>
        </p:txBody>
      </p:sp>
      <p:grpSp>
        <p:nvGrpSpPr>
          <p:cNvPr id="14" name="Group 590"/>
          <p:cNvGrpSpPr>
            <a:grpSpLocks/>
          </p:cNvGrpSpPr>
          <p:nvPr/>
        </p:nvGrpSpPr>
        <p:grpSpPr bwMode="auto">
          <a:xfrm>
            <a:off x="7464425" y="5226050"/>
            <a:ext cx="198438" cy="365125"/>
            <a:chOff x="4702" y="3292"/>
            <a:chExt cx="125" cy="230"/>
          </a:xfrm>
        </p:grpSpPr>
        <p:sp>
          <p:nvSpPr>
            <p:cNvPr id="13871" name="AutoShape 264"/>
            <p:cNvSpPr>
              <a:spLocks noChangeArrowheads="1"/>
            </p:cNvSpPr>
            <p:nvPr/>
          </p:nvSpPr>
          <p:spPr bwMode="auto">
            <a:xfrm>
              <a:off x="4702" y="3469"/>
              <a:ext cx="125" cy="53"/>
            </a:xfrm>
            <a:prstGeom prst="parallelogram">
              <a:avLst>
                <a:gd name="adj" fmla="val 90856"/>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72" name="Rectangle 265"/>
            <p:cNvSpPr>
              <a:spLocks noChangeArrowheads="1"/>
            </p:cNvSpPr>
            <p:nvPr/>
          </p:nvSpPr>
          <p:spPr bwMode="auto">
            <a:xfrm>
              <a:off x="4765" y="3293"/>
              <a:ext cx="58" cy="177"/>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73" name="Rectangle 266"/>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874" name="AutoShape 267"/>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875" name="Line 268"/>
            <p:cNvSpPr>
              <a:spLocks noChangeShapeType="1"/>
            </p:cNvSpPr>
            <p:nvPr/>
          </p:nvSpPr>
          <p:spPr bwMode="auto">
            <a:xfrm>
              <a:off x="4827" y="3296"/>
              <a:ext cx="0" cy="173"/>
            </a:xfrm>
            <a:prstGeom prst="line">
              <a:avLst/>
            </a:prstGeom>
            <a:noFill/>
            <a:ln w="9525">
              <a:solidFill>
                <a:schemeClr val="bg2"/>
              </a:solidFill>
              <a:round/>
              <a:headEnd/>
              <a:tailEnd/>
            </a:ln>
          </p:spPr>
          <p:txBody>
            <a:bodyPr wrap="none" anchor="ctr"/>
            <a:lstStyle/>
            <a:p>
              <a:endParaRPr lang="zh-CN" altLang="en-US"/>
            </a:p>
          </p:txBody>
        </p:sp>
        <p:sp>
          <p:nvSpPr>
            <p:cNvPr id="13876" name="Line 269"/>
            <p:cNvSpPr>
              <a:spLocks noChangeShapeType="1"/>
            </p:cNvSpPr>
            <p:nvPr/>
          </p:nvSpPr>
          <p:spPr bwMode="auto">
            <a:xfrm flipH="1">
              <a:off x="4782" y="3469"/>
              <a:ext cx="45" cy="52"/>
            </a:xfrm>
            <a:prstGeom prst="line">
              <a:avLst/>
            </a:prstGeom>
            <a:noFill/>
            <a:ln w="9525">
              <a:solidFill>
                <a:schemeClr val="bg2"/>
              </a:solidFill>
              <a:round/>
              <a:headEnd/>
              <a:tailEnd/>
            </a:ln>
          </p:spPr>
          <p:txBody>
            <a:bodyPr wrap="none" anchor="ctr"/>
            <a:lstStyle/>
            <a:p>
              <a:endParaRPr lang="zh-CN" altLang="en-US"/>
            </a:p>
          </p:txBody>
        </p:sp>
        <p:sp>
          <p:nvSpPr>
            <p:cNvPr id="13877" name="Rectangle 270"/>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878" name="Rectangle 271"/>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grpSp>
      <p:sp>
        <p:nvSpPr>
          <p:cNvPr id="13359" name="Line 272"/>
          <p:cNvSpPr>
            <a:spLocks noChangeShapeType="1"/>
          </p:cNvSpPr>
          <p:nvPr/>
        </p:nvSpPr>
        <p:spPr bwMode="auto">
          <a:xfrm rot="5400000" flipV="1">
            <a:off x="7697788" y="5370513"/>
            <a:ext cx="3175" cy="85725"/>
          </a:xfrm>
          <a:prstGeom prst="line">
            <a:avLst/>
          </a:prstGeom>
          <a:noFill/>
          <a:ln w="12700">
            <a:solidFill>
              <a:schemeClr val="bg2"/>
            </a:solidFill>
            <a:round/>
            <a:headEnd/>
            <a:tailEnd/>
          </a:ln>
        </p:spPr>
        <p:txBody>
          <a:bodyPr wrap="none" anchor="ctr"/>
          <a:lstStyle/>
          <a:p>
            <a:endParaRPr lang="zh-CN" altLang="en-US"/>
          </a:p>
        </p:txBody>
      </p:sp>
      <p:sp>
        <p:nvSpPr>
          <p:cNvPr id="13360" name="Line 273"/>
          <p:cNvSpPr>
            <a:spLocks noChangeShapeType="1"/>
          </p:cNvSpPr>
          <p:nvPr/>
        </p:nvSpPr>
        <p:spPr bwMode="auto">
          <a:xfrm rot="-5400000">
            <a:off x="7883525" y="5046663"/>
            <a:ext cx="0" cy="114300"/>
          </a:xfrm>
          <a:prstGeom prst="line">
            <a:avLst/>
          </a:prstGeom>
          <a:noFill/>
          <a:ln w="12700">
            <a:solidFill>
              <a:schemeClr val="bg2"/>
            </a:solidFill>
            <a:round/>
            <a:headEnd/>
            <a:tailEnd/>
          </a:ln>
        </p:spPr>
        <p:txBody>
          <a:bodyPr wrap="none" anchor="ctr"/>
          <a:lstStyle/>
          <a:p>
            <a:endParaRPr lang="zh-CN" altLang="en-US"/>
          </a:p>
        </p:txBody>
      </p:sp>
      <p:sp>
        <p:nvSpPr>
          <p:cNvPr id="13361" name="Oval 275"/>
          <p:cNvSpPr>
            <a:spLocks noChangeArrowheads="1"/>
          </p:cNvSpPr>
          <p:nvPr/>
        </p:nvSpPr>
        <p:spPr bwMode="auto">
          <a:xfrm>
            <a:off x="7467600" y="4860925"/>
            <a:ext cx="496888" cy="13017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62" name="Line 276"/>
          <p:cNvSpPr>
            <a:spLocks noChangeShapeType="1"/>
          </p:cNvSpPr>
          <p:nvPr/>
        </p:nvSpPr>
        <p:spPr bwMode="auto">
          <a:xfrm>
            <a:off x="7467600" y="4849813"/>
            <a:ext cx="0" cy="80962"/>
          </a:xfrm>
          <a:prstGeom prst="line">
            <a:avLst/>
          </a:prstGeom>
          <a:noFill/>
          <a:ln w="19050">
            <a:solidFill>
              <a:srgbClr val="FF3300"/>
            </a:solidFill>
            <a:round/>
            <a:headEnd/>
            <a:tailEnd/>
          </a:ln>
        </p:spPr>
        <p:txBody>
          <a:bodyPr wrap="none" anchor="ctr"/>
          <a:lstStyle/>
          <a:p>
            <a:endParaRPr lang="zh-CN" altLang="en-US"/>
          </a:p>
        </p:txBody>
      </p:sp>
      <p:sp>
        <p:nvSpPr>
          <p:cNvPr id="13363" name="Line 277"/>
          <p:cNvSpPr>
            <a:spLocks noChangeShapeType="1"/>
          </p:cNvSpPr>
          <p:nvPr/>
        </p:nvSpPr>
        <p:spPr bwMode="auto">
          <a:xfrm>
            <a:off x="7964488" y="4849813"/>
            <a:ext cx="0" cy="80962"/>
          </a:xfrm>
          <a:prstGeom prst="line">
            <a:avLst/>
          </a:prstGeom>
          <a:noFill/>
          <a:ln w="19050">
            <a:solidFill>
              <a:srgbClr val="FF3300"/>
            </a:solidFill>
            <a:round/>
            <a:headEnd/>
            <a:tailEnd/>
          </a:ln>
        </p:spPr>
        <p:txBody>
          <a:bodyPr wrap="none" anchor="ctr"/>
          <a:lstStyle/>
          <a:p>
            <a:endParaRPr lang="zh-CN" altLang="en-US"/>
          </a:p>
        </p:txBody>
      </p:sp>
      <p:sp>
        <p:nvSpPr>
          <p:cNvPr id="13364" name="Rectangle 278"/>
          <p:cNvSpPr>
            <a:spLocks noChangeArrowheads="1"/>
          </p:cNvSpPr>
          <p:nvPr/>
        </p:nvSpPr>
        <p:spPr bwMode="auto">
          <a:xfrm>
            <a:off x="7467600" y="4849813"/>
            <a:ext cx="492125" cy="793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65" name="Oval 279"/>
          <p:cNvSpPr>
            <a:spLocks noChangeArrowheads="1"/>
          </p:cNvSpPr>
          <p:nvPr/>
        </p:nvSpPr>
        <p:spPr bwMode="auto">
          <a:xfrm>
            <a:off x="7462838" y="4756150"/>
            <a:ext cx="496887" cy="15240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15" name="Group 280"/>
          <p:cNvGrpSpPr>
            <a:grpSpLocks/>
          </p:cNvGrpSpPr>
          <p:nvPr/>
        </p:nvGrpSpPr>
        <p:grpSpPr bwMode="auto">
          <a:xfrm>
            <a:off x="7581900" y="4789488"/>
            <a:ext cx="247650" cy="88900"/>
            <a:chOff x="2848" y="848"/>
            <a:chExt cx="140" cy="98"/>
          </a:xfrm>
        </p:grpSpPr>
        <p:sp>
          <p:nvSpPr>
            <p:cNvPr id="13868" name="Line 281"/>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69" name="Line 282"/>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70" name="Line 283"/>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16" name="Group 284"/>
          <p:cNvGrpSpPr>
            <a:grpSpLocks/>
          </p:cNvGrpSpPr>
          <p:nvPr/>
        </p:nvGrpSpPr>
        <p:grpSpPr bwMode="auto">
          <a:xfrm flipV="1">
            <a:off x="7581900" y="4787900"/>
            <a:ext cx="247650" cy="88900"/>
            <a:chOff x="2848" y="848"/>
            <a:chExt cx="140" cy="98"/>
          </a:xfrm>
        </p:grpSpPr>
        <p:sp>
          <p:nvSpPr>
            <p:cNvPr id="13865" name="Line 285"/>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66" name="Line 286"/>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67" name="Line 287"/>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68" name="Oval 289"/>
          <p:cNvSpPr>
            <a:spLocks noChangeArrowheads="1"/>
          </p:cNvSpPr>
          <p:nvPr/>
        </p:nvSpPr>
        <p:spPr bwMode="auto">
          <a:xfrm>
            <a:off x="6657975" y="4584700"/>
            <a:ext cx="490538" cy="13017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69" name="Line 291"/>
          <p:cNvSpPr>
            <a:spLocks noChangeShapeType="1"/>
          </p:cNvSpPr>
          <p:nvPr/>
        </p:nvSpPr>
        <p:spPr bwMode="auto">
          <a:xfrm>
            <a:off x="7148513" y="4573588"/>
            <a:ext cx="0" cy="80962"/>
          </a:xfrm>
          <a:prstGeom prst="line">
            <a:avLst/>
          </a:prstGeom>
          <a:noFill/>
          <a:ln w="19050">
            <a:solidFill>
              <a:srgbClr val="FF3300"/>
            </a:solidFill>
            <a:round/>
            <a:headEnd/>
            <a:tailEnd/>
          </a:ln>
        </p:spPr>
        <p:txBody>
          <a:bodyPr wrap="none" anchor="ctr"/>
          <a:lstStyle/>
          <a:p>
            <a:endParaRPr lang="zh-CN" altLang="en-US"/>
          </a:p>
        </p:txBody>
      </p:sp>
      <p:sp>
        <p:nvSpPr>
          <p:cNvPr id="13370" name="Rectangle 292"/>
          <p:cNvSpPr>
            <a:spLocks noChangeArrowheads="1"/>
          </p:cNvSpPr>
          <p:nvPr/>
        </p:nvSpPr>
        <p:spPr bwMode="auto">
          <a:xfrm>
            <a:off x="6651625" y="4573588"/>
            <a:ext cx="492125" cy="793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71" name="Oval 293"/>
          <p:cNvSpPr>
            <a:spLocks noChangeArrowheads="1"/>
          </p:cNvSpPr>
          <p:nvPr/>
        </p:nvSpPr>
        <p:spPr bwMode="auto">
          <a:xfrm>
            <a:off x="6646863" y="4479925"/>
            <a:ext cx="496887" cy="15240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17" name="Group 294"/>
          <p:cNvGrpSpPr>
            <a:grpSpLocks/>
          </p:cNvGrpSpPr>
          <p:nvPr/>
        </p:nvGrpSpPr>
        <p:grpSpPr bwMode="auto">
          <a:xfrm>
            <a:off x="6765925" y="4513263"/>
            <a:ext cx="247650" cy="88900"/>
            <a:chOff x="2848" y="848"/>
            <a:chExt cx="140" cy="98"/>
          </a:xfrm>
        </p:grpSpPr>
        <p:sp>
          <p:nvSpPr>
            <p:cNvPr id="13862" name="Line 295"/>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63" name="Line 296"/>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64" name="Line 297"/>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18" name="Group 298"/>
          <p:cNvGrpSpPr>
            <a:grpSpLocks/>
          </p:cNvGrpSpPr>
          <p:nvPr/>
        </p:nvGrpSpPr>
        <p:grpSpPr bwMode="auto">
          <a:xfrm flipV="1">
            <a:off x="6765925" y="4511675"/>
            <a:ext cx="247650" cy="88900"/>
            <a:chOff x="2848" y="848"/>
            <a:chExt cx="140" cy="98"/>
          </a:xfrm>
        </p:grpSpPr>
        <p:sp>
          <p:nvSpPr>
            <p:cNvPr id="13859" name="Line 299"/>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60" name="Line 300"/>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61" name="Line 301"/>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74" name="Oval 303"/>
          <p:cNvSpPr>
            <a:spLocks noChangeArrowheads="1"/>
          </p:cNvSpPr>
          <p:nvPr/>
        </p:nvSpPr>
        <p:spPr bwMode="auto">
          <a:xfrm>
            <a:off x="5986463" y="4889500"/>
            <a:ext cx="496887" cy="13017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75" name="Line 304"/>
          <p:cNvSpPr>
            <a:spLocks noChangeShapeType="1"/>
          </p:cNvSpPr>
          <p:nvPr/>
        </p:nvSpPr>
        <p:spPr bwMode="auto">
          <a:xfrm>
            <a:off x="5986463" y="4878388"/>
            <a:ext cx="0" cy="80962"/>
          </a:xfrm>
          <a:prstGeom prst="line">
            <a:avLst/>
          </a:prstGeom>
          <a:noFill/>
          <a:ln w="19050">
            <a:solidFill>
              <a:srgbClr val="FF3300"/>
            </a:solidFill>
            <a:round/>
            <a:headEnd/>
            <a:tailEnd/>
          </a:ln>
        </p:spPr>
        <p:txBody>
          <a:bodyPr wrap="none" anchor="ctr"/>
          <a:lstStyle/>
          <a:p>
            <a:endParaRPr lang="zh-CN" altLang="en-US"/>
          </a:p>
        </p:txBody>
      </p:sp>
      <p:sp>
        <p:nvSpPr>
          <p:cNvPr id="13376" name="Line 305"/>
          <p:cNvSpPr>
            <a:spLocks noChangeShapeType="1"/>
          </p:cNvSpPr>
          <p:nvPr/>
        </p:nvSpPr>
        <p:spPr bwMode="auto">
          <a:xfrm>
            <a:off x="6483350" y="4878388"/>
            <a:ext cx="0" cy="80962"/>
          </a:xfrm>
          <a:prstGeom prst="line">
            <a:avLst/>
          </a:prstGeom>
          <a:noFill/>
          <a:ln w="12700">
            <a:solidFill>
              <a:srgbClr val="FF3300"/>
            </a:solidFill>
            <a:round/>
            <a:headEnd/>
            <a:tailEnd/>
          </a:ln>
        </p:spPr>
        <p:txBody>
          <a:bodyPr wrap="none" anchor="ctr"/>
          <a:lstStyle/>
          <a:p>
            <a:endParaRPr lang="zh-CN" altLang="en-US"/>
          </a:p>
        </p:txBody>
      </p:sp>
      <p:sp>
        <p:nvSpPr>
          <p:cNvPr id="13377" name="Rectangle 306"/>
          <p:cNvSpPr>
            <a:spLocks noChangeArrowheads="1"/>
          </p:cNvSpPr>
          <p:nvPr/>
        </p:nvSpPr>
        <p:spPr bwMode="auto">
          <a:xfrm>
            <a:off x="5986463" y="4878388"/>
            <a:ext cx="492125" cy="793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78" name="Oval 307"/>
          <p:cNvSpPr>
            <a:spLocks noChangeArrowheads="1"/>
          </p:cNvSpPr>
          <p:nvPr/>
        </p:nvSpPr>
        <p:spPr bwMode="auto">
          <a:xfrm>
            <a:off x="5981700" y="4784725"/>
            <a:ext cx="496888" cy="15240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19" name="Group 308"/>
          <p:cNvGrpSpPr>
            <a:grpSpLocks/>
          </p:cNvGrpSpPr>
          <p:nvPr/>
        </p:nvGrpSpPr>
        <p:grpSpPr bwMode="auto">
          <a:xfrm>
            <a:off x="6100763" y="4818063"/>
            <a:ext cx="247650" cy="88900"/>
            <a:chOff x="2848" y="848"/>
            <a:chExt cx="140" cy="98"/>
          </a:xfrm>
        </p:grpSpPr>
        <p:sp>
          <p:nvSpPr>
            <p:cNvPr id="13856" name="Line 309"/>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57" name="Line 310"/>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58" name="Line 311"/>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20" name="Group 312"/>
          <p:cNvGrpSpPr>
            <a:grpSpLocks/>
          </p:cNvGrpSpPr>
          <p:nvPr/>
        </p:nvGrpSpPr>
        <p:grpSpPr bwMode="auto">
          <a:xfrm flipV="1">
            <a:off x="6100763" y="4816475"/>
            <a:ext cx="247650" cy="88900"/>
            <a:chOff x="2848" y="848"/>
            <a:chExt cx="140" cy="98"/>
          </a:xfrm>
        </p:grpSpPr>
        <p:sp>
          <p:nvSpPr>
            <p:cNvPr id="13853" name="Line 313"/>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54" name="Line 314"/>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55" name="Line 315"/>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81" name="Line 316"/>
          <p:cNvSpPr>
            <a:spLocks noChangeShapeType="1"/>
          </p:cNvSpPr>
          <p:nvPr/>
        </p:nvSpPr>
        <p:spPr bwMode="auto">
          <a:xfrm>
            <a:off x="7096125" y="4691063"/>
            <a:ext cx="376238" cy="120650"/>
          </a:xfrm>
          <a:prstGeom prst="line">
            <a:avLst/>
          </a:prstGeom>
          <a:noFill/>
          <a:ln w="38100">
            <a:solidFill>
              <a:srgbClr val="FF3300"/>
            </a:solidFill>
            <a:round/>
            <a:headEnd/>
            <a:tailEnd/>
          </a:ln>
        </p:spPr>
        <p:txBody>
          <a:bodyPr/>
          <a:lstStyle/>
          <a:p>
            <a:endParaRPr lang="zh-CN" altLang="en-US"/>
          </a:p>
        </p:txBody>
      </p:sp>
      <p:sp>
        <p:nvSpPr>
          <p:cNvPr id="13382" name="Line 317"/>
          <p:cNvSpPr>
            <a:spLocks noChangeShapeType="1"/>
          </p:cNvSpPr>
          <p:nvPr/>
        </p:nvSpPr>
        <p:spPr bwMode="auto">
          <a:xfrm flipV="1">
            <a:off x="6443663" y="4703763"/>
            <a:ext cx="277812" cy="109537"/>
          </a:xfrm>
          <a:prstGeom prst="line">
            <a:avLst/>
          </a:prstGeom>
          <a:noFill/>
          <a:ln w="38100">
            <a:solidFill>
              <a:srgbClr val="FF3300"/>
            </a:solidFill>
            <a:round/>
            <a:headEnd/>
            <a:tailEnd/>
          </a:ln>
        </p:spPr>
        <p:txBody>
          <a:bodyPr/>
          <a:lstStyle/>
          <a:p>
            <a:endParaRPr lang="zh-CN" altLang="en-US"/>
          </a:p>
        </p:txBody>
      </p:sp>
      <p:sp>
        <p:nvSpPr>
          <p:cNvPr id="13383" name="Line 318"/>
          <p:cNvSpPr>
            <a:spLocks noChangeShapeType="1"/>
          </p:cNvSpPr>
          <p:nvPr/>
        </p:nvSpPr>
        <p:spPr bwMode="auto">
          <a:xfrm flipV="1">
            <a:off x="6486525" y="4906963"/>
            <a:ext cx="971550" cy="0"/>
          </a:xfrm>
          <a:prstGeom prst="line">
            <a:avLst/>
          </a:prstGeom>
          <a:noFill/>
          <a:ln w="38100">
            <a:solidFill>
              <a:srgbClr val="FF3300"/>
            </a:solidFill>
            <a:round/>
            <a:headEnd/>
            <a:tailEnd/>
          </a:ln>
        </p:spPr>
        <p:txBody>
          <a:bodyPr/>
          <a:lstStyle/>
          <a:p>
            <a:endParaRPr lang="zh-CN" altLang="en-US"/>
          </a:p>
        </p:txBody>
      </p:sp>
      <p:sp>
        <p:nvSpPr>
          <p:cNvPr id="13384" name="Line 319"/>
          <p:cNvSpPr>
            <a:spLocks noChangeShapeType="1"/>
          </p:cNvSpPr>
          <p:nvPr/>
        </p:nvSpPr>
        <p:spPr bwMode="auto">
          <a:xfrm flipH="1">
            <a:off x="5781675" y="4652963"/>
            <a:ext cx="254000" cy="469900"/>
          </a:xfrm>
          <a:prstGeom prst="line">
            <a:avLst/>
          </a:prstGeom>
          <a:noFill/>
          <a:ln w="9525">
            <a:solidFill>
              <a:schemeClr val="bg2"/>
            </a:solidFill>
            <a:round/>
            <a:headEnd/>
            <a:tailEnd/>
          </a:ln>
        </p:spPr>
        <p:txBody>
          <a:bodyPr/>
          <a:lstStyle/>
          <a:p>
            <a:endParaRPr lang="zh-CN" altLang="en-US"/>
          </a:p>
        </p:txBody>
      </p:sp>
      <p:sp>
        <p:nvSpPr>
          <p:cNvPr id="13385" name="Line 320"/>
          <p:cNvSpPr>
            <a:spLocks noChangeShapeType="1"/>
          </p:cNvSpPr>
          <p:nvPr/>
        </p:nvSpPr>
        <p:spPr bwMode="auto">
          <a:xfrm>
            <a:off x="5807075" y="4703763"/>
            <a:ext cx="196850" cy="0"/>
          </a:xfrm>
          <a:prstGeom prst="line">
            <a:avLst/>
          </a:prstGeom>
          <a:noFill/>
          <a:ln w="9525">
            <a:solidFill>
              <a:schemeClr val="bg2"/>
            </a:solidFill>
            <a:round/>
            <a:headEnd/>
            <a:tailEnd/>
          </a:ln>
        </p:spPr>
        <p:txBody>
          <a:bodyPr/>
          <a:lstStyle/>
          <a:p>
            <a:endParaRPr lang="zh-CN" altLang="en-US"/>
          </a:p>
        </p:txBody>
      </p:sp>
      <p:sp>
        <p:nvSpPr>
          <p:cNvPr id="13386" name="Line 321"/>
          <p:cNvSpPr>
            <a:spLocks noChangeShapeType="1"/>
          </p:cNvSpPr>
          <p:nvPr/>
        </p:nvSpPr>
        <p:spPr bwMode="auto">
          <a:xfrm>
            <a:off x="5667375" y="5040313"/>
            <a:ext cx="153988" cy="0"/>
          </a:xfrm>
          <a:prstGeom prst="line">
            <a:avLst/>
          </a:prstGeom>
          <a:noFill/>
          <a:ln w="9525">
            <a:solidFill>
              <a:schemeClr val="bg2"/>
            </a:solidFill>
            <a:round/>
            <a:headEnd/>
            <a:tailEnd/>
          </a:ln>
        </p:spPr>
        <p:txBody>
          <a:bodyPr/>
          <a:lstStyle/>
          <a:p>
            <a:endParaRPr lang="zh-CN" altLang="en-US"/>
          </a:p>
        </p:txBody>
      </p:sp>
      <p:sp>
        <p:nvSpPr>
          <p:cNvPr id="13387" name="Line 322"/>
          <p:cNvSpPr>
            <a:spLocks noChangeShapeType="1"/>
          </p:cNvSpPr>
          <p:nvPr/>
        </p:nvSpPr>
        <p:spPr bwMode="auto">
          <a:xfrm>
            <a:off x="5919788" y="5119688"/>
            <a:ext cx="490537" cy="0"/>
          </a:xfrm>
          <a:prstGeom prst="line">
            <a:avLst/>
          </a:prstGeom>
          <a:noFill/>
          <a:ln w="9525">
            <a:solidFill>
              <a:schemeClr val="bg2"/>
            </a:solidFill>
            <a:round/>
            <a:headEnd/>
            <a:tailEnd/>
          </a:ln>
        </p:spPr>
        <p:txBody>
          <a:bodyPr/>
          <a:lstStyle/>
          <a:p>
            <a:endParaRPr lang="zh-CN" altLang="en-US"/>
          </a:p>
        </p:txBody>
      </p:sp>
      <p:sp>
        <p:nvSpPr>
          <p:cNvPr id="13388" name="Line 323"/>
          <p:cNvSpPr>
            <a:spLocks noChangeShapeType="1"/>
          </p:cNvSpPr>
          <p:nvPr/>
        </p:nvSpPr>
        <p:spPr bwMode="auto">
          <a:xfrm flipH="1">
            <a:off x="6159500" y="5027613"/>
            <a:ext cx="53975" cy="85725"/>
          </a:xfrm>
          <a:prstGeom prst="line">
            <a:avLst/>
          </a:prstGeom>
          <a:noFill/>
          <a:ln w="9525">
            <a:solidFill>
              <a:schemeClr val="bg2"/>
            </a:solidFill>
            <a:round/>
            <a:headEnd/>
            <a:tailEnd/>
          </a:ln>
        </p:spPr>
        <p:txBody>
          <a:bodyPr/>
          <a:lstStyle/>
          <a:p>
            <a:endParaRPr lang="zh-CN" altLang="en-US"/>
          </a:p>
        </p:txBody>
      </p:sp>
      <p:sp>
        <p:nvSpPr>
          <p:cNvPr id="13389" name="Line 324"/>
          <p:cNvSpPr>
            <a:spLocks noChangeShapeType="1"/>
          </p:cNvSpPr>
          <p:nvPr/>
        </p:nvSpPr>
        <p:spPr bwMode="auto">
          <a:xfrm>
            <a:off x="5972175" y="5116513"/>
            <a:ext cx="1588" cy="82550"/>
          </a:xfrm>
          <a:prstGeom prst="line">
            <a:avLst/>
          </a:prstGeom>
          <a:noFill/>
          <a:ln w="9525">
            <a:solidFill>
              <a:schemeClr val="bg2"/>
            </a:solidFill>
            <a:round/>
            <a:headEnd/>
            <a:tailEnd/>
          </a:ln>
        </p:spPr>
        <p:txBody>
          <a:bodyPr/>
          <a:lstStyle/>
          <a:p>
            <a:endParaRPr lang="zh-CN" altLang="en-US"/>
          </a:p>
        </p:txBody>
      </p:sp>
      <p:sp>
        <p:nvSpPr>
          <p:cNvPr id="13390" name="Line 325"/>
          <p:cNvSpPr>
            <a:spLocks noChangeShapeType="1"/>
          </p:cNvSpPr>
          <p:nvPr/>
        </p:nvSpPr>
        <p:spPr bwMode="auto">
          <a:xfrm flipH="1" flipV="1">
            <a:off x="6369050" y="5124450"/>
            <a:ext cx="0" cy="76200"/>
          </a:xfrm>
          <a:prstGeom prst="line">
            <a:avLst/>
          </a:prstGeom>
          <a:noFill/>
          <a:ln w="9525">
            <a:solidFill>
              <a:schemeClr val="bg2"/>
            </a:solidFill>
            <a:round/>
            <a:headEnd/>
            <a:tailEnd/>
          </a:ln>
        </p:spPr>
        <p:txBody>
          <a:bodyPr/>
          <a:lstStyle/>
          <a:p>
            <a:endParaRPr lang="zh-CN" altLang="en-US"/>
          </a:p>
        </p:txBody>
      </p:sp>
      <p:sp>
        <p:nvSpPr>
          <p:cNvPr id="13391" name="Line 354"/>
          <p:cNvSpPr>
            <a:spLocks noChangeShapeType="1"/>
          </p:cNvSpPr>
          <p:nvPr/>
        </p:nvSpPr>
        <p:spPr bwMode="auto">
          <a:xfrm>
            <a:off x="6450013" y="4983163"/>
            <a:ext cx="503237" cy="269875"/>
          </a:xfrm>
          <a:prstGeom prst="line">
            <a:avLst/>
          </a:prstGeom>
          <a:noFill/>
          <a:ln w="9525">
            <a:solidFill>
              <a:schemeClr val="bg2"/>
            </a:solidFill>
            <a:round/>
            <a:headEnd/>
            <a:tailEnd/>
          </a:ln>
        </p:spPr>
        <p:txBody>
          <a:bodyPr/>
          <a:lstStyle/>
          <a:p>
            <a:endParaRPr lang="zh-CN" altLang="en-US"/>
          </a:p>
        </p:txBody>
      </p:sp>
      <p:sp>
        <p:nvSpPr>
          <p:cNvPr id="13392" name="Line 355"/>
          <p:cNvSpPr>
            <a:spLocks noChangeShapeType="1"/>
          </p:cNvSpPr>
          <p:nvPr/>
        </p:nvSpPr>
        <p:spPr bwMode="auto">
          <a:xfrm>
            <a:off x="5899150" y="4918075"/>
            <a:ext cx="79375" cy="0"/>
          </a:xfrm>
          <a:prstGeom prst="line">
            <a:avLst/>
          </a:prstGeom>
          <a:noFill/>
          <a:ln w="9525">
            <a:solidFill>
              <a:schemeClr val="bg2"/>
            </a:solidFill>
            <a:round/>
            <a:headEnd/>
            <a:tailEnd/>
          </a:ln>
        </p:spPr>
        <p:txBody>
          <a:bodyPr/>
          <a:lstStyle/>
          <a:p>
            <a:endParaRPr lang="zh-CN" altLang="en-US"/>
          </a:p>
        </p:txBody>
      </p:sp>
      <p:sp>
        <p:nvSpPr>
          <p:cNvPr id="13393" name="Line 365"/>
          <p:cNvSpPr>
            <a:spLocks noChangeShapeType="1"/>
          </p:cNvSpPr>
          <p:nvPr/>
        </p:nvSpPr>
        <p:spPr bwMode="auto">
          <a:xfrm flipH="1">
            <a:off x="5988050" y="3440113"/>
            <a:ext cx="3175" cy="134937"/>
          </a:xfrm>
          <a:prstGeom prst="line">
            <a:avLst/>
          </a:prstGeom>
          <a:noFill/>
          <a:ln w="9525">
            <a:solidFill>
              <a:schemeClr val="bg2"/>
            </a:solidFill>
            <a:round/>
            <a:headEnd/>
            <a:tailEnd/>
          </a:ln>
        </p:spPr>
        <p:txBody>
          <a:bodyPr/>
          <a:lstStyle/>
          <a:p>
            <a:endParaRPr lang="zh-CN" altLang="en-US"/>
          </a:p>
        </p:txBody>
      </p:sp>
      <p:sp>
        <p:nvSpPr>
          <p:cNvPr id="13394" name="Line 366"/>
          <p:cNvSpPr>
            <a:spLocks noChangeShapeType="1"/>
          </p:cNvSpPr>
          <p:nvPr/>
        </p:nvSpPr>
        <p:spPr bwMode="auto">
          <a:xfrm flipV="1">
            <a:off x="7285038" y="2422525"/>
            <a:ext cx="123825" cy="87313"/>
          </a:xfrm>
          <a:prstGeom prst="line">
            <a:avLst/>
          </a:prstGeom>
          <a:noFill/>
          <a:ln w="38100">
            <a:solidFill>
              <a:srgbClr val="FF3300"/>
            </a:solidFill>
            <a:round/>
            <a:headEnd/>
            <a:tailEnd/>
          </a:ln>
        </p:spPr>
        <p:txBody>
          <a:bodyPr/>
          <a:lstStyle/>
          <a:p>
            <a:endParaRPr lang="zh-CN" altLang="en-US"/>
          </a:p>
        </p:txBody>
      </p:sp>
      <p:sp>
        <p:nvSpPr>
          <p:cNvPr id="13395" name="Line 367"/>
          <p:cNvSpPr>
            <a:spLocks noChangeShapeType="1"/>
          </p:cNvSpPr>
          <p:nvPr/>
        </p:nvSpPr>
        <p:spPr bwMode="auto">
          <a:xfrm>
            <a:off x="7112000" y="2595563"/>
            <a:ext cx="0" cy="98425"/>
          </a:xfrm>
          <a:prstGeom prst="line">
            <a:avLst/>
          </a:prstGeom>
          <a:noFill/>
          <a:ln w="19050">
            <a:solidFill>
              <a:srgbClr val="FF3300"/>
            </a:solidFill>
            <a:round/>
            <a:headEnd/>
            <a:tailEnd/>
          </a:ln>
        </p:spPr>
        <p:txBody>
          <a:bodyPr/>
          <a:lstStyle/>
          <a:p>
            <a:endParaRPr lang="zh-CN" altLang="en-US"/>
          </a:p>
        </p:txBody>
      </p:sp>
      <p:sp>
        <p:nvSpPr>
          <p:cNvPr id="13396" name="Line 368"/>
          <p:cNvSpPr>
            <a:spLocks noChangeShapeType="1"/>
          </p:cNvSpPr>
          <p:nvPr/>
        </p:nvSpPr>
        <p:spPr bwMode="auto">
          <a:xfrm flipV="1">
            <a:off x="7296150" y="2492375"/>
            <a:ext cx="263525" cy="288925"/>
          </a:xfrm>
          <a:prstGeom prst="line">
            <a:avLst/>
          </a:prstGeom>
          <a:noFill/>
          <a:ln w="38100">
            <a:solidFill>
              <a:srgbClr val="FF3300"/>
            </a:solidFill>
            <a:round/>
            <a:headEnd/>
            <a:tailEnd/>
          </a:ln>
        </p:spPr>
        <p:txBody>
          <a:bodyPr/>
          <a:lstStyle/>
          <a:p>
            <a:endParaRPr lang="zh-CN" altLang="en-US"/>
          </a:p>
        </p:txBody>
      </p:sp>
      <p:sp>
        <p:nvSpPr>
          <p:cNvPr id="13397" name="Line 369"/>
          <p:cNvSpPr>
            <a:spLocks noChangeShapeType="1"/>
          </p:cNvSpPr>
          <p:nvPr/>
        </p:nvSpPr>
        <p:spPr bwMode="auto">
          <a:xfrm>
            <a:off x="7648575" y="2490788"/>
            <a:ext cx="0" cy="196850"/>
          </a:xfrm>
          <a:prstGeom prst="line">
            <a:avLst/>
          </a:prstGeom>
          <a:noFill/>
          <a:ln w="38100">
            <a:solidFill>
              <a:srgbClr val="FF3300"/>
            </a:solidFill>
            <a:round/>
            <a:headEnd/>
            <a:tailEnd/>
          </a:ln>
        </p:spPr>
        <p:txBody>
          <a:bodyPr/>
          <a:lstStyle/>
          <a:p>
            <a:endParaRPr lang="zh-CN" altLang="en-US"/>
          </a:p>
        </p:txBody>
      </p:sp>
      <p:sp>
        <p:nvSpPr>
          <p:cNvPr id="13398" name="Line 370"/>
          <p:cNvSpPr>
            <a:spLocks noChangeShapeType="1"/>
          </p:cNvSpPr>
          <p:nvPr/>
        </p:nvSpPr>
        <p:spPr bwMode="auto">
          <a:xfrm>
            <a:off x="7302500" y="2797175"/>
            <a:ext cx="188913" cy="0"/>
          </a:xfrm>
          <a:prstGeom prst="line">
            <a:avLst/>
          </a:prstGeom>
          <a:noFill/>
          <a:ln w="38100">
            <a:solidFill>
              <a:srgbClr val="FF3300"/>
            </a:solidFill>
            <a:round/>
            <a:headEnd/>
            <a:tailEnd/>
          </a:ln>
        </p:spPr>
        <p:txBody>
          <a:bodyPr/>
          <a:lstStyle/>
          <a:p>
            <a:endParaRPr lang="zh-CN" altLang="en-US"/>
          </a:p>
        </p:txBody>
      </p:sp>
      <p:sp>
        <p:nvSpPr>
          <p:cNvPr id="13399" name="Line 371"/>
          <p:cNvSpPr>
            <a:spLocks noChangeShapeType="1"/>
          </p:cNvSpPr>
          <p:nvPr/>
        </p:nvSpPr>
        <p:spPr bwMode="auto">
          <a:xfrm flipV="1">
            <a:off x="5597525" y="3663950"/>
            <a:ext cx="168275" cy="3175"/>
          </a:xfrm>
          <a:prstGeom prst="line">
            <a:avLst/>
          </a:prstGeom>
          <a:noFill/>
          <a:ln w="9525">
            <a:solidFill>
              <a:schemeClr val="bg2"/>
            </a:solidFill>
            <a:round/>
            <a:headEnd/>
            <a:tailEnd/>
          </a:ln>
        </p:spPr>
        <p:txBody>
          <a:bodyPr/>
          <a:lstStyle/>
          <a:p>
            <a:endParaRPr lang="zh-CN" altLang="en-US"/>
          </a:p>
        </p:txBody>
      </p:sp>
      <p:sp>
        <p:nvSpPr>
          <p:cNvPr id="13400" name="Line 372"/>
          <p:cNvSpPr>
            <a:spLocks noChangeShapeType="1"/>
          </p:cNvSpPr>
          <p:nvPr/>
        </p:nvSpPr>
        <p:spPr bwMode="auto">
          <a:xfrm flipV="1">
            <a:off x="7716838" y="2190750"/>
            <a:ext cx="238125" cy="168275"/>
          </a:xfrm>
          <a:prstGeom prst="line">
            <a:avLst/>
          </a:prstGeom>
          <a:noFill/>
          <a:ln w="38100">
            <a:solidFill>
              <a:srgbClr val="FF3300"/>
            </a:solidFill>
            <a:round/>
            <a:headEnd/>
            <a:tailEnd/>
          </a:ln>
        </p:spPr>
        <p:txBody>
          <a:bodyPr/>
          <a:lstStyle/>
          <a:p>
            <a:endParaRPr lang="zh-CN" altLang="en-US"/>
          </a:p>
        </p:txBody>
      </p:sp>
      <p:sp>
        <p:nvSpPr>
          <p:cNvPr id="13401" name="Line 373"/>
          <p:cNvSpPr>
            <a:spLocks noChangeShapeType="1"/>
          </p:cNvSpPr>
          <p:nvPr/>
        </p:nvSpPr>
        <p:spPr bwMode="auto">
          <a:xfrm>
            <a:off x="7848600" y="2787650"/>
            <a:ext cx="185738" cy="0"/>
          </a:xfrm>
          <a:prstGeom prst="line">
            <a:avLst/>
          </a:prstGeom>
          <a:noFill/>
          <a:ln w="38100">
            <a:solidFill>
              <a:srgbClr val="FF3300"/>
            </a:solidFill>
            <a:round/>
            <a:headEnd/>
            <a:tailEnd/>
          </a:ln>
        </p:spPr>
        <p:txBody>
          <a:bodyPr/>
          <a:lstStyle/>
          <a:p>
            <a:endParaRPr lang="zh-CN" altLang="en-US"/>
          </a:p>
        </p:txBody>
      </p:sp>
      <p:sp>
        <p:nvSpPr>
          <p:cNvPr id="13402" name="Line 374"/>
          <p:cNvSpPr>
            <a:spLocks noChangeShapeType="1"/>
          </p:cNvSpPr>
          <p:nvPr/>
        </p:nvSpPr>
        <p:spPr bwMode="auto">
          <a:xfrm flipH="1">
            <a:off x="7002463" y="2863850"/>
            <a:ext cx="98425" cy="704850"/>
          </a:xfrm>
          <a:prstGeom prst="line">
            <a:avLst/>
          </a:prstGeom>
          <a:noFill/>
          <a:ln w="38100">
            <a:solidFill>
              <a:srgbClr val="FF3300"/>
            </a:solidFill>
            <a:round/>
            <a:headEnd/>
            <a:tailEnd/>
          </a:ln>
        </p:spPr>
        <p:txBody>
          <a:bodyPr/>
          <a:lstStyle/>
          <a:p>
            <a:endParaRPr lang="zh-CN" altLang="en-US"/>
          </a:p>
        </p:txBody>
      </p:sp>
      <p:sp>
        <p:nvSpPr>
          <p:cNvPr id="13403" name="Line 375"/>
          <p:cNvSpPr>
            <a:spLocks noChangeShapeType="1"/>
          </p:cNvSpPr>
          <p:nvPr/>
        </p:nvSpPr>
        <p:spPr bwMode="auto">
          <a:xfrm flipH="1">
            <a:off x="7593013" y="2863850"/>
            <a:ext cx="111125" cy="727075"/>
          </a:xfrm>
          <a:prstGeom prst="line">
            <a:avLst/>
          </a:prstGeom>
          <a:noFill/>
          <a:ln w="38100">
            <a:solidFill>
              <a:srgbClr val="FF3300"/>
            </a:solidFill>
            <a:round/>
            <a:headEnd/>
            <a:tailEnd/>
          </a:ln>
        </p:spPr>
        <p:txBody>
          <a:bodyPr/>
          <a:lstStyle/>
          <a:p>
            <a:endParaRPr lang="zh-CN" altLang="en-US"/>
          </a:p>
        </p:txBody>
      </p:sp>
      <p:sp>
        <p:nvSpPr>
          <p:cNvPr id="13404" name="Oval 378"/>
          <p:cNvSpPr>
            <a:spLocks noChangeArrowheads="1"/>
          </p:cNvSpPr>
          <p:nvPr/>
        </p:nvSpPr>
        <p:spPr bwMode="auto">
          <a:xfrm>
            <a:off x="6937375" y="2498725"/>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05" name="Line 379"/>
          <p:cNvSpPr>
            <a:spLocks noChangeShapeType="1"/>
          </p:cNvSpPr>
          <p:nvPr/>
        </p:nvSpPr>
        <p:spPr bwMode="auto">
          <a:xfrm>
            <a:off x="6937375" y="2490788"/>
            <a:ext cx="0" cy="53975"/>
          </a:xfrm>
          <a:prstGeom prst="line">
            <a:avLst/>
          </a:prstGeom>
          <a:noFill/>
          <a:ln w="19050">
            <a:solidFill>
              <a:srgbClr val="FF3300"/>
            </a:solidFill>
            <a:round/>
            <a:headEnd/>
            <a:tailEnd/>
          </a:ln>
        </p:spPr>
        <p:txBody>
          <a:bodyPr wrap="none" anchor="ctr"/>
          <a:lstStyle/>
          <a:p>
            <a:endParaRPr lang="zh-CN" altLang="en-US"/>
          </a:p>
        </p:txBody>
      </p:sp>
      <p:sp>
        <p:nvSpPr>
          <p:cNvPr id="13406" name="Line 380"/>
          <p:cNvSpPr>
            <a:spLocks noChangeShapeType="1"/>
          </p:cNvSpPr>
          <p:nvPr/>
        </p:nvSpPr>
        <p:spPr bwMode="auto">
          <a:xfrm>
            <a:off x="7283450" y="2490788"/>
            <a:ext cx="0" cy="53975"/>
          </a:xfrm>
          <a:prstGeom prst="line">
            <a:avLst/>
          </a:prstGeom>
          <a:noFill/>
          <a:ln w="19050">
            <a:solidFill>
              <a:srgbClr val="FF3300"/>
            </a:solidFill>
            <a:round/>
            <a:headEnd/>
            <a:tailEnd/>
          </a:ln>
        </p:spPr>
        <p:txBody>
          <a:bodyPr wrap="none" anchor="ctr"/>
          <a:lstStyle/>
          <a:p>
            <a:endParaRPr lang="zh-CN" altLang="en-US"/>
          </a:p>
        </p:txBody>
      </p:sp>
      <p:sp>
        <p:nvSpPr>
          <p:cNvPr id="13407" name="Rectangle 381"/>
          <p:cNvSpPr>
            <a:spLocks noChangeArrowheads="1"/>
          </p:cNvSpPr>
          <p:nvPr/>
        </p:nvSpPr>
        <p:spPr bwMode="auto">
          <a:xfrm>
            <a:off x="6937375" y="2490788"/>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08" name="Oval 382"/>
          <p:cNvSpPr>
            <a:spLocks noChangeArrowheads="1"/>
          </p:cNvSpPr>
          <p:nvPr/>
        </p:nvSpPr>
        <p:spPr bwMode="auto">
          <a:xfrm>
            <a:off x="6934200" y="2427288"/>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21" name="Group 383"/>
          <p:cNvGrpSpPr>
            <a:grpSpLocks/>
          </p:cNvGrpSpPr>
          <p:nvPr/>
        </p:nvGrpSpPr>
        <p:grpSpPr bwMode="auto">
          <a:xfrm>
            <a:off x="7018338" y="2449513"/>
            <a:ext cx="171450" cy="60325"/>
            <a:chOff x="2848" y="848"/>
            <a:chExt cx="140" cy="98"/>
          </a:xfrm>
        </p:grpSpPr>
        <p:sp>
          <p:nvSpPr>
            <p:cNvPr id="13850" name="Line 384"/>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51" name="Line 385"/>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52" name="Line 386"/>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22" name="Group 387"/>
          <p:cNvGrpSpPr>
            <a:grpSpLocks/>
          </p:cNvGrpSpPr>
          <p:nvPr/>
        </p:nvGrpSpPr>
        <p:grpSpPr bwMode="auto">
          <a:xfrm flipV="1">
            <a:off x="7018338" y="2449513"/>
            <a:ext cx="171450" cy="58737"/>
            <a:chOff x="2848" y="848"/>
            <a:chExt cx="140" cy="98"/>
          </a:xfrm>
        </p:grpSpPr>
        <p:sp>
          <p:nvSpPr>
            <p:cNvPr id="13847" name="Line 388"/>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48" name="Line 389"/>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49" name="Line 390"/>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11" name="Oval 392"/>
          <p:cNvSpPr>
            <a:spLocks noChangeArrowheads="1"/>
          </p:cNvSpPr>
          <p:nvPr/>
        </p:nvSpPr>
        <p:spPr bwMode="auto">
          <a:xfrm>
            <a:off x="7410450" y="2400300"/>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12" name="Line 393"/>
          <p:cNvSpPr>
            <a:spLocks noChangeShapeType="1"/>
          </p:cNvSpPr>
          <p:nvPr/>
        </p:nvSpPr>
        <p:spPr bwMode="auto">
          <a:xfrm>
            <a:off x="7410450" y="2392363"/>
            <a:ext cx="0" cy="53975"/>
          </a:xfrm>
          <a:prstGeom prst="line">
            <a:avLst/>
          </a:prstGeom>
          <a:noFill/>
          <a:ln w="19050">
            <a:solidFill>
              <a:srgbClr val="FF3300"/>
            </a:solidFill>
            <a:round/>
            <a:headEnd/>
            <a:tailEnd/>
          </a:ln>
        </p:spPr>
        <p:txBody>
          <a:bodyPr wrap="none" anchor="ctr"/>
          <a:lstStyle/>
          <a:p>
            <a:endParaRPr lang="zh-CN" altLang="en-US"/>
          </a:p>
        </p:txBody>
      </p:sp>
      <p:sp>
        <p:nvSpPr>
          <p:cNvPr id="13413" name="Line 394"/>
          <p:cNvSpPr>
            <a:spLocks noChangeShapeType="1"/>
          </p:cNvSpPr>
          <p:nvPr/>
        </p:nvSpPr>
        <p:spPr bwMode="auto">
          <a:xfrm>
            <a:off x="7756525" y="2392363"/>
            <a:ext cx="0" cy="53975"/>
          </a:xfrm>
          <a:prstGeom prst="line">
            <a:avLst/>
          </a:prstGeom>
          <a:noFill/>
          <a:ln w="19050">
            <a:solidFill>
              <a:srgbClr val="FF3300"/>
            </a:solidFill>
            <a:round/>
            <a:headEnd/>
            <a:tailEnd/>
          </a:ln>
        </p:spPr>
        <p:txBody>
          <a:bodyPr wrap="none" anchor="ctr"/>
          <a:lstStyle/>
          <a:p>
            <a:endParaRPr lang="zh-CN" altLang="en-US"/>
          </a:p>
        </p:txBody>
      </p:sp>
      <p:sp>
        <p:nvSpPr>
          <p:cNvPr id="13414" name="Rectangle 395"/>
          <p:cNvSpPr>
            <a:spLocks noChangeArrowheads="1"/>
          </p:cNvSpPr>
          <p:nvPr/>
        </p:nvSpPr>
        <p:spPr bwMode="auto">
          <a:xfrm>
            <a:off x="7410450" y="2392363"/>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15" name="Oval 396"/>
          <p:cNvSpPr>
            <a:spLocks noChangeArrowheads="1"/>
          </p:cNvSpPr>
          <p:nvPr/>
        </p:nvSpPr>
        <p:spPr bwMode="auto">
          <a:xfrm>
            <a:off x="7407275" y="2328863"/>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23" name="Group 397"/>
          <p:cNvGrpSpPr>
            <a:grpSpLocks/>
          </p:cNvGrpSpPr>
          <p:nvPr/>
        </p:nvGrpSpPr>
        <p:grpSpPr bwMode="auto">
          <a:xfrm>
            <a:off x="7491413" y="2351088"/>
            <a:ext cx="171450" cy="60325"/>
            <a:chOff x="2848" y="848"/>
            <a:chExt cx="140" cy="98"/>
          </a:xfrm>
        </p:grpSpPr>
        <p:sp>
          <p:nvSpPr>
            <p:cNvPr id="13844" name="Line 398"/>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45" name="Line 399"/>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46" name="Line 400"/>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24" name="Group 401"/>
          <p:cNvGrpSpPr>
            <a:grpSpLocks/>
          </p:cNvGrpSpPr>
          <p:nvPr/>
        </p:nvGrpSpPr>
        <p:grpSpPr bwMode="auto">
          <a:xfrm flipV="1">
            <a:off x="7491413" y="2351088"/>
            <a:ext cx="171450" cy="58737"/>
            <a:chOff x="2848" y="848"/>
            <a:chExt cx="140" cy="98"/>
          </a:xfrm>
        </p:grpSpPr>
        <p:sp>
          <p:nvSpPr>
            <p:cNvPr id="13841" name="Line 402"/>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42" name="Line 403"/>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43" name="Line 404"/>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18" name="Oval 406"/>
          <p:cNvSpPr>
            <a:spLocks noChangeArrowheads="1"/>
          </p:cNvSpPr>
          <p:nvPr/>
        </p:nvSpPr>
        <p:spPr bwMode="auto">
          <a:xfrm>
            <a:off x="7497763" y="2778125"/>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19" name="Line 407"/>
          <p:cNvSpPr>
            <a:spLocks noChangeShapeType="1"/>
          </p:cNvSpPr>
          <p:nvPr/>
        </p:nvSpPr>
        <p:spPr bwMode="auto">
          <a:xfrm>
            <a:off x="7497763" y="2770188"/>
            <a:ext cx="0" cy="53975"/>
          </a:xfrm>
          <a:prstGeom prst="line">
            <a:avLst/>
          </a:prstGeom>
          <a:noFill/>
          <a:ln w="19050">
            <a:solidFill>
              <a:srgbClr val="FF3300"/>
            </a:solidFill>
            <a:round/>
            <a:headEnd/>
            <a:tailEnd/>
          </a:ln>
        </p:spPr>
        <p:txBody>
          <a:bodyPr wrap="none" anchor="ctr"/>
          <a:lstStyle/>
          <a:p>
            <a:endParaRPr lang="zh-CN" altLang="en-US"/>
          </a:p>
        </p:txBody>
      </p:sp>
      <p:sp>
        <p:nvSpPr>
          <p:cNvPr id="13420" name="Line 408"/>
          <p:cNvSpPr>
            <a:spLocks noChangeShapeType="1"/>
          </p:cNvSpPr>
          <p:nvPr/>
        </p:nvSpPr>
        <p:spPr bwMode="auto">
          <a:xfrm>
            <a:off x="7843838" y="2770188"/>
            <a:ext cx="0" cy="53975"/>
          </a:xfrm>
          <a:prstGeom prst="line">
            <a:avLst/>
          </a:prstGeom>
          <a:noFill/>
          <a:ln w="19050">
            <a:solidFill>
              <a:srgbClr val="FF3300"/>
            </a:solidFill>
            <a:round/>
            <a:headEnd/>
            <a:tailEnd/>
          </a:ln>
        </p:spPr>
        <p:txBody>
          <a:bodyPr wrap="none" anchor="ctr"/>
          <a:lstStyle/>
          <a:p>
            <a:endParaRPr lang="zh-CN" altLang="en-US"/>
          </a:p>
        </p:txBody>
      </p:sp>
      <p:sp>
        <p:nvSpPr>
          <p:cNvPr id="13421" name="Rectangle 409"/>
          <p:cNvSpPr>
            <a:spLocks noChangeArrowheads="1"/>
          </p:cNvSpPr>
          <p:nvPr/>
        </p:nvSpPr>
        <p:spPr bwMode="auto">
          <a:xfrm>
            <a:off x="7497763" y="2770188"/>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22" name="Oval 410"/>
          <p:cNvSpPr>
            <a:spLocks noChangeArrowheads="1"/>
          </p:cNvSpPr>
          <p:nvPr/>
        </p:nvSpPr>
        <p:spPr bwMode="auto">
          <a:xfrm>
            <a:off x="7494588" y="2706688"/>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25" name="Group 411"/>
          <p:cNvGrpSpPr>
            <a:grpSpLocks/>
          </p:cNvGrpSpPr>
          <p:nvPr/>
        </p:nvGrpSpPr>
        <p:grpSpPr bwMode="auto">
          <a:xfrm>
            <a:off x="7578725" y="2728913"/>
            <a:ext cx="171450" cy="60325"/>
            <a:chOff x="2848" y="848"/>
            <a:chExt cx="140" cy="98"/>
          </a:xfrm>
        </p:grpSpPr>
        <p:sp>
          <p:nvSpPr>
            <p:cNvPr id="13838" name="Line 412"/>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39" name="Line 413"/>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40" name="Line 414"/>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26" name="Group 415"/>
          <p:cNvGrpSpPr>
            <a:grpSpLocks/>
          </p:cNvGrpSpPr>
          <p:nvPr/>
        </p:nvGrpSpPr>
        <p:grpSpPr bwMode="auto">
          <a:xfrm flipV="1">
            <a:off x="7578725" y="2728913"/>
            <a:ext cx="171450" cy="58737"/>
            <a:chOff x="2848" y="848"/>
            <a:chExt cx="140" cy="98"/>
          </a:xfrm>
        </p:grpSpPr>
        <p:sp>
          <p:nvSpPr>
            <p:cNvPr id="13835" name="Line 416"/>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36" name="Line 417"/>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37" name="Line 418"/>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25" name="Oval 434"/>
          <p:cNvSpPr>
            <a:spLocks noChangeArrowheads="1"/>
          </p:cNvSpPr>
          <p:nvPr/>
        </p:nvSpPr>
        <p:spPr bwMode="auto">
          <a:xfrm>
            <a:off x="6946900" y="2765425"/>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26" name="Line 435"/>
          <p:cNvSpPr>
            <a:spLocks noChangeShapeType="1"/>
          </p:cNvSpPr>
          <p:nvPr/>
        </p:nvSpPr>
        <p:spPr bwMode="auto">
          <a:xfrm>
            <a:off x="6946900" y="2757488"/>
            <a:ext cx="0" cy="53975"/>
          </a:xfrm>
          <a:prstGeom prst="line">
            <a:avLst/>
          </a:prstGeom>
          <a:noFill/>
          <a:ln w="19050">
            <a:solidFill>
              <a:srgbClr val="FF3300"/>
            </a:solidFill>
            <a:round/>
            <a:headEnd/>
            <a:tailEnd/>
          </a:ln>
        </p:spPr>
        <p:txBody>
          <a:bodyPr wrap="none" anchor="ctr"/>
          <a:lstStyle/>
          <a:p>
            <a:endParaRPr lang="zh-CN" altLang="en-US"/>
          </a:p>
        </p:txBody>
      </p:sp>
      <p:sp>
        <p:nvSpPr>
          <p:cNvPr id="13427" name="Line 436"/>
          <p:cNvSpPr>
            <a:spLocks noChangeShapeType="1"/>
          </p:cNvSpPr>
          <p:nvPr/>
        </p:nvSpPr>
        <p:spPr bwMode="auto">
          <a:xfrm>
            <a:off x="7292975" y="2757488"/>
            <a:ext cx="0" cy="53975"/>
          </a:xfrm>
          <a:prstGeom prst="line">
            <a:avLst/>
          </a:prstGeom>
          <a:noFill/>
          <a:ln w="19050">
            <a:solidFill>
              <a:srgbClr val="FF3300"/>
            </a:solidFill>
            <a:round/>
            <a:headEnd/>
            <a:tailEnd/>
          </a:ln>
        </p:spPr>
        <p:txBody>
          <a:bodyPr wrap="none" anchor="ctr"/>
          <a:lstStyle/>
          <a:p>
            <a:endParaRPr lang="zh-CN" altLang="en-US"/>
          </a:p>
        </p:txBody>
      </p:sp>
      <p:sp>
        <p:nvSpPr>
          <p:cNvPr id="13428" name="Rectangle 437"/>
          <p:cNvSpPr>
            <a:spLocks noChangeArrowheads="1"/>
          </p:cNvSpPr>
          <p:nvPr/>
        </p:nvSpPr>
        <p:spPr bwMode="auto">
          <a:xfrm>
            <a:off x="6946900" y="2757488"/>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29" name="Oval 438"/>
          <p:cNvSpPr>
            <a:spLocks noChangeArrowheads="1"/>
          </p:cNvSpPr>
          <p:nvPr/>
        </p:nvSpPr>
        <p:spPr bwMode="auto">
          <a:xfrm>
            <a:off x="6943725" y="2693988"/>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27" name="Group 439"/>
          <p:cNvGrpSpPr>
            <a:grpSpLocks/>
          </p:cNvGrpSpPr>
          <p:nvPr/>
        </p:nvGrpSpPr>
        <p:grpSpPr bwMode="auto">
          <a:xfrm>
            <a:off x="7027863" y="2716213"/>
            <a:ext cx="171450" cy="60325"/>
            <a:chOff x="2848" y="848"/>
            <a:chExt cx="140" cy="98"/>
          </a:xfrm>
        </p:grpSpPr>
        <p:sp>
          <p:nvSpPr>
            <p:cNvPr id="13832" name="Line 440"/>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33" name="Line 441"/>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34" name="Line 442"/>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28" name="Group 443"/>
          <p:cNvGrpSpPr>
            <a:grpSpLocks/>
          </p:cNvGrpSpPr>
          <p:nvPr/>
        </p:nvGrpSpPr>
        <p:grpSpPr bwMode="auto">
          <a:xfrm flipV="1">
            <a:off x="7027863" y="2716213"/>
            <a:ext cx="171450" cy="58737"/>
            <a:chOff x="2848" y="848"/>
            <a:chExt cx="140" cy="98"/>
          </a:xfrm>
        </p:grpSpPr>
        <p:sp>
          <p:nvSpPr>
            <p:cNvPr id="13829" name="Line 444"/>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30" name="Line 445"/>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31" name="Line 446"/>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32" name="Oval 448"/>
          <p:cNvSpPr>
            <a:spLocks noChangeArrowheads="1"/>
          </p:cNvSpPr>
          <p:nvPr/>
        </p:nvSpPr>
        <p:spPr bwMode="auto">
          <a:xfrm>
            <a:off x="7469188" y="3654425"/>
            <a:ext cx="358775" cy="9525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33" name="Line 449"/>
          <p:cNvSpPr>
            <a:spLocks noChangeShapeType="1"/>
          </p:cNvSpPr>
          <p:nvPr/>
        </p:nvSpPr>
        <p:spPr bwMode="auto">
          <a:xfrm>
            <a:off x="7469188" y="3646488"/>
            <a:ext cx="0" cy="58737"/>
          </a:xfrm>
          <a:prstGeom prst="line">
            <a:avLst/>
          </a:prstGeom>
          <a:noFill/>
          <a:ln w="19050">
            <a:solidFill>
              <a:srgbClr val="FF3300"/>
            </a:solidFill>
            <a:round/>
            <a:headEnd/>
            <a:tailEnd/>
          </a:ln>
        </p:spPr>
        <p:txBody>
          <a:bodyPr wrap="none" anchor="ctr"/>
          <a:lstStyle/>
          <a:p>
            <a:endParaRPr lang="zh-CN" altLang="en-US"/>
          </a:p>
        </p:txBody>
      </p:sp>
      <p:sp>
        <p:nvSpPr>
          <p:cNvPr id="13434" name="Line 450"/>
          <p:cNvSpPr>
            <a:spLocks noChangeShapeType="1"/>
          </p:cNvSpPr>
          <p:nvPr/>
        </p:nvSpPr>
        <p:spPr bwMode="auto">
          <a:xfrm>
            <a:off x="7827963" y="3646488"/>
            <a:ext cx="0" cy="58737"/>
          </a:xfrm>
          <a:prstGeom prst="line">
            <a:avLst/>
          </a:prstGeom>
          <a:noFill/>
          <a:ln w="19050">
            <a:solidFill>
              <a:srgbClr val="FF3300"/>
            </a:solidFill>
            <a:round/>
            <a:headEnd/>
            <a:tailEnd/>
          </a:ln>
        </p:spPr>
        <p:txBody>
          <a:bodyPr wrap="none" anchor="ctr"/>
          <a:lstStyle/>
          <a:p>
            <a:endParaRPr lang="zh-CN" altLang="en-US"/>
          </a:p>
        </p:txBody>
      </p:sp>
      <p:sp>
        <p:nvSpPr>
          <p:cNvPr id="13435" name="Rectangle 451"/>
          <p:cNvSpPr>
            <a:spLocks noChangeArrowheads="1"/>
          </p:cNvSpPr>
          <p:nvPr/>
        </p:nvSpPr>
        <p:spPr bwMode="auto">
          <a:xfrm>
            <a:off x="7469188" y="3646488"/>
            <a:ext cx="355600" cy="58737"/>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36" name="Oval 452"/>
          <p:cNvSpPr>
            <a:spLocks noChangeArrowheads="1"/>
          </p:cNvSpPr>
          <p:nvPr/>
        </p:nvSpPr>
        <p:spPr bwMode="auto">
          <a:xfrm>
            <a:off x="7466013" y="3578225"/>
            <a:ext cx="358775" cy="11112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29" name="Group 453"/>
          <p:cNvGrpSpPr>
            <a:grpSpLocks/>
          </p:cNvGrpSpPr>
          <p:nvPr/>
        </p:nvGrpSpPr>
        <p:grpSpPr bwMode="auto">
          <a:xfrm>
            <a:off x="7551738" y="3602038"/>
            <a:ext cx="179387" cy="65087"/>
            <a:chOff x="2848" y="848"/>
            <a:chExt cx="140" cy="98"/>
          </a:xfrm>
        </p:grpSpPr>
        <p:sp>
          <p:nvSpPr>
            <p:cNvPr id="13826" name="Line 454"/>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27" name="Line 455"/>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28" name="Line 456"/>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30" name="Group 457"/>
          <p:cNvGrpSpPr>
            <a:grpSpLocks/>
          </p:cNvGrpSpPr>
          <p:nvPr/>
        </p:nvGrpSpPr>
        <p:grpSpPr bwMode="auto">
          <a:xfrm flipV="1">
            <a:off x="7551738" y="3602038"/>
            <a:ext cx="179387" cy="65087"/>
            <a:chOff x="2848" y="848"/>
            <a:chExt cx="140" cy="98"/>
          </a:xfrm>
        </p:grpSpPr>
        <p:sp>
          <p:nvSpPr>
            <p:cNvPr id="13823" name="Line 458"/>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24" name="Line 459"/>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25" name="Line 460"/>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39" name="Oval 462"/>
          <p:cNvSpPr>
            <a:spLocks noChangeArrowheads="1"/>
          </p:cNvSpPr>
          <p:nvPr/>
        </p:nvSpPr>
        <p:spPr bwMode="auto">
          <a:xfrm>
            <a:off x="7172325" y="3929063"/>
            <a:ext cx="358775" cy="9525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40" name="Line 463"/>
          <p:cNvSpPr>
            <a:spLocks noChangeShapeType="1"/>
          </p:cNvSpPr>
          <p:nvPr/>
        </p:nvSpPr>
        <p:spPr bwMode="auto">
          <a:xfrm>
            <a:off x="7172325" y="3921125"/>
            <a:ext cx="0" cy="58738"/>
          </a:xfrm>
          <a:prstGeom prst="line">
            <a:avLst/>
          </a:prstGeom>
          <a:noFill/>
          <a:ln w="12700">
            <a:solidFill>
              <a:srgbClr val="FF3300"/>
            </a:solidFill>
            <a:round/>
            <a:headEnd/>
            <a:tailEnd/>
          </a:ln>
        </p:spPr>
        <p:txBody>
          <a:bodyPr wrap="none" anchor="ctr"/>
          <a:lstStyle/>
          <a:p>
            <a:endParaRPr lang="zh-CN" altLang="en-US"/>
          </a:p>
        </p:txBody>
      </p:sp>
      <p:sp>
        <p:nvSpPr>
          <p:cNvPr id="13441" name="Line 464"/>
          <p:cNvSpPr>
            <a:spLocks noChangeShapeType="1"/>
          </p:cNvSpPr>
          <p:nvPr/>
        </p:nvSpPr>
        <p:spPr bwMode="auto">
          <a:xfrm>
            <a:off x="7531100" y="3921125"/>
            <a:ext cx="0" cy="58738"/>
          </a:xfrm>
          <a:prstGeom prst="line">
            <a:avLst/>
          </a:prstGeom>
          <a:noFill/>
          <a:ln w="19050">
            <a:solidFill>
              <a:srgbClr val="FF3300"/>
            </a:solidFill>
            <a:round/>
            <a:headEnd/>
            <a:tailEnd/>
          </a:ln>
        </p:spPr>
        <p:txBody>
          <a:bodyPr wrap="none" anchor="ctr"/>
          <a:lstStyle/>
          <a:p>
            <a:endParaRPr lang="zh-CN" altLang="en-US"/>
          </a:p>
        </p:txBody>
      </p:sp>
      <p:sp>
        <p:nvSpPr>
          <p:cNvPr id="13442" name="Rectangle 465"/>
          <p:cNvSpPr>
            <a:spLocks noChangeArrowheads="1"/>
          </p:cNvSpPr>
          <p:nvPr/>
        </p:nvSpPr>
        <p:spPr bwMode="auto">
          <a:xfrm>
            <a:off x="7178675" y="3921125"/>
            <a:ext cx="349250" cy="58738"/>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43" name="Oval 466"/>
          <p:cNvSpPr>
            <a:spLocks noChangeArrowheads="1"/>
          </p:cNvSpPr>
          <p:nvPr/>
        </p:nvSpPr>
        <p:spPr bwMode="auto">
          <a:xfrm>
            <a:off x="7169150" y="3852863"/>
            <a:ext cx="358775" cy="11112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31" name="Group 467"/>
          <p:cNvGrpSpPr>
            <a:grpSpLocks/>
          </p:cNvGrpSpPr>
          <p:nvPr/>
        </p:nvGrpSpPr>
        <p:grpSpPr bwMode="auto">
          <a:xfrm>
            <a:off x="7254875" y="3876675"/>
            <a:ext cx="179388" cy="65088"/>
            <a:chOff x="2848" y="848"/>
            <a:chExt cx="140" cy="98"/>
          </a:xfrm>
        </p:grpSpPr>
        <p:sp>
          <p:nvSpPr>
            <p:cNvPr id="13820" name="Line 468"/>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21" name="Line 469"/>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22" name="Line 470"/>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13312" name="Group 471"/>
          <p:cNvGrpSpPr>
            <a:grpSpLocks/>
          </p:cNvGrpSpPr>
          <p:nvPr/>
        </p:nvGrpSpPr>
        <p:grpSpPr bwMode="auto">
          <a:xfrm flipV="1">
            <a:off x="7254875" y="3876675"/>
            <a:ext cx="179388" cy="65088"/>
            <a:chOff x="2848" y="848"/>
            <a:chExt cx="140" cy="98"/>
          </a:xfrm>
        </p:grpSpPr>
        <p:sp>
          <p:nvSpPr>
            <p:cNvPr id="13817" name="Line 472"/>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18" name="Line 473"/>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19" name="Line 474"/>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46" name="Line 232"/>
          <p:cNvSpPr>
            <a:spLocks noChangeShapeType="1"/>
          </p:cNvSpPr>
          <p:nvPr/>
        </p:nvSpPr>
        <p:spPr bwMode="auto">
          <a:xfrm flipV="1">
            <a:off x="6942138" y="4005263"/>
            <a:ext cx="263525" cy="482600"/>
          </a:xfrm>
          <a:prstGeom prst="line">
            <a:avLst/>
          </a:prstGeom>
          <a:noFill/>
          <a:ln w="38100">
            <a:solidFill>
              <a:srgbClr val="FF3300"/>
            </a:solidFill>
            <a:round/>
            <a:headEnd/>
            <a:tailEnd/>
          </a:ln>
        </p:spPr>
        <p:txBody>
          <a:bodyPr/>
          <a:lstStyle/>
          <a:p>
            <a:endParaRPr lang="zh-CN" altLang="en-US"/>
          </a:p>
        </p:txBody>
      </p:sp>
      <p:grpSp>
        <p:nvGrpSpPr>
          <p:cNvPr id="13313" name="Group 517"/>
          <p:cNvGrpSpPr>
            <a:grpSpLocks/>
          </p:cNvGrpSpPr>
          <p:nvPr/>
        </p:nvGrpSpPr>
        <p:grpSpPr bwMode="auto">
          <a:xfrm>
            <a:off x="5481638" y="3602038"/>
            <a:ext cx="173037" cy="219075"/>
            <a:chOff x="3774" y="2423"/>
            <a:chExt cx="189" cy="286"/>
          </a:xfrm>
        </p:grpSpPr>
        <p:sp>
          <p:nvSpPr>
            <p:cNvPr id="13811" name="Rectangle 511"/>
            <p:cNvSpPr>
              <a:spLocks noChangeArrowheads="1"/>
            </p:cNvSpPr>
            <p:nvPr/>
          </p:nvSpPr>
          <p:spPr bwMode="auto">
            <a:xfrm>
              <a:off x="3790" y="2610"/>
              <a:ext cx="153"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2" name="Rectangle 512"/>
            <p:cNvSpPr>
              <a:spLocks noChangeArrowheads="1"/>
            </p:cNvSpPr>
            <p:nvPr/>
          </p:nvSpPr>
          <p:spPr bwMode="auto">
            <a:xfrm>
              <a:off x="3774" y="2653"/>
              <a:ext cx="189"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3" name="Rectangle 513"/>
            <p:cNvSpPr>
              <a:spLocks noChangeArrowheads="1"/>
            </p:cNvSpPr>
            <p:nvPr/>
          </p:nvSpPr>
          <p:spPr bwMode="auto">
            <a:xfrm>
              <a:off x="3808" y="2564"/>
              <a:ext cx="119"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4" name="Rectangle 514"/>
            <p:cNvSpPr>
              <a:spLocks noChangeArrowheads="1"/>
            </p:cNvSpPr>
            <p:nvPr/>
          </p:nvSpPr>
          <p:spPr bwMode="auto">
            <a:xfrm>
              <a:off x="3818" y="2518"/>
              <a:ext cx="97"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5" name="Rectangle 515"/>
            <p:cNvSpPr>
              <a:spLocks noChangeArrowheads="1"/>
            </p:cNvSpPr>
            <p:nvPr/>
          </p:nvSpPr>
          <p:spPr bwMode="auto">
            <a:xfrm>
              <a:off x="3828" y="2472"/>
              <a:ext cx="74"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6" name="Rectangle 516"/>
            <p:cNvSpPr>
              <a:spLocks noChangeArrowheads="1"/>
            </p:cNvSpPr>
            <p:nvPr/>
          </p:nvSpPr>
          <p:spPr bwMode="auto">
            <a:xfrm>
              <a:off x="3839" y="2423"/>
              <a:ext cx="51"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grpSp>
      <p:grpSp>
        <p:nvGrpSpPr>
          <p:cNvPr id="13316" name="Group 805"/>
          <p:cNvGrpSpPr>
            <a:grpSpLocks/>
          </p:cNvGrpSpPr>
          <p:nvPr/>
        </p:nvGrpSpPr>
        <p:grpSpPr bwMode="auto">
          <a:xfrm>
            <a:off x="6810375" y="4968875"/>
            <a:ext cx="293688" cy="411163"/>
            <a:chOff x="4290" y="3130"/>
            <a:chExt cx="185" cy="259"/>
          </a:xfrm>
        </p:grpSpPr>
        <p:pic>
          <p:nvPicPr>
            <p:cNvPr id="13792" name="Picture 337" descr="31u_bnrz[1]"/>
            <p:cNvPicPr>
              <a:picLocks noChangeAspect="1" noChangeArrowheads="1"/>
            </p:cNvPicPr>
            <p:nvPr/>
          </p:nvPicPr>
          <p:blipFill>
            <a:blip r:embed="rId7" cstate="print"/>
            <a:srcRect/>
            <a:stretch>
              <a:fillRect/>
            </a:stretch>
          </p:blipFill>
          <p:spPr bwMode="auto">
            <a:xfrm>
              <a:off x="4343" y="3211"/>
              <a:ext cx="121" cy="174"/>
            </a:xfrm>
            <a:prstGeom prst="rect">
              <a:avLst/>
            </a:prstGeom>
            <a:noFill/>
            <a:ln w="9525">
              <a:noFill/>
              <a:miter lim="800000"/>
              <a:headEnd/>
              <a:tailEnd/>
            </a:ln>
          </p:spPr>
        </p:pic>
        <p:sp>
          <p:nvSpPr>
            <p:cNvPr id="13793" name="Freeform 343"/>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3794" name="Freeform 344"/>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solidFill>
                <a:schemeClr val="bg2"/>
              </a:solidFill>
              <a:round/>
              <a:headEnd/>
              <a:tailEnd/>
            </a:ln>
          </p:spPr>
          <p:txBody>
            <a:bodyPr/>
            <a:lstStyle/>
            <a:p>
              <a:endParaRPr lang="zh-CN" altLang="en-US"/>
            </a:p>
          </p:txBody>
        </p:sp>
        <p:sp>
          <p:nvSpPr>
            <p:cNvPr id="13795" name="Freeform 345"/>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solidFill>
                <a:schemeClr val="bg2"/>
              </a:solidFill>
              <a:round/>
              <a:headEnd/>
              <a:tailEnd/>
            </a:ln>
          </p:spPr>
          <p:txBody>
            <a:bodyPr/>
            <a:lstStyle/>
            <a:p>
              <a:endParaRPr lang="zh-CN" altLang="en-US"/>
            </a:p>
          </p:txBody>
        </p:sp>
        <p:sp>
          <p:nvSpPr>
            <p:cNvPr id="13796" name="Freeform 346"/>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3797" name="Freeform 347"/>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solidFill>
                <a:schemeClr val="bg2"/>
              </a:solidFill>
              <a:round/>
              <a:headEnd/>
              <a:tailEnd/>
            </a:ln>
          </p:spPr>
          <p:txBody>
            <a:bodyPr/>
            <a:lstStyle/>
            <a:p>
              <a:endParaRPr lang="zh-CN" altLang="en-US"/>
            </a:p>
          </p:txBody>
        </p:sp>
        <p:sp>
          <p:nvSpPr>
            <p:cNvPr id="13798" name="Freeform 348"/>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3799" name="Freeform 349"/>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3800" name="Freeform 350"/>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3801" name="Freeform 351"/>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3802" name="Freeform 352"/>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3803" name="Freeform 353"/>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nvGrpSpPr>
            <p:cNvPr id="13319" name="Group 518"/>
            <p:cNvGrpSpPr>
              <a:grpSpLocks/>
            </p:cNvGrpSpPr>
            <p:nvPr/>
          </p:nvGrpSpPr>
          <p:grpSpPr bwMode="auto">
            <a:xfrm>
              <a:off x="4332" y="3207"/>
              <a:ext cx="143" cy="182"/>
              <a:chOff x="3774" y="2423"/>
              <a:chExt cx="189" cy="286"/>
            </a:xfrm>
          </p:grpSpPr>
          <p:sp>
            <p:nvSpPr>
              <p:cNvPr id="13805" name="Rectangle 519"/>
              <p:cNvSpPr>
                <a:spLocks noChangeArrowheads="1"/>
              </p:cNvSpPr>
              <p:nvPr/>
            </p:nvSpPr>
            <p:spPr bwMode="auto">
              <a:xfrm>
                <a:off x="3790" y="2610"/>
                <a:ext cx="153"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06" name="Rectangle 520"/>
              <p:cNvSpPr>
                <a:spLocks noChangeArrowheads="1"/>
              </p:cNvSpPr>
              <p:nvPr/>
            </p:nvSpPr>
            <p:spPr bwMode="auto">
              <a:xfrm>
                <a:off x="3774" y="2653"/>
                <a:ext cx="189"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07" name="Rectangle 521"/>
              <p:cNvSpPr>
                <a:spLocks noChangeArrowheads="1"/>
              </p:cNvSpPr>
              <p:nvPr/>
            </p:nvSpPr>
            <p:spPr bwMode="auto">
              <a:xfrm>
                <a:off x="3808" y="2564"/>
                <a:ext cx="119"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08" name="Rectangle 522"/>
              <p:cNvSpPr>
                <a:spLocks noChangeArrowheads="1"/>
              </p:cNvSpPr>
              <p:nvPr/>
            </p:nvSpPr>
            <p:spPr bwMode="auto">
              <a:xfrm>
                <a:off x="3818" y="2518"/>
                <a:ext cx="97"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09" name="Rectangle 523"/>
              <p:cNvSpPr>
                <a:spLocks noChangeArrowheads="1"/>
              </p:cNvSpPr>
              <p:nvPr/>
            </p:nvSpPr>
            <p:spPr bwMode="auto">
              <a:xfrm>
                <a:off x="3828" y="2472"/>
                <a:ext cx="74"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0" name="Rectangle 524"/>
              <p:cNvSpPr>
                <a:spLocks noChangeArrowheads="1"/>
              </p:cNvSpPr>
              <p:nvPr/>
            </p:nvSpPr>
            <p:spPr bwMode="auto">
              <a:xfrm>
                <a:off x="3839" y="2423"/>
                <a:ext cx="51"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grpSp>
      </p:grpSp>
      <p:grpSp>
        <p:nvGrpSpPr>
          <p:cNvPr id="13323" name="Group 591"/>
          <p:cNvGrpSpPr>
            <a:grpSpLocks/>
          </p:cNvGrpSpPr>
          <p:nvPr/>
        </p:nvGrpSpPr>
        <p:grpSpPr bwMode="auto">
          <a:xfrm>
            <a:off x="7926388" y="4949825"/>
            <a:ext cx="198437" cy="365125"/>
            <a:chOff x="4702" y="3292"/>
            <a:chExt cx="125" cy="230"/>
          </a:xfrm>
        </p:grpSpPr>
        <p:sp>
          <p:nvSpPr>
            <p:cNvPr id="13784" name="AutoShape 592"/>
            <p:cNvSpPr>
              <a:spLocks noChangeArrowheads="1"/>
            </p:cNvSpPr>
            <p:nvPr/>
          </p:nvSpPr>
          <p:spPr bwMode="auto">
            <a:xfrm>
              <a:off x="4702" y="3469"/>
              <a:ext cx="125" cy="53"/>
            </a:xfrm>
            <a:prstGeom prst="parallelogram">
              <a:avLst>
                <a:gd name="adj" fmla="val 90856"/>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785" name="Rectangle 593"/>
            <p:cNvSpPr>
              <a:spLocks noChangeArrowheads="1"/>
            </p:cNvSpPr>
            <p:nvPr/>
          </p:nvSpPr>
          <p:spPr bwMode="auto">
            <a:xfrm>
              <a:off x="4765" y="3293"/>
              <a:ext cx="58" cy="177"/>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786" name="Rectangle 594"/>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787" name="AutoShape 595"/>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788" name="Line 596"/>
            <p:cNvSpPr>
              <a:spLocks noChangeShapeType="1"/>
            </p:cNvSpPr>
            <p:nvPr/>
          </p:nvSpPr>
          <p:spPr bwMode="auto">
            <a:xfrm>
              <a:off x="4827" y="3296"/>
              <a:ext cx="0" cy="173"/>
            </a:xfrm>
            <a:prstGeom prst="line">
              <a:avLst/>
            </a:prstGeom>
            <a:noFill/>
            <a:ln w="9525">
              <a:solidFill>
                <a:schemeClr val="bg2"/>
              </a:solidFill>
              <a:round/>
              <a:headEnd/>
              <a:tailEnd/>
            </a:ln>
          </p:spPr>
          <p:txBody>
            <a:bodyPr wrap="none" anchor="ctr"/>
            <a:lstStyle/>
            <a:p>
              <a:endParaRPr lang="zh-CN" altLang="en-US"/>
            </a:p>
          </p:txBody>
        </p:sp>
        <p:sp>
          <p:nvSpPr>
            <p:cNvPr id="13789" name="Line 597"/>
            <p:cNvSpPr>
              <a:spLocks noChangeShapeType="1"/>
            </p:cNvSpPr>
            <p:nvPr/>
          </p:nvSpPr>
          <p:spPr bwMode="auto">
            <a:xfrm flipH="1">
              <a:off x="4782" y="3469"/>
              <a:ext cx="45" cy="52"/>
            </a:xfrm>
            <a:prstGeom prst="line">
              <a:avLst/>
            </a:prstGeom>
            <a:noFill/>
            <a:ln w="9525">
              <a:solidFill>
                <a:schemeClr val="bg2"/>
              </a:solidFill>
              <a:round/>
              <a:headEnd/>
              <a:tailEnd/>
            </a:ln>
          </p:spPr>
          <p:txBody>
            <a:bodyPr wrap="none" anchor="ctr"/>
            <a:lstStyle/>
            <a:p>
              <a:endParaRPr lang="zh-CN" altLang="en-US"/>
            </a:p>
          </p:txBody>
        </p:sp>
        <p:sp>
          <p:nvSpPr>
            <p:cNvPr id="13790" name="Rectangle 598"/>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791" name="Rectangle 599"/>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grpSp>
      <p:grpSp>
        <p:nvGrpSpPr>
          <p:cNvPr id="13324" name="Group 609"/>
          <p:cNvGrpSpPr>
            <a:grpSpLocks/>
          </p:cNvGrpSpPr>
          <p:nvPr/>
        </p:nvGrpSpPr>
        <p:grpSpPr bwMode="auto">
          <a:xfrm>
            <a:off x="7104063" y="5305425"/>
            <a:ext cx="273050" cy="341313"/>
            <a:chOff x="4475" y="3342"/>
            <a:chExt cx="172" cy="215"/>
          </a:xfrm>
        </p:grpSpPr>
        <p:sp>
          <p:nvSpPr>
            <p:cNvPr id="13753" name="AutoShape 475"/>
            <p:cNvSpPr>
              <a:spLocks noChangeAspect="1" noChangeArrowheads="1" noTextEdit="1"/>
            </p:cNvSpPr>
            <p:nvPr/>
          </p:nvSpPr>
          <p:spPr bwMode="auto">
            <a:xfrm>
              <a:off x="4500" y="3398"/>
              <a:ext cx="147" cy="159"/>
            </a:xfrm>
            <a:prstGeom prst="rect">
              <a:avLst/>
            </a:prstGeom>
            <a:noFill/>
            <a:ln w="9525">
              <a:noFill/>
              <a:miter lim="800000"/>
              <a:headEnd/>
              <a:tailEnd/>
            </a:ln>
          </p:spPr>
          <p:txBody>
            <a:bodyPr/>
            <a:lstStyle/>
            <a:p>
              <a:endParaRPr lang="zh-CN" altLang="en-US"/>
            </a:p>
          </p:txBody>
        </p:sp>
        <p:sp>
          <p:nvSpPr>
            <p:cNvPr id="13754" name="Freeform 477"/>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13755" name="Freeform 482"/>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13756" name="Freeform 485"/>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13757" name="AutoShape 525"/>
            <p:cNvSpPr>
              <a:spLocks noChangeAspect="1" noChangeArrowheads="1" noTextEdit="1"/>
            </p:cNvSpPr>
            <p:nvPr/>
          </p:nvSpPr>
          <p:spPr bwMode="auto">
            <a:xfrm>
              <a:off x="4475" y="3342"/>
              <a:ext cx="160" cy="189"/>
            </a:xfrm>
            <a:prstGeom prst="rect">
              <a:avLst/>
            </a:prstGeom>
            <a:noFill/>
            <a:ln w="9525">
              <a:noFill/>
              <a:miter lim="800000"/>
              <a:headEnd/>
              <a:tailEnd/>
            </a:ln>
          </p:spPr>
          <p:txBody>
            <a:bodyPr/>
            <a:lstStyle/>
            <a:p>
              <a:endParaRPr lang="zh-CN" altLang="en-US"/>
            </a:p>
          </p:txBody>
        </p:sp>
        <p:sp>
          <p:nvSpPr>
            <p:cNvPr id="13758" name="Freeform 542"/>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13759" name="Freeform 543"/>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13760" name="Freeform 544"/>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13761" name="Freeform 545"/>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13762" name="Freeform 546"/>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13763" name="Freeform 547"/>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13764" name="Freeform 551"/>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13765" name="Freeform 552"/>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13766" name="Freeform 553"/>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13767" name="Freeform 554"/>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13768" name="Freeform 583"/>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13769" name="Freeform 584"/>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13770" name="Freeform 585"/>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13771" name="Freeform 586"/>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13772" name="Freeform 587"/>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13773" name="Freeform 588"/>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13774" name="Freeform 496"/>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13775" name="Freeform 589"/>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13776" name="Freeform 600"/>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13777" name="Freeform 601"/>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13778" name="Freeform 602"/>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13779" name="Freeform 604"/>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780" name="Freeform 605"/>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781" name="Freeform 606"/>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13782" name="Freeform 607"/>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13783" name="Freeform 608"/>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grpSp>
      <p:grpSp>
        <p:nvGrpSpPr>
          <p:cNvPr id="13333" name="Group 610"/>
          <p:cNvGrpSpPr>
            <a:grpSpLocks/>
          </p:cNvGrpSpPr>
          <p:nvPr/>
        </p:nvGrpSpPr>
        <p:grpSpPr bwMode="auto">
          <a:xfrm>
            <a:off x="6646863" y="5322888"/>
            <a:ext cx="273050" cy="341312"/>
            <a:chOff x="4475" y="3342"/>
            <a:chExt cx="172" cy="215"/>
          </a:xfrm>
        </p:grpSpPr>
        <p:sp>
          <p:nvSpPr>
            <p:cNvPr id="13722" name="AutoShape 611"/>
            <p:cNvSpPr>
              <a:spLocks noChangeAspect="1" noChangeArrowheads="1" noTextEdit="1"/>
            </p:cNvSpPr>
            <p:nvPr/>
          </p:nvSpPr>
          <p:spPr bwMode="auto">
            <a:xfrm>
              <a:off x="4500" y="3398"/>
              <a:ext cx="147" cy="159"/>
            </a:xfrm>
            <a:prstGeom prst="rect">
              <a:avLst/>
            </a:prstGeom>
            <a:noFill/>
            <a:ln w="9525">
              <a:noFill/>
              <a:miter lim="800000"/>
              <a:headEnd/>
              <a:tailEnd/>
            </a:ln>
          </p:spPr>
          <p:txBody>
            <a:bodyPr/>
            <a:lstStyle/>
            <a:p>
              <a:endParaRPr lang="zh-CN" altLang="en-US"/>
            </a:p>
          </p:txBody>
        </p:sp>
        <p:sp>
          <p:nvSpPr>
            <p:cNvPr id="13723" name="Freeform 612"/>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13724" name="Freeform 613"/>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13725" name="Freeform 614"/>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13726" name="AutoShape 615"/>
            <p:cNvSpPr>
              <a:spLocks noChangeAspect="1" noChangeArrowheads="1" noTextEdit="1"/>
            </p:cNvSpPr>
            <p:nvPr/>
          </p:nvSpPr>
          <p:spPr bwMode="auto">
            <a:xfrm>
              <a:off x="4475" y="3342"/>
              <a:ext cx="160" cy="189"/>
            </a:xfrm>
            <a:prstGeom prst="rect">
              <a:avLst/>
            </a:prstGeom>
            <a:noFill/>
            <a:ln w="9525">
              <a:noFill/>
              <a:miter lim="800000"/>
              <a:headEnd/>
              <a:tailEnd/>
            </a:ln>
          </p:spPr>
          <p:txBody>
            <a:bodyPr/>
            <a:lstStyle/>
            <a:p>
              <a:endParaRPr lang="zh-CN" altLang="en-US"/>
            </a:p>
          </p:txBody>
        </p:sp>
        <p:sp>
          <p:nvSpPr>
            <p:cNvPr id="13727" name="Freeform 616"/>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13728" name="Freeform 617"/>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13729" name="Freeform 618"/>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13730" name="Freeform 619"/>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13731" name="Freeform 620"/>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13732" name="Freeform 621"/>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13733" name="Freeform 622"/>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13734" name="Freeform 623"/>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13735" name="Freeform 624"/>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13736" name="Freeform 625"/>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13737" name="Freeform 626"/>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13738" name="Freeform 627"/>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13739" name="Freeform 628"/>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13740" name="Freeform 629"/>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13741" name="Freeform 630"/>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13742" name="Freeform 631"/>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13743" name="Freeform 632"/>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13744" name="Freeform 633"/>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13745" name="Freeform 634"/>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13746" name="Freeform 635"/>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13747" name="Freeform 636"/>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13748" name="Freeform 637"/>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749" name="Freeform 638"/>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750" name="Freeform 639"/>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13751" name="Freeform 640"/>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13752" name="Freeform 641"/>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grpSp>
      <p:grpSp>
        <p:nvGrpSpPr>
          <p:cNvPr id="13334" name="Group 683"/>
          <p:cNvGrpSpPr>
            <a:grpSpLocks/>
          </p:cNvGrpSpPr>
          <p:nvPr/>
        </p:nvGrpSpPr>
        <p:grpSpPr bwMode="auto">
          <a:xfrm>
            <a:off x="6189663" y="5181600"/>
            <a:ext cx="338137" cy="282575"/>
            <a:chOff x="3899" y="3264"/>
            <a:chExt cx="213" cy="178"/>
          </a:xfrm>
        </p:grpSpPr>
        <p:sp>
          <p:nvSpPr>
            <p:cNvPr id="13683" name="Freeform 64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13684" name="Freeform 64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13685" name="Freeform 64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13686" name="Freeform 64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13687" name="Freeform 64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13688" name="Freeform 64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13689" name="Freeform 65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13690" name="Freeform 65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13691" name="Freeform 65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13692" name="Freeform 65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13693" name="Freeform 65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13694" name="Freeform 65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13695" name="Freeform 65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13696" name="Freeform 65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13697" name="Freeform 65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13698" name="Freeform 65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13699" name="Freeform 66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13700" name="Freeform 66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13701" name="Freeform 66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13702" name="Freeform 66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13703" name="Freeform 66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13704" name="Freeform 66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13705" name="Freeform 66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13706" name="Freeform 66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13707" name="Freeform 66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13708" name="Freeform 66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13709" name="Freeform 67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13710" name="Freeform 67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13711" name="Freeform 67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13712" name="Rectangle 67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13713" name="Freeform 67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13714" name="Freeform 67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715" name="Freeform 67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716" name="Freeform 67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13717" name="Freeform 67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13718" name="Freeform 67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13719" name="Freeform 68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13720" name="Freeform 68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13721" name="Freeform 68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13340" name="Group 684"/>
          <p:cNvGrpSpPr>
            <a:grpSpLocks/>
          </p:cNvGrpSpPr>
          <p:nvPr/>
        </p:nvGrpSpPr>
        <p:grpSpPr bwMode="auto">
          <a:xfrm>
            <a:off x="5843588" y="5184775"/>
            <a:ext cx="338137" cy="282575"/>
            <a:chOff x="3899" y="3264"/>
            <a:chExt cx="213" cy="178"/>
          </a:xfrm>
        </p:grpSpPr>
        <p:sp>
          <p:nvSpPr>
            <p:cNvPr id="13644" name="Freeform 68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13645" name="Freeform 68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13646" name="Freeform 68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13647" name="Freeform 68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13648" name="Freeform 68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13649" name="Freeform 69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13650" name="Freeform 69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13651" name="Freeform 69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13652" name="Freeform 69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13653" name="Freeform 69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13654" name="Freeform 69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13655" name="Freeform 69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13656" name="Freeform 69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13657" name="Freeform 69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13658" name="Freeform 69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13659" name="Freeform 70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13660" name="Freeform 70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13661" name="Freeform 70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13662" name="Freeform 70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13663" name="Freeform 70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13664" name="Freeform 70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13665" name="Freeform 70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13666" name="Freeform 70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13667" name="Freeform 70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13668" name="Freeform 70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13669" name="Freeform 71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13670" name="Freeform 71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13671" name="Freeform 71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13672" name="Freeform 71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13673" name="Rectangle 714"/>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13674" name="Freeform 71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13675" name="Freeform 71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676" name="Freeform 71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677" name="Freeform 71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13678" name="Freeform 71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13679" name="Freeform 72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13680" name="Freeform 72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13681" name="Freeform 72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13682" name="Freeform 72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13341" name="Group 724"/>
          <p:cNvGrpSpPr>
            <a:grpSpLocks/>
          </p:cNvGrpSpPr>
          <p:nvPr/>
        </p:nvGrpSpPr>
        <p:grpSpPr bwMode="auto">
          <a:xfrm>
            <a:off x="5424488" y="4926013"/>
            <a:ext cx="338137" cy="282575"/>
            <a:chOff x="3899" y="3264"/>
            <a:chExt cx="213" cy="178"/>
          </a:xfrm>
        </p:grpSpPr>
        <p:sp>
          <p:nvSpPr>
            <p:cNvPr id="13605" name="Freeform 72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13606" name="Freeform 72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13607" name="Freeform 72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13608" name="Freeform 72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13609" name="Freeform 72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13610" name="Freeform 73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13611" name="Freeform 73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13612" name="Freeform 73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13613" name="Freeform 73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13614" name="Freeform 73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13615" name="Freeform 73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13616" name="Freeform 73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13617" name="Freeform 73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13618" name="Freeform 73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13619" name="Freeform 73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13620" name="Freeform 74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13621" name="Freeform 74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13622" name="Freeform 74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13623" name="Freeform 74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13624" name="Freeform 74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13625" name="Freeform 74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13626" name="Freeform 74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13627" name="Freeform 74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13628" name="Freeform 74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13629" name="Freeform 74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13630" name="Freeform 75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13631" name="Freeform 75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13632" name="Freeform 75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13633" name="Freeform 75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13634" name="Rectangle 754"/>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13635" name="Freeform 75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13636" name="Freeform 75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637" name="Freeform 75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638" name="Freeform 75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13639" name="Freeform 75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13640" name="Freeform 76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13641" name="Freeform 76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13642" name="Freeform 76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13643" name="Freeform 76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13347" name="Group 764"/>
          <p:cNvGrpSpPr>
            <a:grpSpLocks/>
          </p:cNvGrpSpPr>
          <p:nvPr/>
        </p:nvGrpSpPr>
        <p:grpSpPr bwMode="auto">
          <a:xfrm>
            <a:off x="5588000" y="4610100"/>
            <a:ext cx="338138" cy="282575"/>
            <a:chOff x="3899" y="3264"/>
            <a:chExt cx="213" cy="178"/>
          </a:xfrm>
        </p:grpSpPr>
        <p:sp>
          <p:nvSpPr>
            <p:cNvPr id="13566" name="Freeform 76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13567" name="Freeform 76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13568" name="Freeform 76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13569" name="Freeform 76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13570" name="Freeform 76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13571" name="Freeform 77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13572" name="Freeform 77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13573" name="Freeform 77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13574" name="Freeform 77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13575" name="Freeform 77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13576" name="Freeform 77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13577" name="Freeform 77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13578" name="Freeform 77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13579" name="Freeform 77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13580" name="Freeform 77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13581" name="Freeform 78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13582" name="Freeform 78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13583" name="Freeform 78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13584" name="Freeform 78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13585" name="Freeform 78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13586" name="Freeform 78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13587" name="Freeform 78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13588" name="Freeform 78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13589" name="Freeform 78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13590" name="Freeform 78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13591" name="Freeform 79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13592" name="Freeform 79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13593" name="Freeform 79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13594" name="Freeform 79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13595" name="Rectangle 794"/>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13596" name="Freeform 79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13597" name="Freeform 79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598" name="Freeform 79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599" name="Freeform 79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13600" name="Freeform 79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13601" name="Freeform 80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13602" name="Freeform 80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13603" name="Freeform 80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13604" name="Freeform 80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sp>
        <p:nvSpPr>
          <p:cNvPr id="13456" name="Line 290"/>
          <p:cNvSpPr>
            <a:spLocks noChangeShapeType="1"/>
          </p:cNvSpPr>
          <p:nvPr/>
        </p:nvSpPr>
        <p:spPr bwMode="auto">
          <a:xfrm>
            <a:off x="6651625" y="4576763"/>
            <a:ext cx="0" cy="80962"/>
          </a:xfrm>
          <a:prstGeom prst="line">
            <a:avLst/>
          </a:prstGeom>
          <a:noFill/>
          <a:ln w="19050">
            <a:solidFill>
              <a:srgbClr val="FF3300"/>
            </a:solidFill>
            <a:round/>
            <a:headEnd/>
            <a:tailEnd/>
          </a:ln>
        </p:spPr>
        <p:txBody>
          <a:bodyPr wrap="none" anchor="ctr"/>
          <a:lstStyle/>
          <a:p>
            <a:endParaRPr lang="zh-CN" altLang="en-US"/>
          </a:p>
        </p:txBody>
      </p:sp>
      <p:grpSp>
        <p:nvGrpSpPr>
          <p:cNvPr id="13348" name="Group 806"/>
          <p:cNvGrpSpPr>
            <a:grpSpLocks/>
          </p:cNvGrpSpPr>
          <p:nvPr/>
        </p:nvGrpSpPr>
        <p:grpSpPr bwMode="auto">
          <a:xfrm>
            <a:off x="5792788" y="3178175"/>
            <a:ext cx="338137" cy="282575"/>
            <a:chOff x="3899" y="3264"/>
            <a:chExt cx="213" cy="178"/>
          </a:xfrm>
        </p:grpSpPr>
        <p:sp>
          <p:nvSpPr>
            <p:cNvPr id="13527" name="Freeform 807"/>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13528" name="Freeform 808"/>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13529" name="Freeform 809"/>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13530" name="Freeform 810"/>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13531" name="Freeform 811"/>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13532" name="Freeform 812"/>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13533" name="Freeform 813"/>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13534" name="Freeform 814"/>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13535" name="Freeform 815"/>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13536" name="Freeform 816"/>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13537" name="Freeform 817"/>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13538" name="Freeform 818"/>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13539" name="Freeform 819"/>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13540" name="Freeform 820"/>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13541" name="Freeform 821"/>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13542" name="Freeform 822"/>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13543" name="Freeform 823"/>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13544" name="Freeform 824"/>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13545" name="Freeform 825"/>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13546" name="Freeform 826"/>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13547" name="Freeform 827"/>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13548" name="Freeform 828"/>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13549" name="Freeform 829"/>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13550" name="Freeform 830"/>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13551" name="Freeform 831"/>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13552" name="Freeform 832"/>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13553" name="Freeform 833"/>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13554" name="Freeform 834"/>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13555" name="Freeform 835"/>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13556" name="Rectangle 836"/>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13557" name="Freeform 837"/>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13558" name="Freeform 838"/>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559" name="Freeform 839"/>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560" name="Freeform 840"/>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13561" name="Freeform 841"/>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13562" name="Freeform 842"/>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13563" name="Freeform 843"/>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13564" name="Freeform 844"/>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13565" name="Freeform 845"/>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13353" name="Group 846"/>
          <p:cNvGrpSpPr>
            <a:grpSpLocks/>
          </p:cNvGrpSpPr>
          <p:nvPr/>
        </p:nvGrpSpPr>
        <p:grpSpPr bwMode="auto">
          <a:xfrm>
            <a:off x="5395913" y="3130550"/>
            <a:ext cx="304800" cy="363538"/>
            <a:chOff x="4475" y="3342"/>
            <a:chExt cx="172" cy="215"/>
          </a:xfrm>
        </p:grpSpPr>
        <p:sp>
          <p:nvSpPr>
            <p:cNvPr id="13496" name="AutoShape 847"/>
            <p:cNvSpPr>
              <a:spLocks noChangeAspect="1" noChangeArrowheads="1" noTextEdit="1"/>
            </p:cNvSpPr>
            <p:nvPr/>
          </p:nvSpPr>
          <p:spPr bwMode="auto">
            <a:xfrm>
              <a:off x="4500" y="3398"/>
              <a:ext cx="147" cy="159"/>
            </a:xfrm>
            <a:prstGeom prst="rect">
              <a:avLst/>
            </a:prstGeom>
            <a:noFill/>
            <a:ln w="9525">
              <a:noFill/>
              <a:miter lim="800000"/>
              <a:headEnd/>
              <a:tailEnd/>
            </a:ln>
          </p:spPr>
          <p:txBody>
            <a:bodyPr/>
            <a:lstStyle/>
            <a:p>
              <a:endParaRPr lang="zh-CN" altLang="en-US"/>
            </a:p>
          </p:txBody>
        </p:sp>
        <p:sp>
          <p:nvSpPr>
            <p:cNvPr id="13497" name="Freeform 848"/>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13498" name="Freeform 849"/>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13499" name="Freeform 850"/>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13500" name="AutoShape 851"/>
            <p:cNvSpPr>
              <a:spLocks noChangeAspect="1" noChangeArrowheads="1" noTextEdit="1"/>
            </p:cNvSpPr>
            <p:nvPr/>
          </p:nvSpPr>
          <p:spPr bwMode="auto">
            <a:xfrm>
              <a:off x="4475" y="3342"/>
              <a:ext cx="160" cy="189"/>
            </a:xfrm>
            <a:prstGeom prst="rect">
              <a:avLst/>
            </a:prstGeom>
            <a:noFill/>
            <a:ln w="9525">
              <a:noFill/>
              <a:miter lim="800000"/>
              <a:headEnd/>
              <a:tailEnd/>
            </a:ln>
          </p:spPr>
          <p:txBody>
            <a:bodyPr/>
            <a:lstStyle/>
            <a:p>
              <a:endParaRPr lang="zh-CN" altLang="en-US"/>
            </a:p>
          </p:txBody>
        </p:sp>
        <p:sp>
          <p:nvSpPr>
            <p:cNvPr id="13501" name="Freeform 852"/>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13502" name="Freeform 853"/>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13503" name="Freeform 854"/>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13504" name="Freeform 855"/>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13505" name="Freeform 856"/>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13506" name="Freeform 857"/>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13507" name="Freeform 858"/>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13508" name="Freeform 859"/>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13509" name="Freeform 860"/>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13510" name="Freeform 861"/>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13511" name="Freeform 862"/>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13512" name="Freeform 863"/>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13513" name="Freeform 864"/>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13514" name="Freeform 865"/>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13515" name="Freeform 866"/>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13516" name="Freeform 867"/>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13517" name="Freeform 868"/>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13518" name="Freeform 869"/>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13519" name="Freeform 870"/>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13520" name="Freeform 871"/>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13521" name="Freeform 872"/>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13522" name="Freeform 873"/>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523" name="Freeform 874"/>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524" name="Freeform 875"/>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13525" name="Freeform 876"/>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13526" name="Freeform 877"/>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grpSp>
      <p:grpSp>
        <p:nvGrpSpPr>
          <p:cNvPr id="13358" name="Group 878"/>
          <p:cNvGrpSpPr>
            <a:grpSpLocks/>
          </p:cNvGrpSpPr>
          <p:nvPr/>
        </p:nvGrpSpPr>
        <p:grpSpPr bwMode="auto">
          <a:xfrm>
            <a:off x="6143625" y="1728788"/>
            <a:ext cx="346075" cy="396875"/>
            <a:chOff x="4475" y="3342"/>
            <a:chExt cx="172" cy="215"/>
          </a:xfrm>
        </p:grpSpPr>
        <p:sp>
          <p:nvSpPr>
            <p:cNvPr id="13465" name="AutoShape 879"/>
            <p:cNvSpPr>
              <a:spLocks noChangeAspect="1" noChangeArrowheads="1" noTextEdit="1"/>
            </p:cNvSpPr>
            <p:nvPr/>
          </p:nvSpPr>
          <p:spPr bwMode="auto">
            <a:xfrm>
              <a:off x="4500" y="3398"/>
              <a:ext cx="147" cy="159"/>
            </a:xfrm>
            <a:prstGeom prst="rect">
              <a:avLst/>
            </a:prstGeom>
            <a:noFill/>
            <a:ln w="9525">
              <a:noFill/>
              <a:miter lim="800000"/>
              <a:headEnd/>
              <a:tailEnd/>
            </a:ln>
          </p:spPr>
          <p:txBody>
            <a:bodyPr/>
            <a:lstStyle/>
            <a:p>
              <a:endParaRPr lang="zh-CN" altLang="en-US"/>
            </a:p>
          </p:txBody>
        </p:sp>
        <p:sp>
          <p:nvSpPr>
            <p:cNvPr id="13466" name="Freeform 880"/>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13467" name="Freeform 881"/>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13468" name="Freeform 882"/>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13469" name="AutoShape 883"/>
            <p:cNvSpPr>
              <a:spLocks noChangeAspect="1" noChangeArrowheads="1" noTextEdit="1"/>
            </p:cNvSpPr>
            <p:nvPr/>
          </p:nvSpPr>
          <p:spPr bwMode="auto">
            <a:xfrm>
              <a:off x="4475" y="3342"/>
              <a:ext cx="160" cy="189"/>
            </a:xfrm>
            <a:prstGeom prst="rect">
              <a:avLst/>
            </a:prstGeom>
            <a:noFill/>
            <a:ln w="9525">
              <a:noFill/>
              <a:miter lim="800000"/>
              <a:headEnd/>
              <a:tailEnd/>
            </a:ln>
          </p:spPr>
          <p:txBody>
            <a:bodyPr/>
            <a:lstStyle/>
            <a:p>
              <a:endParaRPr lang="zh-CN" altLang="en-US"/>
            </a:p>
          </p:txBody>
        </p:sp>
        <p:sp>
          <p:nvSpPr>
            <p:cNvPr id="13470" name="Freeform 884"/>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13471" name="Freeform 885"/>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13472" name="Freeform 886"/>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13473" name="Freeform 887"/>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13474" name="Freeform 888"/>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13475" name="Freeform 889"/>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13476" name="Freeform 890"/>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13477" name="Freeform 891"/>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13478" name="Freeform 892"/>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13479" name="Freeform 893"/>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13480" name="Freeform 894"/>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13481" name="Freeform 895"/>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13482" name="Freeform 896"/>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13483" name="Freeform 897"/>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13484" name="Freeform 898"/>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13485" name="Freeform 899"/>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13486" name="Freeform 900"/>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13487" name="Freeform 901"/>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13488" name="Freeform 902"/>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13489" name="Freeform 903"/>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13490" name="Freeform 904"/>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13491" name="Freeform 905"/>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492" name="Freeform 906"/>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493" name="Freeform 907"/>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13494" name="Freeform 908"/>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13495" name="Freeform 909"/>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grpSp>
      <p:sp>
        <p:nvSpPr>
          <p:cNvPr id="13460" name="AutoShape 916"/>
          <p:cNvSpPr>
            <a:spLocks noChangeAspect="1" noChangeArrowheads="1" noTextEdit="1"/>
          </p:cNvSpPr>
          <p:nvPr/>
        </p:nvSpPr>
        <p:spPr bwMode="auto">
          <a:xfrm flipH="1">
            <a:off x="5227638" y="2174875"/>
            <a:ext cx="517525" cy="180975"/>
          </a:xfrm>
          <a:prstGeom prst="rect">
            <a:avLst/>
          </a:prstGeom>
          <a:noFill/>
          <a:ln w="9525">
            <a:noFill/>
            <a:miter lim="800000"/>
            <a:headEnd/>
            <a:tailEnd/>
          </a:ln>
        </p:spPr>
        <p:txBody>
          <a:bodyPr/>
          <a:lstStyle/>
          <a:p>
            <a:endParaRPr lang="zh-CN" altLang="en-US"/>
          </a:p>
        </p:txBody>
      </p:sp>
      <p:sp>
        <p:nvSpPr>
          <p:cNvPr id="13461" name="Freeform 918"/>
          <p:cNvSpPr>
            <a:spLocks/>
          </p:cNvSpPr>
          <p:nvPr/>
        </p:nvSpPr>
        <p:spPr bwMode="auto">
          <a:xfrm flipH="1">
            <a:off x="5600700" y="2266950"/>
            <a:ext cx="74613" cy="88900"/>
          </a:xfrm>
          <a:custGeom>
            <a:avLst/>
            <a:gdLst>
              <a:gd name="T0" fmla="*/ 2147483647 w 188"/>
              <a:gd name="T1" fmla="*/ 0 h 168"/>
              <a:gd name="T2" fmla="*/ 2147483647 w 188"/>
              <a:gd name="T3" fmla="*/ 2147483647 h 168"/>
              <a:gd name="T4" fmla="*/ 2147483647 w 188"/>
              <a:gd name="T5" fmla="*/ 2147483647 h 168"/>
              <a:gd name="T6" fmla="*/ 2147483647 w 188"/>
              <a:gd name="T7" fmla="*/ 2147483647 h 168"/>
              <a:gd name="T8" fmla="*/ 2147483647 w 188"/>
              <a:gd name="T9" fmla="*/ 2147483647 h 168"/>
              <a:gd name="T10" fmla="*/ 2147483647 w 188"/>
              <a:gd name="T11" fmla="*/ 2147483647 h 168"/>
              <a:gd name="T12" fmla="*/ 2147483647 w 188"/>
              <a:gd name="T13" fmla="*/ 2147483647 h 168"/>
              <a:gd name="T14" fmla="*/ 2147483647 w 188"/>
              <a:gd name="T15" fmla="*/ 2147483647 h 168"/>
              <a:gd name="T16" fmla="*/ 2147483647 w 188"/>
              <a:gd name="T17" fmla="*/ 2147483647 h 168"/>
              <a:gd name="T18" fmla="*/ 2147483647 w 188"/>
              <a:gd name="T19" fmla="*/ 2147483647 h 168"/>
              <a:gd name="T20" fmla="*/ 2147483647 w 188"/>
              <a:gd name="T21" fmla="*/ 2147483647 h 168"/>
              <a:gd name="T22" fmla="*/ 2147483647 w 188"/>
              <a:gd name="T23" fmla="*/ 2147483647 h 168"/>
              <a:gd name="T24" fmla="*/ 0 w 188"/>
              <a:gd name="T25" fmla="*/ 2147483647 h 168"/>
              <a:gd name="T26" fmla="*/ 2147483647 w 188"/>
              <a:gd name="T27" fmla="*/ 2147483647 h 168"/>
              <a:gd name="T28" fmla="*/ 2147483647 w 188"/>
              <a:gd name="T29" fmla="*/ 2147483647 h 168"/>
              <a:gd name="T30" fmla="*/ 2147483647 w 188"/>
              <a:gd name="T31" fmla="*/ 2147483647 h 168"/>
              <a:gd name="T32" fmla="*/ 2147483647 w 188"/>
              <a:gd name="T33" fmla="*/ 0 h 168"/>
              <a:gd name="T34" fmla="*/ 2147483647 w 188"/>
              <a:gd name="T35" fmla="*/ 2147483647 h 168"/>
              <a:gd name="T36" fmla="*/ 2147483647 w 188"/>
              <a:gd name="T37" fmla="*/ 2147483647 h 168"/>
              <a:gd name="T38" fmla="*/ 2147483647 w 188"/>
              <a:gd name="T39" fmla="*/ 2147483647 h 168"/>
              <a:gd name="T40" fmla="*/ 2147483647 w 188"/>
              <a:gd name="T41" fmla="*/ 2147483647 h 168"/>
              <a:gd name="T42" fmla="*/ 2147483647 w 188"/>
              <a:gd name="T43" fmla="*/ 2147483647 h 168"/>
              <a:gd name="T44" fmla="*/ 2147483647 w 188"/>
              <a:gd name="T45" fmla="*/ 2147483647 h 168"/>
              <a:gd name="T46" fmla="*/ 2147483647 w 188"/>
              <a:gd name="T47" fmla="*/ 2147483647 h 168"/>
              <a:gd name="T48" fmla="*/ 2147483647 w 188"/>
              <a:gd name="T49" fmla="*/ 2147483647 h 168"/>
              <a:gd name="T50" fmla="*/ 2147483647 w 188"/>
              <a:gd name="T51" fmla="*/ 2147483647 h 168"/>
              <a:gd name="T52" fmla="*/ 2147483647 w 188"/>
              <a:gd name="T53" fmla="*/ 2147483647 h 168"/>
              <a:gd name="T54" fmla="*/ 2147483647 w 188"/>
              <a:gd name="T55" fmla="*/ 2147483647 h 168"/>
              <a:gd name="T56" fmla="*/ 2147483647 w 188"/>
              <a:gd name="T57" fmla="*/ 2147483647 h 168"/>
              <a:gd name="T58" fmla="*/ 2147483647 w 188"/>
              <a:gd name="T59" fmla="*/ 2147483647 h 168"/>
              <a:gd name="T60" fmla="*/ 2147483647 w 188"/>
              <a:gd name="T61" fmla="*/ 2147483647 h 168"/>
              <a:gd name="T62" fmla="*/ 2147483647 w 188"/>
              <a:gd name="T63" fmla="*/ 2147483647 h 168"/>
              <a:gd name="T64" fmla="*/ 2147483647 w 188"/>
              <a:gd name="T65" fmla="*/ 2147483647 h 168"/>
              <a:gd name="T66" fmla="*/ 2147483647 w 188"/>
              <a:gd name="T67" fmla="*/ 2147483647 h 168"/>
              <a:gd name="T68" fmla="*/ 2147483647 w 188"/>
              <a:gd name="T69" fmla="*/ 2147483647 h 168"/>
              <a:gd name="T70" fmla="*/ 2147483647 w 188"/>
              <a:gd name="T71" fmla="*/ 0 h 1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8"/>
              <a:gd name="T109" fmla="*/ 0 h 168"/>
              <a:gd name="T110" fmla="*/ 188 w 188"/>
              <a:gd name="T111" fmla="*/ 168 h 16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8" h="168">
                <a:moveTo>
                  <a:pt x="92" y="0"/>
                </a:moveTo>
                <a:lnTo>
                  <a:pt x="135" y="7"/>
                </a:lnTo>
                <a:lnTo>
                  <a:pt x="164" y="27"/>
                </a:lnTo>
                <a:lnTo>
                  <a:pt x="182" y="54"/>
                </a:lnTo>
                <a:lnTo>
                  <a:pt x="188" y="84"/>
                </a:lnTo>
                <a:lnTo>
                  <a:pt x="182" y="115"/>
                </a:lnTo>
                <a:lnTo>
                  <a:pt x="164" y="141"/>
                </a:lnTo>
                <a:lnTo>
                  <a:pt x="135" y="161"/>
                </a:lnTo>
                <a:lnTo>
                  <a:pt x="92" y="168"/>
                </a:lnTo>
                <a:lnTo>
                  <a:pt x="51" y="161"/>
                </a:lnTo>
                <a:lnTo>
                  <a:pt x="22" y="141"/>
                </a:lnTo>
                <a:lnTo>
                  <a:pt x="5" y="115"/>
                </a:lnTo>
                <a:lnTo>
                  <a:pt x="0" y="84"/>
                </a:lnTo>
                <a:lnTo>
                  <a:pt x="5" y="54"/>
                </a:lnTo>
                <a:lnTo>
                  <a:pt x="22" y="27"/>
                </a:lnTo>
                <a:lnTo>
                  <a:pt x="51" y="7"/>
                </a:lnTo>
                <a:lnTo>
                  <a:pt x="92" y="0"/>
                </a:lnTo>
                <a:lnTo>
                  <a:pt x="96" y="37"/>
                </a:lnTo>
                <a:lnTo>
                  <a:pt x="72" y="42"/>
                </a:lnTo>
                <a:lnTo>
                  <a:pt x="57" y="52"/>
                </a:lnTo>
                <a:lnTo>
                  <a:pt x="47" y="67"/>
                </a:lnTo>
                <a:lnTo>
                  <a:pt x="45" y="85"/>
                </a:lnTo>
                <a:lnTo>
                  <a:pt x="47" y="102"/>
                </a:lnTo>
                <a:lnTo>
                  <a:pt x="58" y="117"/>
                </a:lnTo>
                <a:lnTo>
                  <a:pt x="74" y="128"/>
                </a:lnTo>
                <a:lnTo>
                  <a:pt x="96" y="132"/>
                </a:lnTo>
                <a:lnTo>
                  <a:pt x="120" y="128"/>
                </a:lnTo>
                <a:lnTo>
                  <a:pt x="136" y="117"/>
                </a:lnTo>
                <a:lnTo>
                  <a:pt x="147" y="102"/>
                </a:lnTo>
                <a:lnTo>
                  <a:pt x="151" y="85"/>
                </a:lnTo>
                <a:lnTo>
                  <a:pt x="148" y="67"/>
                </a:lnTo>
                <a:lnTo>
                  <a:pt x="137" y="52"/>
                </a:lnTo>
                <a:lnTo>
                  <a:pt x="120" y="42"/>
                </a:lnTo>
                <a:lnTo>
                  <a:pt x="96" y="37"/>
                </a:lnTo>
                <a:lnTo>
                  <a:pt x="92" y="0"/>
                </a:lnTo>
                <a:close/>
              </a:path>
            </a:pathLst>
          </a:custGeom>
          <a:solidFill>
            <a:schemeClr val="bg2"/>
          </a:solidFill>
          <a:ln w="9525">
            <a:noFill/>
            <a:round/>
            <a:headEnd/>
            <a:tailEnd/>
          </a:ln>
        </p:spPr>
        <p:txBody>
          <a:bodyPr/>
          <a:lstStyle/>
          <a:p>
            <a:endParaRPr lang="zh-CN" altLang="en-US"/>
          </a:p>
        </p:txBody>
      </p:sp>
      <p:sp>
        <p:nvSpPr>
          <p:cNvPr id="13462" name="Freeform 919"/>
          <p:cNvSpPr>
            <a:spLocks/>
          </p:cNvSpPr>
          <p:nvPr/>
        </p:nvSpPr>
        <p:spPr bwMode="auto">
          <a:xfrm flipH="1">
            <a:off x="5294313" y="2266950"/>
            <a:ext cx="76200" cy="88900"/>
          </a:xfrm>
          <a:custGeom>
            <a:avLst/>
            <a:gdLst>
              <a:gd name="T0" fmla="*/ 2147483647 w 192"/>
              <a:gd name="T1" fmla="*/ 0 h 168"/>
              <a:gd name="T2" fmla="*/ 2147483647 w 192"/>
              <a:gd name="T3" fmla="*/ 2147483647 h 168"/>
              <a:gd name="T4" fmla="*/ 2147483647 w 192"/>
              <a:gd name="T5" fmla="*/ 2147483647 h 168"/>
              <a:gd name="T6" fmla="*/ 2147483647 w 192"/>
              <a:gd name="T7" fmla="*/ 2147483647 h 168"/>
              <a:gd name="T8" fmla="*/ 2147483647 w 192"/>
              <a:gd name="T9" fmla="*/ 2147483647 h 168"/>
              <a:gd name="T10" fmla="*/ 2147483647 w 192"/>
              <a:gd name="T11" fmla="*/ 2147483647 h 168"/>
              <a:gd name="T12" fmla="*/ 2147483647 w 192"/>
              <a:gd name="T13" fmla="*/ 2147483647 h 168"/>
              <a:gd name="T14" fmla="*/ 2147483647 w 192"/>
              <a:gd name="T15" fmla="*/ 2147483647 h 168"/>
              <a:gd name="T16" fmla="*/ 2147483647 w 192"/>
              <a:gd name="T17" fmla="*/ 2147483647 h 168"/>
              <a:gd name="T18" fmla="*/ 2147483647 w 192"/>
              <a:gd name="T19" fmla="*/ 2147483647 h 168"/>
              <a:gd name="T20" fmla="*/ 2147483647 w 192"/>
              <a:gd name="T21" fmla="*/ 2147483647 h 168"/>
              <a:gd name="T22" fmla="*/ 2147483647 w 192"/>
              <a:gd name="T23" fmla="*/ 2147483647 h 168"/>
              <a:gd name="T24" fmla="*/ 0 w 192"/>
              <a:gd name="T25" fmla="*/ 2147483647 h 168"/>
              <a:gd name="T26" fmla="*/ 2147483647 w 192"/>
              <a:gd name="T27" fmla="*/ 2147483647 h 168"/>
              <a:gd name="T28" fmla="*/ 2147483647 w 192"/>
              <a:gd name="T29" fmla="*/ 2147483647 h 168"/>
              <a:gd name="T30" fmla="*/ 2147483647 w 192"/>
              <a:gd name="T31" fmla="*/ 2147483647 h 168"/>
              <a:gd name="T32" fmla="*/ 2147483647 w 192"/>
              <a:gd name="T33" fmla="*/ 0 h 168"/>
              <a:gd name="T34" fmla="*/ 2147483647 w 192"/>
              <a:gd name="T35" fmla="*/ 0 h 168"/>
              <a:gd name="T36" fmla="*/ 2147483647 w 192"/>
              <a:gd name="T37" fmla="*/ 2147483647 h 168"/>
              <a:gd name="T38" fmla="*/ 2147483647 w 192"/>
              <a:gd name="T39" fmla="*/ 2147483647 h 168"/>
              <a:gd name="T40" fmla="*/ 2147483647 w 192"/>
              <a:gd name="T41" fmla="*/ 2147483647 h 168"/>
              <a:gd name="T42" fmla="*/ 2147483647 w 192"/>
              <a:gd name="T43" fmla="*/ 2147483647 h 168"/>
              <a:gd name="T44" fmla="*/ 2147483647 w 192"/>
              <a:gd name="T45" fmla="*/ 2147483647 h 168"/>
              <a:gd name="T46" fmla="*/ 2147483647 w 192"/>
              <a:gd name="T47" fmla="*/ 2147483647 h 168"/>
              <a:gd name="T48" fmla="*/ 2147483647 w 192"/>
              <a:gd name="T49" fmla="*/ 2147483647 h 168"/>
              <a:gd name="T50" fmla="*/ 2147483647 w 192"/>
              <a:gd name="T51" fmla="*/ 2147483647 h 168"/>
              <a:gd name="T52" fmla="*/ 2147483647 w 192"/>
              <a:gd name="T53" fmla="*/ 2147483647 h 168"/>
              <a:gd name="T54" fmla="*/ 2147483647 w 192"/>
              <a:gd name="T55" fmla="*/ 2147483647 h 168"/>
              <a:gd name="T56" fmla="*/ 2147483647 w 192"/>
              <a:gd name="T57" fmla="*/ 2147483647 h 168"/>
              <a:gd name="T58" fmla="*/ 2147483647 w 192"/>
              <a:gd name="T59" fmla="*/ 2147483647 h 168"/>
              <a:gd name="T60" fmla="*/ 2147483647 w 192"/>
              <a:gd name="T61" fmla="*/ 2147483647 h 168"/>
              <a:gd name="T62" fmla="*/ 2147483647 w 192"/>
              <a:gd name="T63" fmla="*/ 2147483647 h 168"/>
              <a:gd name="T64" fmla="*/ 2147483647 w 192"/>
              <a:gd name="T65" fmla="*/ 2147483647 h 168"/>
              <a:gd name="T66" fmla="*/ 2147483647 w 192"/>
              <a:gd name="T67" fmla="*/ 2147483647 h 168"/>
              <a:gd name="T68" fmla="*/ 2147483647 w 192"/>
              <a:gd name="T69" fmla="*/ 2147483647 h 168"/>
              <a:gd name="T70" fmla="*/ 2147483647 w 192"/>
              <a:gd name="T71" fmla="*/ 2147483647 h 168"/>
              <a:gd name="T72" fmla="*/ 2147483647 w 192"/>
              <a:gd name="T73" fmla="*/ 0 h 1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168"/>
              <a:gd name="T113" fmla="*/ 192 w 192"/>
              <a:gd name="T114" fmla="*/ 168 h 1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168">
                <a:moveTo>
                  <a:pt x="95" y="0"/>
                </a:moveTo>
                <a:lnTo>
                  <a:pt x="138" y="7"/>
                </a:lnTo>
                <a:lnTo>
                  <a:pt x="168" y="27"/>
                </a:lnTo>
                <a:lnTo>
                  <a:pt x="185" y="54"/>
                </a:lnTo>
                <a:lnTo>
                  <a:pt x="192" y="84"/>
                </a:lnTo>
                <a:lnTo>
                  <a:pt x="187" y="115"/>
                </a:lnTo>
                <a:lnTo>
                  <a:pt x="168" y="141"/>
                </a:lnTo>
                <a:lnTo>
                  <a:pt x="138" y="161"/>
                </a:lnTo>
                <a:lnTo>
                  <a:pt x="95" y="168"/>
                </a:lnTo>
                <a:lnTo>
                  <a:pt x="53" y="161"/>
                </a:lnTo>
                <a:lnTo>
                  <a:pt x="24" y="141"/>
                </a:lnTo>
                <a:lnTo>
                  <a:pt x="5" y="115"/>
                </a:lnTo>
                <a:lnTo>
                  <a:pt x="0" y="84"/>
                </a:lnTo>
                <a:lnTo>
                  <a:pt x="6" y="54"/>
                </a:lnTo>
                <a:lnTo>
                  <a:pt x="24" y="27"/>
                </a:lnTo>
                <a:lnTo>
                  <a:pt x="54" y="7"/>
                </a:lnTo>
                <a:lnTo>
                  <a:pt x="95" y="0"/>
                </a:lnTo>
                <a:lnTo>
                  <a:pt x="95" y="37"/>
                </a:lnTo>
                <a:lnTo>
                  <a:pt x="71" y="42"/>
                </a:lnTo>
                <a:lnTo>
                  <a:pt x="56" y="52"/>
                </a:lnTo>
                <a:lnTo>
                  <a:pt x="46" y="67"/>
                </a:lnTo>
                <a:lnTo>
                  <a:pt x="44" y="85"/>
                </a:lnTo>
                <a:lnTo>
                  <a:pt x="46" y="102"/>
                </a:lnTo>
                <a:lnTo>
                  <a:pt x="57" y="117"/>
                </a:lnTo>
                <a:lnTo>
                  <a:pt x="73" y="128"/>
                </a:lnTo>
                <a:lnTo>
                  <a:pt x="95" y="132"/>
                </a:lnTo>
                <a:lnTo>
                  <a:pt x="119" y="128"/>
                </a:lnTo>
                <a:lnTo>
                  <a:pt x="135" y="117"/>
                </a:lnTo>
                <a:lnTo>
                  <a:pt x="146" y="102"/>
                </a:lnTo>
                <a:lnTo>
                  <a:pt x="150" y="85"/>
                </a:lnTo>
                <a:lnTo>
                  <a:pt x="147" y="67"/>
                </a:lnTo>
                <a:lnTo>
                  <a:pt x="136" y="52"/>
                </a:lnTo>
                <a:lnTo>
                  <a:pt x="119" y="42"/>
                </a:lnTo>
                <a:lnTo>
                  <a:pt x="95" y="37"/>
                </a:lnTo>
                <a:lnTo>
                  <a:pt x="95" y="0"/>
                </a:lnTo>
                <a:close/>
              </a:path>
            </a:pathLst>
          </a:custGeom>
          <a:solidFill>
            <a:schemeClr val="bg2"/>
          </a:solidFill>
          <a:ln w="9525">
            <a:noFill/>
            <a:round/>
            <a:headEnd/>
            <a:tailEnd/>
          </a:ln>
        </p:spPr>
        <p:txBody>
          <a:bodyPr/>
          <a:lstStyle/>
          <a:p>
            <a:endParaRPr lang="zh-CN" altLang="en-US"/>
          </a:p>
        </p:txBody>
      </p:sp>
      <p:sp>
        <p:nvSpPr>
          <p:cNvPr id="13463" name="Freeform 920"/>
          <p:cNvSpPr>
            <a:spLocks/>
          </p:cNvSpPr>
          <p:nvPr/>
        </p:nvSpPr>
        <p:spPr bwMode="auto">
          <a:xfrm flipH="1">
            <a:off x="5432425" y="2251075"/>
            <a:ext cx="128588" cy="77788"/>
          </a:xfrm>
          <a:custGeom>
            <a:avLst/>
            <a:gdLst>
              <a:gd name="T0" fmla="*/ 2147483647 w 325"/>
              <a:gd name="T1" fmla="*/ 0 h 148"/>
              <a:gd name="T2" fmla="*/ 2147483647 w 325"/>
              <a:gd name="T3" fmla="*/ 0 h 148"/>
              <a:gd name="T4" fmla="*/ 2147483647 w 325"/>
              <a:gd name="T5" fmla="*/ 0 h 148"/>
              <a:gd name="T6" fmla="*/ 2147483647 w 325"/>
              <a:gd name="T7" fmla="*/ 0 h 148"/>
              <a:gd name="T8" fmla="*/ 2147483647 w 325"/>
              <a:gd name="T9" fmla="*/ 2147483647 h 148"/>
              <a:gd name="T10" fmla="*/ 2147483647 w 325"/>
              <a:gd name="T11" fmla="*/ 2147483647 h 148"/>
              <a:gd name="T12" fmla="*/ 2147483647 w 325"/>
              <a:gd name="T13" fmla="*/ 2147483647 h 148"/>
              <a:gd name="T14" fmla="*/ 2147483647 w 325"/>
              <a:gd name="T15" fmla="*/ 2147483647 h 148"/>
              <a:gd name="T16" fmla="*/ 2147483647 w 325"/>
              <a:gd name="T17" fmla="*/ 2147483647 h 148"/>
              <a:gd name="T18" fmla="*/ 2147483647 w 325"/>
              <a:gd name="T19" fmla="*/ 2147483647 h 148"/>
              <a:gd name="T20" fmla="*/ 2147483647 w 325"/>
              <a:gd name="T21" fmla="*/ 2147483647 h 148"/>
              <a:gd name="T22" fmla="*/ 2147483647 w 325"/>
              <a:gd name="T23" fmla="*/ 2147483647 h 148"/>
              <a:gd name="T24" fmla="*/ 2147483647 w 325"/>
              <a:gd name="T25" fmla="*/ 2147483647 h 148"/>
              <a:gd name="T26" fmla="*/ 2147483647 w 325"/>
              <a:gd name="T27" fmla="*/ 2147483647 h 148"/>
              <a:gd name="T28" fmla="*/ 2147483647 w 325"/>
              <a:gd name="T29" fmla="*/ 2147483647 h 148"/>
              <a:gd name="T30" fmla="*/ 2147483647 w 325"/>
              <a:gd name="T31" fmla="*/ 2147483647 h 148"/>
              <a:gd name="T32" fmla="*/ 2147483647 w 325"/>
              <a:gd name="T33" fmla="*/ 2147483647 h 148"/>
              <a:gd name="T34" fmla="*/ 2147483647 w 325"/>
              <a:gd name="T35" fmla="*/ 2147483647 h 148"/>
              <a:gd name="T36" fmla="*/ 2147483647 w 325"/>
              <a:gd name="T37" fmla="*/ 2147483647 h 148"/>
              <a:gd name="T38" fmla="*/ 2147483647 w 325"/>
              <a:gd name="T39" fmla="*/ 2147483647 h 148"/>
              <a:gd name="T40" fmla="*/ 2147483647 w 325"/>
              <a:gd name="T41" fmla="*/ 2147483647 h 148"/>
              <a:gd name="T42" fmla="*/ 2147483647 w 325"/>
              <a:gd name="T43" fmla="*/ 2147483647 h 148"/>
              <a:gd name="T44" fmla="*/ 2147483647 w 325"/>
              <a:gd name="T45" fmla="*/ 2147483647 h 148"/>
              <a:gd name="T46" fmla="*/ 2147483647 w 325"/>
              <a:gd name="T47" fmla="*/ 2147483647 h 148"/>
              <a:gd name="T48" fmla="*/ 2147483647 w 325"/>
              <a:gd name="T49" fmla="*/ 2147483647 h 148"/>
              <a:gd name="T50" fmla="*/ 2147483647 w 325"/>
              <a:gd name="T51" fmla="*/ 2147483647 h 148"/>
              <a:gd name="T52" fmla="*/ 2147483647 w 325"/>
              <a:gd name="T53" fmla="*/ 2147483647 h 148"/>
              <a:gd name="T54" fmla="*/ 2147483647 w 325"/>
              <a:gd name="T55" fmla="*/ 2147483647 h 148"/>
              <a:gd name="T56" fmla="*/ 2147483647 w 325"/>
              <a:gd name="T57" fmla="*/ 2147483647 h 148"/>
              <a:gd name="T58" fmla="*/ 2147483647 w 325"/>
              <a:gd name="T59" fmla="*/ 2147483647 h 148"/>
              <a:gd name="T60" fmla="*/ 2147483647 w 325"/>
              <a:gd name="T61" fmla="*/ 2147483647 h 148"/>
              <a:gd name="T62" fmla="*/ 2147483647 w 325"/>
              <a:gd name="T63" fmla="*/ 2147483647 h 148"/>
              <a:gd name="T64" fmla="*/ 0 w 325"/>
              <a:gd name="T65" fmla="*/ 2147483647 h 148"/>
              <a:gd name="T66" fmla="*/ 2147483647 w 325"/>
              <a:gd name="T67" fmla="*/ 0 h 148"/>
              <a:gd name="T68" fmla="*/ 2147483647 w 325"/>
              <a:gd name="T69" fmla="*/ 0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5"/>
              <a:gd name="T106" fmla="*/ 0 h 148"/>
              <a:gd name="T107" fmla="*/ 325 w 325"/>
              <a:gd name="T108" fmla="*/ 148 h 1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5" h="148">
                <a:moveTo>
                  <a:pt x="45" y="0"/>
                </a:moveTo>
                <a:lnTo>
                  <a:pt x="58" y="0"/>
                </a:lnTo>
                <a:lnTo>
                  <a:pt x="73" y="0"/>
                </a:lnTo>
                <a:lnTo>
                  <a:pt x="88" y="0"/>
                </a:lnTo>
                <a:lnTo>
                  <a:pt x="102" y="2"/>
                </a:lnTo>
                <a:lnTo>
                  <a:pt x="117" y="2"/>
                </a:lnTo>
                <a:lnTo>
                  <a:pt x="131" y="2"/>
                </a:lnTo>
                <a:lnTo>
                  <a:pt x="147" y="2"/>
                </a:lnTo>
                <a:lnTo>
                  <a:pt x="163" y="2"/>
                </a:lnTo>
                <a:lnTo>
                  <a:pt x="179" y="2"/>
                </a:lnTo>
                <a:lnTo>
                  <a:pt x="196" y="2"/>
                </a:lnTo>
                <a:lnTo>
                  <a:pt x="212" y="2"/>
                </a:lnTo>
                <a:lnTo>
                  <a:pt x="229" y="2"/>
                </a:lnTo>
                <a:lnTo>
                  <a:pt x="247" y="2"/>
                </a:lnTo>
                <a:lnTo>
                  <a:pt x="265" y="2"/>
                </a:lnTo>
                <a:lnTo>
                  <a:pt x="282" y="2"/>
                </a:lnTo>
                <a:lnTo>
                  <a:pt x="301" y="2"/>
                </a:lnTo>
                <a:lnTo>
                  <a:pt x="310" y="11"/>
                </a:lnTo>
                <a:lnTo>
                  <a:pt x="225" y="17"/>
                </a:lnTo>
                <a:lnTo>
                  <a:pt x="316" y="24"/>
                </a:lnTo>
                <a:lnTo>
                  <a:pt x="325" y="47"/>
                </a:lnTo>
                <a:lnTo>
                  <a:pt x="325" y="65"/>
                </a:lnTo>
                <a:lnTo>
                  <a:pt x="318" y="80"/>
                </a:lnTo>
                <a:lnTo>
                  <a:pt x="308" y="94"/>
                </a:lnTo>
                <a:lnTo>
                  <a:pt x="296" y="106"/>
                </a:lnTo>
                <a:lnTo>
                  <a:pt x="284" y="118"/>
                </a:lnTo>
                <a:lnTo>
                  <a:pt x="276" y="132"/>
                </a:lnTo>
                <a:lnTo>
                  <a:pt x="272" y="148"/>
                </a:lnTo>
                <a:lnTo>
                  <a:pt x="20" y="144"/>
                </a:lnTo>
                <a:lnTo>
                  <a:pt x="19" y="125"/>
                </a:lnTo>
                <a:lnTo>
                  <a:pt x="15" y="104"/>
                </a:lnTo>
                <a:lnTo>
                  <a:pt x="9" y="82"/>
                </a:lnTo>
                <a:lnTo>
                  <a:pt x="0" y="57"/>
                </a:lnTo>
                <a:lnTo>
                  <a:pt x="45" y="0"/>
                </a:lnTo>
                <a:close/>
              </a:path>
            </a:pathLst>
          </a:custGeom>
          <a:solidFill>
            <a:schemeClr val="bg2"/>
          </a:solidFill>
          <a:ln w="9525">
            <a:noFill/>
            <a:round/>
            <a:headEnd/>
            <a:tailEnd/>
          </a:ln>
        </p:spPr>
        <p:txBody>
          <a:bodyPr/>
          <a:lstStyle/>
          <a:p>
            <a:endParaRPr lang="zh-CN" altLang="en-US"/>
          </a:p>
        </p:txBody>
      </p:sp>
      <p:sp>
        <p:nvSpPr>
          <p:cNvPr id="13464" name="Freeform 921"/>
          <p:cNvSpPr>
            <a:spLocks/>
          </p:cNvSpPr>
          <p:nvPr/>
        </p:nvSpPr>
        <p:spPr bwMode="auto">
          <a:xfrm flipH="1">
            <a:off x="5227638" y="2195513"/>
            <a:ext cx="517525" cy="133350"/>
          </a:xfrm>
          <a:custGeom>
            <a:avLst/>
            <a:gdLst>
              <a:gd name="T0" fmla="*/ 2147483647 w 1303"/>
              <a:gd name="T1" fmla="*/ 2147483647 h 253"/>
              <a:gd name="T2" fmla="*/ 2147483647 w 1303"/>
              <a:gd name="T3" fmla="*/ 2147483647 h 253"/>
              <a:gd name="T4" fmla="*/ 2147483647 w 1303"/>
              <a:gd name="T5" fmla="*/ 2147483647 h 253"/>
              <a:gd name="T6" fmla="*/ 2147483647 w 1303"/>
              <a:gd name="T7" fmla="*/ 2147483647 h 253"/>
              <a:gd name="T8" fmla="*/ 2147483647 w 1303"/>
              <a:gd name="T9" fmla="*/ 2147483647 h 253"/>
              <a:gd name="T10" fmla="*/ 2147483647 w 1303"/>
              <a:gd name="T11" fmla="*/ 2147483647 h 253"/>
              <a:gd name="T12" fmla="*/ 2147483647 w 1303"/>
              <a:gd name="T13" fmla="*/ 2147483647 h 253"/>
              <a:gd name="T14" fmla="*/ 2147483647 w 1303"/>
              <a:gd name="T15" fmla="*/ 2147483647 h 253"/>
              <a:gd name="T16" fmla="*/ 2147483647 w 1303"/>
              <a:gd name="T17" fmla="*/ 2147483647 h 253"/>
              <a:gd name="T18" fmla="*/ 2147483647 w 1303"/>
              <a:gd name="T19" fmla="*/ 2147483647 h 253"/>
              <a:gd name="T20" fmla="*/ 2147483647 w 1303"/>
              <a:gd name="T21" fmla="*/ 2147483647 h 253"/>
              <a:gd name="T22" fmla="*/ 2147483647 w 1303"/>
              <a:gd name="T23" fmla="*/ 2147483647 h 253"/>
              <a:gd name="T24" fmla="*/ 2147483647 w 1303"/>
              <a:gd name="T25" fmla="*/ 2147483647 h 253"/>
              <a:gd name="T26" fmla="*/ 2147483647 w 1303"/>
              <a:gd name="T27" fmla="*/ 2147483647 h 253"/>
              <a:gd name="T28" fmla="*/ 2147483647 w 1303"/>
              <a:gd name="T29" fmla="*/ 2147483647 h 253"/>
              <a:gd name="T30" fmla="*/ 2147483647 w 1303"/>
              <a:gd name="T31" fmla="*/ 2147483647 h 253"/>
              <a:gd name="T32" fmla="*/ 2147483647 w 1303"/>
              <a:gd name="T33" fmla="*/ 2147483647 h 253"/>
              <a:gd name="T34" fmla="*/ 2147483647 w 1303"/>
              <a:gd name="T35" fmla="*/ 2147483647 h 253"/>
              <a:gd name="T36" fmla="*/ 2147483647 w 1303"/>
              <a:gd name="T37" fmla="*/ 2147483647 h 253"/>
              <a:gd name="T38" fmla="*/ 2147483647 w 1303"/>
              <a:gd name="T39" fmla="*/ 2147483647 h 253"/>
              <a:gd name="T40" fmla="*/ 2147483647 w 1303"/>
              <a:gd name="T41" fmla="*/ 2147483647 h 253"/>
              <a:gd name="T42" fmla="*/ 2147483647 w 1303"/>
              <a:gd name="T43" fmla="*/ 2147483647 h 253"/>
              <a:gd name="T44" fmla="*/ 2147483647 w 1303"/>
              <a:gd name="T45" fmla="*/ 2147483647 h 253"/>
              <a:gd name="T46" fmla="*/ 2147483647 w 1303"/>
              <a:gd name="T47" fmla="*/ 2147483647 h 253"/>
              <a:gd name="T48" fmla="*/ 2147483647 w 1303"/>
              <a:gd name="T49" fmla="*/ 2147483647 h 253"/>
              <a:gd name="T50" fmla="*/ 2147483647 w 1303"/>
              <a:gd name="T51" fmla="*/ 2147483647 h 253"/>
              <a:gd name="T52" fmla="*/ 2147483647 w 1303"/>
              <a:gd name="T53" fmla="*/ 2147483647 h 253"/>
              <a:gd name="T54" fmla="*/ 2147483647 w 1303"/>
              <a:gd name="T55" fmla="*/ 2147483647 h 253"/>
              <a:gd name="T56" fmla="*/ 2147483647 w 1303"/>
              <a:gd name="T57" fmla="*/ 2147483647 h 253"/>
              <a:gd name="T58" fmla="*/ 2147483647 w 1303"/>
              <a:gd name="T59" fmla="*/ 2147483647 h 253"/>
              <a:gd name="T60" fmla="*/ 2147483647 w 1303"/>
              <a:gd name="T61" fmla="*/ 2147483647 h 253"/>
              <a:gd name="T62" fmla="*/ 2147483647 w 1303"/>
              <a:gd name="T63" fmla="*/ 2147483647 h 253"/>
              <a:gd name="T64" fmla="*/ 2147483647 w 1303"/>
              <a:gd name="T65" fmla="*/ 2147483647 h 253"/>
              <a:gd name="T66" fmla="*/ 2147483647 w 1303"/>
              <a:gd name="T67" fmla="*/ 2147483647 h 253"/>
              <a:gd name="T68" fmla="*/ 2147483647 w 1303"/>
              <a:gd name="T69" fmla="*/ 2147483647 h 253"/>
              <a:gd name="T70" fmla="*/ 2147483647 w 1303"/>
              <a:gd name="T71" fmla="*/ 2147483647 h 253"/>
              <a:gd name="T72" fmla="*/ 2147483647 w 1303"/>
              <a:gd name="T73" fmla="*/ 2147483647 h 253"/>
              <a:gd name="T74" fmla="*/ 2147483647 w 1303"/>
              <a:gd name="T75" fmla="*/ 2147483647 h 253"/>
              <a:gd name="T76" fmla="*/ 2147483647 w 1303"/>
              <a:gd name="T77" fmla="*/ 2147483647 h 253"/>
              <a:gd name="T78" fmla="*/ 2147483647 w 1303"/>
              <a:gd name="T79" fmla="*/ 2147483647 h 253"/>
              <a:gd name="T80" fmla="*/ 2147483647 w 1303"/>
              <a:gd name="T81" fmla="*/ 2147483647 h 253"/>
              <a:gd name="T82" fmla="*/ 2147483647 w 1303"/>
              <a:gd name="T83" fmla="*/ 2147483647 h 253"/>
              <a:gd name="T84" fmla="*/ 2147483647 w 1303"/>
              <a:gd name="T85" fmla="*/ 2147483647 h 253"/>
              <a:gd name="T86" fmla="*/ 2147483647 w 1303"/>
              <a:gd name="T87" fmla="*/ 2147483647 h 253"/>
              <a:gd name="T88" fmla="*/ 2147483647 w 1303"/>
              <a:gd name="T89" fmla="*/ 2147483647 h 253"/>
              <a:gd name="T90" fmla="*/ 2147483647 w 1303"/>
              <a:gd name="T91" fmla="*/ 2147483647 h 253"/>
              <a:gd name="T92" fmla="*/ 2147483647 w 1303"/>
              <a:gd name="T93" fmla="*/ 2147483647 h 253"/>
              <a:gd name="T94" fmla="*/ 2147483647 w 1303"/>
              <a:gd name="T95" fmla="*/ 2147483647 h 253"/>
              <a:gd name="T96" fmla="*/ 2147483647 w 1303"/>
              <a:gd name="T97" fmla="*/ 2147483647 h 253"/>
              <a:gd name="T98" fmla="*/ 2147483647 w 1303"/>
              <a:gd name="T99" fmla="*/ 2147483647 h 253"/>
              <a:gd name="T100" fmla="*/ 2147483647 w 1303"/>
              <a:gd name="T101" fmla="*/ 2147483647 h 253"/>
              <a:gd name="T102" fmla="*/ 2147483647 w 1303"/>
              <a:gd name="T103" fmla="*/ 2147483647 h 253"/>
              <a:gd name="T104" fmla="*/ 2147483647 w 1303"/>
              <a:gd name="T105" fmla="*/ 2147483647 h 253"/>
              <a:gd name="T106" fmla="*/ 2147483647 w 1303"/>
              <a:gd name="T107" fmla="*/ 2147483647 h 253"/>
              <a:gd name="T108" fmla="*/ 2147483647 w 1303"/>
              <a:gd name="T109" fmla="*/ 2147483647 h 253"/>
              <a:gd name="T110" fmla="*/ 2147483647 w 1303"/>
              <a:gd name="T111" fmla="*/ 2147483647 h 253"/>
              <a:gd name="T112" fmla="*/ 2147483647 w 1303"/>
              <a:gd name="T113" fmla="*/ 2147483647 h 253"/>
              <a:gd name="T114" fmla="*/ 2147483647 w 1303"/>
              <a:gd name="T115" fmla="*/ 2147483647 h 253"/>
              <a:gd name="T116" fmla="*/ 2147483647 w 1303"/>
              <a:gd name="T117" fmla="*/ 2147483647 h 253"/>
              <a:gd name="T118" fmla="*/ 2147483647 w 1303"/>
              <a:gd name="T119" fmla="*/ 2147483647 h 253"/>
              <a:gd name="T120" fmla="*/ 2147483647 w 1303"/>
              <a:gd name="T121" fmla="*/ 2147483647 h 253"/>
              <a:gd name="T122" fmla="*/ 2147483647 w 1303"/>
              <a:gd name="T123" fmla="*/ 2147483647 h 253"/>
              <a:gd name="T124" fmla="*/ 2147483647 w 1303"/>
              <a:gd name="T125" fmla="*/ 2147483647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03"/>
              <a:gd name="T190" fmla="*/ 0 h 253"/>
              <a:gd name="T191" fmla="*/ 1303 w 1303"/>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03" h="253">
                <a:moveTo>
                  <a:pt x="805" y="184"/>
                </a:moveTo>
                <a:lnTo>
                  <a:pt x="799" y="192"/>
                </a:lnTo>
                <a:lnTo>
                  <a:pt x="791" y="200"/>
                </a:lnTo>
                <a:lnTo>
                  <a:pt x="785" y="208"/>
                </a:lnTo>
                <a:lnTo>
                  <a:pt x="777" y="216"/>
                </a:lnTo>
                <a:lnTo>
                  <a:pt x="770" y="224"/>
                </a:lnTo>
                <a:lnTo>
                  <a:pt x="765" y="233"/>
                </a:lnTo>
                <a:lnTo>
                  <a:pt x="761" y="243"/>
                </a:lnTo>
                <a:lnTo>
                  <a:pt x="760" y="253"/>
                </a:lnTo>
                <a:lnTo>
                  <a:pt x="909" y="252"/>
                </a:lnTo>
                <a:lnTo>
                  <a:pt x="912" y="219"/>
                </a:lnTo>
                <a:lnTo>
                  <a:pt x="921" y="191"/>
                </a:lnTo>
                <a:lnTo>
                  <a:pt x="935" y="167"/>
                </a:lnTo>
                <a:lnTo>
                  <a:pt x="952" y="147"/>
                </a:lnTo>
                <a:lnTo>
                  <a:pt x="972" y="132"/>
                </a:lnTo>
                <a:lnTo>
                  <a:pt x="994" y="122"/>
                </a:lnTo>
                <a:lnTo>
                  <a:pt x="1019" y="115"/>
                </a:lnTo>
                <a:lnTo>
                  <a:pt x="1045" y="112"/>
                </a:lnTo>
                <a:lnTo>
                  <a:pt x="1068" y="115"/>
                </a:lnTo>
                <a:lnTo>
                  <a:pt x="1094" y="120"/>
                </a:lnTo>
                <a:lnTo>
                  <a:pt x="1116" y="130"/>
                </a:lnTo>
                <a:lnTo>
                  <a:pt x="1136" y="144"/>
                </a:lnTo>
                <a:lnTo>
                  <a:pt x="1153" y="162"/>
                </a:lnTo>
                <a:lnTo>
                  <a:pt x="1167" y="183"/>
                </a:lnTo>
                <a:lnTo>
                  <a:pt x="1176" y="208"/>
                </a:lnTo>
                <a:lnTo>
                  <a:pt x="1178" y="237"/>
                </a:lnTo>
                <a:lnTo>
                  <a:pt x="1291" y="224"/>
                </a:lnTo>
                <a:lnTo>
                  <a:pt x="1284" y="212"/>
                </a:lnTo>
                <a:lnTo>
                  <a:pt x="1290" y="206"/>
                </a:lnTo>
                <a:lnTo>
                  <a:pt x="1298" y="202"/>
                </a:lnTo>
                <a:lnTo>
                  <a:pt x="1302" y="196"/>
                </a:lnTo>
                <a:lnTo>
                  <a:pt x="1288" y="178"/>
                </a:lnTo>
                <a:lnTo>
                  <a:pt x="1282" y="166"/>
                </a:lnTo>
                <a:lnTo>
                  <a:pt x="1280" y="155"/>
                </a:lnTo>
                <a:lnTo>
                  <a:pt x="1284" y="147"/>
                </a:lnTo>
                <a:lnTo>
                  <a:pt x="1290" y="139"/>
                </a:lnTo>
                <a:lnTo>
                  <a:pt x="1296" y="131"/>
                </a:lnTo>
                <a:lnTo>
                  <a:pt x="1300" y="120"/>
                </a:lnTo>
                <a:lnTo>
                  <a:pt x="1303" y="108"/>
                </a:lnTo>
                <a:lnTo>
                  <a:pt x="1282" y="108"/>
                </a:lnTo>
                <a:lnTo>
                  <a:pt x="1262" y="107"/>
                </a:lnTo>
                <a:lnTo>
                  <a:pt x="1242" y="107"/>
                </a:lnTo>
                <a:lnTo>
                  <a:pt x="1222" y="105"/>
                </a:lnTo>
                <a:lnTo>
                  <a:pt x="1204" y="103"/>
                </a:lnTo>
                <a:lnTo>
                  <a:pt x="1184" y="101"/>
                </a:lnTo>
                <a:lnTo>
                  <a:pt x="1165" y="98"/>
                </a:lnTo>
                <a:lnTo>
                  <a:pt x="1147" y="95"/>
                </a:lnTo>
                <a:lnTo>
                  <a:pt x="1128" y="92"/>
                </a:lnTo>
                <a:lnTo>
                  <a:pt x="1110" y="88"/>
                </a:lnTo>
                <a:lnTo>
                  <a:pt x="1091" y="82"/>
                </a:lnTo>
                <a:lnTo>
                  <a:pt x="1074" y="78"/>
                </a:lnTo>
                <a:lnTo>
                  <a:pt x="1055" y="72"/>
                </a:lnTo>
                <a:lnTo>
                  <a:pt x="1037" y="65"/>
                </a:lnTo>
                <a:lnTo>
                  <a:pt x="1018" y="58"/>
                </a:lnTo>
                <a:lnTo>
                  <a:pt x="1000" y="50"/>
                </a:lnTo>
                <a:lnTo>
                  <a:pt x="961" y="35"/>
                </a:lnTo>
                <a:lnTo>
                  <a:pt x="921" y="22"/>
                </a:lnTo>
                <a:lnTo>
                  <a:pt x="882" y="13"/>
                </a:lnTo>
                <a:lnTo>
                  <a:pt x="841" y="6"/>
                </a:lnTo>
                <a:lnTo>
                  <a:pt x="798" y="3"/>
                </a:lnTo>
                <a:lnTo>
                  <a:pt x="757" y="0"/>
                </a:lnTo>
                <a:lnTo>
                  <a:pt x="715" y="1"/>
                </a:lnTo>
                <a:lnTo>
                  <a:pt x="674" y="4"/>
                </a:lnTo>
                <a:lnTo>
                  <a:pt x="631" y="10"/>
                </a:lnTo>
                <a:lnTo>
                  <a:pt x="589" y="16"/>
                </a:lnTo>
                <a:lnTo>
                  <a:pt x="548" y="25"/>
                </a:lnTo>
                <a:lnTo>
                  <a:pt x="508" y="35"/>
                </a:lnTo>
                <a:lnTo>
                  <a:pt x="468" y="48"/>
                </a:lnTo>
                <a:lnTo>
                  <a:pt x="428" y="62"/>
                </a:lnTo>
                <a:lnTo>
                  <a:pt x="391" y="77"/>
                </a:lnTo>
                <a:lnTo>
                  <a:pt x="354" y="93"/>
                </a:lnTo>
                <a:lnTo>
                  <a:pt x="382" y="97"/>
                </a:lnTo>
                <a:lnTo>
                  <a:pt x="393" y="93"/>
                </a:lnTo>
                <a:lnTo>
                  <a:pt x="407" y="87"/>
                </a:lnTo>
                <a:lnTo>
                  <a:pt x="426" y="80"/>
                </a:lnTo>
                <a:lnTo>
                  <a:pt x="447" y="72"/>
                </a:lnTo>
                <a:lnTo>
                  <a:pt x="471" y="64"/>
                </a:lnTo>
                <a:lnTo>
                  <a:pt x="499" y="53"/>
                </a:lnTo>
                <a:lnTo>
                  <a:pt x="530" y="43"/>
                </a:lnTo>
                <a:lnTo>
                  <a:pt x="565" y="31"/>
                </a:lnTo>
                <a:lnTo>
                  <a:pt x="459" y="97"/>
                </a:lnTo>
                <a:lnTo>
                  <a:pt x="382" y="97"/>
                </a:lnTo>
                <a:lnTo>
                  <a:pt x="354" y="93"/>
                </a:lnTo>
                <a:lnTo>
                  <a:pt x="329" y="90"/>
                </a:lnTo>
                <a:lnTo>
                  <a:pt x="304" y="88"/>
                </a:lnTo>
                <a:lnTo>
                  <a:pt x="280" y="87"/>
                </a:lnTo>
                <a:lnTo>
                  <a:pt x="257" y="87"/>
                </a:lnTo>
                <a:lnTo>
                  <a:pt x="235" y="88"/>
                </a:lnTo>
                <a:lnTo>
                  <a:pt x="212" y="90"/>
                </a:lnTo>
                <a:lnTo>
                  <a:pt x="191" y="94"/>
                </a:lnTo>
                <a:lnTo>
                  <a:pt x="170" y="97"/>
                </a:lnTo>
                <a:lnTo>
                  <a:pt x="149" y="103"/>
                </a:lnTo>
                <a:lnTo>
                  <a:pt x="129" y="110"/>
                </a:lnTo>
                <a:lnTo>
                  <a:pt x="108" y="119"/>
                </a:lnTo>
                <a:lnTo>
                  <a:pt x="88" y="129"/>
                </a:lnTo>
                <a:lnTo>
                  <a:pt x="68" y="140"/>
                </a:lnTo>
                <a:lnTo>
                  <a:pt x="49" y="153"/>
                </a:lnTo>
                <a:lnTo>
                  <a:pt x="29" y="167"/>
                </a:lnTo>
                <a:lnTo>
                  <a:pt x="10" y="183"/>
                </a:lnTo>
                <a:lnTo>
                  <a:pt x="122" y="197"/>
                </a:lnTo>
                <a:lnTo>
                  <a:pt x="108" y="204"/>
                </a:lnTo>
                <a:lnTo>
                  <a:pt x="93" y="208"/>
                </a:lnTo>
                <a:lnTo>
                  <a:pt x="77" y="212"/>
                </a:lnTo>
                <a:lnTo>
                  <a:pt x="61" y="212"/>
                </a:lnTo>
                <a:lnTo>
                  <a:pt x="44" y="211"/>
                </a:lnTo>
                <a:lnTo>
                  <a:pt x="29" y="207"/>
                </a:lnTo>
                <a:lnTo>
                  <a:pt x="14" y="202"/>
                </a:lnTo>
                <a:lnTo>
                  <a:pt x="0" y="196"/>
                </a:lnTo>
                <a:lnTo>
                  <a:pt x="0" y="201"/>
                </a:lnTo>
                <a:lnTo>
                  <a:pt x="4" y="208"/>
                </a:lnTo>
                <a:lnTo>
                  <a:pt x="10" y="218"/>
                </a:lnTo>
                <a:lnTo>
                  <a:pt x="19" y="229"/>
                </a:lnTo>
                <a:lnTo>
                  <a:pt x="149" y="229"/>
                </a:lnTo>
                <a:lnTo>
                  <a:pt x="151" y="201"/>
                </a:lnTo>
                <a:lnTo>
                  <a:pt x="159" y="177"/>
                </a:lnTo>
                <a:lnTo>
                  <a:pt x="173" y="156"/>
                </a:lnTo>
                <a:lnTo>
                  <a:pt x="189" y="140"/>
                </a:lnTo>
                <a:lnTo>
                  <a:pt x="207" y="127"/>
                </a:lnTo>
                <a:lnTo>
                  <a:pt x="228" y="119"/>
                </a:lnTo>
                <a:lnTo>
                  <a:pt x="252" y="114"/>
                </a:lnTo>
                <a:lnTo>
                  <a:pt x="276" y="112"/>
                </a:lnTo>
                <a:lnTo>
                  <a:pt x="298" y="116"/>
                </a:lnTo>
                <a:lnTo>
                  <a:pt x="322" y="123"/>
                </a:lnTo>
                <a:lnTo>
                  <a:pt x="344" y="133"/>
                </a:lnTo>
                <a:lnTo>
                  <a:pt x="362" y="148"/>
                </a:lnTo>
                <a:lnTo>
                  <a:pt x="378" y="168"/>
                </a:lnTo>
                <a:lnTo>
                  <a:pt x="391" y="190"/>
                </a:lnTo>
                <a:lnTo>
                  <a:pt x="399" y="218"/>
                </a:lnTo>
                <a:lnTo>
                  <a:pt x="402" y="249"/>
                </a:lnTo>
                <a:lnTo>
                  <a:pt x="467" y="249"/>
                </a:lnTo>
                <a:lnTo>
                  <a:pt x="465" y="228"/>
                </a:lnTo>
                <a:lnTo>
                  <a:pt x="460" y="206"/>
                </a:lnTo>
                <a:lnTo>
                  <a:pt x="452" y="184"/>
                </a:lnTo>
                <a:lnTo>
                  <a:pt x="442" y="160"/>
                </a:lnTo>
                <a:lnTo>
                  <a:pt x="598" y="30"/>
                </a:lnTo>
                <a:lnTo>
                  <a:pt x="811" y="21"/>
                </a:lnTo>
                <a:lnTo>
                  <a:pt x="809" y="47"/>
                </a:lnTo>
                <a:lnTo>
                  <a:pt x="843" y="50"/>
                </a:lnTo>
                <a:lnTo>
                  <a:pt x="860" y="50"/>
                </a:lnTo>
                <a:lnTo>
                  <a:pt x="875" y="50"/>
                </a:lnTo>
                <a:lnTo>
                  <a:pt x="892" y="50"/>
                </a:lnTo>
                <a:lnTo>
                  <a:pt x="905" y="50"/>
                </a:lnTo>
                <a:lnTo>
                  <a:pt x="924" y="50"/>
                </a:lnTo>
                <a:lnTo>
                  <a:pt x="909" y="83"/>
                </a:lnTo>
                <a:lnTo>
                  <a:pt x="892" y="83"/>
                </a:lnTo>
                <a:lnTo>
                  <a:pt x="905" y="50"/>
                </a:lnTo>
                <a:lnTo>
                  <a:pt x="892" y="50"/>
                </a:lnTo>
                <a:lnTo>
                  <a:pt x="878" y="83"/>
                </a:lnTo>
                <a:lnTo>
                  <a:pt x="860" y="83"/>
                </a:lnTo>
                <a:lnTo>
                  <a:pt x="875" y="50"/>
                </a:lnTo>
                <a:lnTo>
                  <a:pt x="860" y="50"/>
                </a:lnTo>
                <a:lnTo>
                  <a:pt x="848" y="83"/>
                </a:lnTo>
                <a:lnTo>
                  <a:pt x="830" y="83"/>
                </a:lnTo>
                <a:lnTo>
                  <a:pt x="843" y="50"/>
                </a:lnTo>
                <a:lnTo>
                  <a:pt x="809" y="47"/>
                </a:lnTo>
                <a:lnTo>
                  <a:pt x="802" y="103"/>
                </a:lnTo>
                <a:lnTo>
                  <a:pt x="785" y="105"/>
                </a:lnTo>
                <a:lnTo>
                  <a:pt x="790" y="116"/>
                </a:lnTo>
                <a:lnTo>
                  <a:pt x="799" y="112"/>
                </a:lnTo>
                <a:lnTo>
                  <a:pt x="814" y="109"/>
                </a:lnTo>
                <a:lnTo>
                  <a:pt x="831" y="108"/>
                </a:lnTo>
                <a:lnTo>
                  <a:pt x="850" y="107"/>
                </a:lnTo>
                <a:lnTo>
                  <a:pt x="867" y="107"/>
                </a:lnTo>
                <a:lnTo>
                  <a:pt x="882" y="109"/>
                </a:lnTo>
                <a:lnTo>
                  <a:pt x="892" y="114"/>
                </a:lnTo>
                <a:lnTo>
                  <a:pt x="896" y="122"/>
                </a:lnTo>
                <a:lnTo>
                  <a:pt x="892" y="126"/>
                </a:lnTo>
                <a:lnTo>
                  <a:pt x="882" y="129"/>
                </a:lnTo>
                <a:lnTo>
                  <a:pt x="867" y="130"/>
                </a:lnTo>
                <a:lnTo>
                  <a:pt x="848" y="130"/>
                </a:lnTo>
                <a:lnTo>
                  <a:pt x="831" y="130"/>
                </a:lnTo>
                <a:lnTo>
                  <a:pt x="815" y="130"/>
                </a:lnTo>
                <a:lnTo>
                  <a:pt x="803" y="129"/>
                </a:lnTo>
                <a:lnTo>
                  <a:pt x="797" y="129"/>
                </a:lnTo>
                <a:lnTo>
                  <a:pt x="806" y="146"/>
                </a:lnTo>
                <a:lnTo>
                  <a:pt x="810" y="160"/>
                </a:lnTo>
                <a:lnTo>
                  <a:pt x="809" y="172"/>
                </a:lnTo>
                <a:lnTo>
                  <a:pt x="805" y="184"/>
                </a:lnTo>
                <a:lnTo>
                  <a:pt x="829" y="183"/>
                </a:lnTo>
                <a:lnTo>
                  <a:pt x="843" y="168"/>
                </a:lnTo>
                <a:lnTo>
                  <a:pt x="831" y="154"/>
                </a:lnTo>
                <a:lnTo>
                  <a:pt x="846" y="154"/>
                </a:lnTo>
                <a:lnTo>
                  <a:pt x="860" y="168"/>
                </a:lnTo>
                <a:lnTo>
                  <a:pt x="848" y="183"/>
                </a:lnTo>
                <a:lnTo>
                  <a:pt x="829" y="183"/>
                </a:lnTo>
                <a:lnTo>
                  <a:pt x="805" y="184"/>
                </a:lnTo>
                <a:close/>
              </a:path>
            </a:pathLst>
          </a:custGeom>
          <a:solidFill>
            <a:schemeClr val="bg2"/>
          </a:solidFill>
          <a:ln w="9525">
            <a:no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2" name="Picture 4"/>
          <p:cNvPicPr>
            <a:picLocks noChangeAspect="1" noChangeArrowheads="1"/>
          </p:cNvPicPr>
          <p:nvPr/>
        </p:nvPicPr>
        <p:blipFill>
          <a:blip r:embed="rId3" cstate="print"/>
          <a:srcRect/>
          <a:stretch>
            <a:fillRect/>
          </a:stretch>
        </p:blipFill>
        <p:spPr bwMode="auto">
          <a:xfrm>
            <a:off x="7000875" y="0"/>
            <a:ext cx="2143125" cy="214312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Course Content</a:t>
            </a:r>
            <a:endParaRPr lang="zh-CN" altLang="en-US" dirty="0"/>
          </a:p>
        </p:txBody>
      </p:sp>
      <p:sp>
        <p:nvSpPr>
          <p:cNvPr id="3" name="内容占位符 2"/>
          <p:cNvSpPr>
            <a:spLocks noGrp="1"/>
          </p:cNvSpPr>
          <p:nvPr>
            <p:ph sz="half" idx="1"/>
          </p:nvPr>
        </p:nvSpPr>
        <p:spPr>
          <a:xfrm>
            <a:off x="377072" y="1600200"/>
            <a:ext cx="4147794" cy="4648200"/>
          </a:xfrm>
        </p:spPr>
        <p:txBody>
          <a:bodyPr/>
          <a:lstStyle/>
          <a:p>
            <a:endParaRPr lang="en-US" altLang="zh-CN" sz="2400" dirty="0" smtClean="0"/>
          </a:p>
          <a:p>
            <a:r>
              <a:rPr lang="en-US" altLang="zh-CN" sz="2400" dirty="0" smtClean="0"/>
              <a:t>Unit 1 – Introduction</a:t>
            </a:r>
          </a:p>
          <a:p>
            <a:r>
              <a:rPr lang="en-US" altLang="zh-CN" sz="2400" dirty="0" smtClean="0"/>
              <a:t>Unit 2 - IP Technology</a:t>
            </a:r>
          </a:p>
          <a:p>
            <a:r>
              <a:rPr lang="en-US" altLang="zh-CN" sz="2400" dirty="0" smtClean="0"/>
              <a:t>Unit 3 - Network Switching</a:t>
            </a:r>
          </a:p>
          <a:p>
            <a:r>
              <a:rPr lang="en-US" altLang="zh-CN" sz="2400" dirty="0" smtClean="0"/>
              <a:t>Unit 4 – Transport Layer</a:t>
            </a:r>
          </a:p>
          <a:p>
            <a:r>
              <a:rPr lang="en-US" altLang="zh-CN" sz="2400" dirty="0" smtClean="0"/>
              <a:t>Unit 5 – Multimedia </a:t>
            </a:r>
            <a:r>
              <a:rPr lang="en-US" altLang="zh-CN" sz="2400" dirty="0" err="1" smtClean="0"/>
              <a:t>QoS</a:t>
            </a:r>
            <a:endParaRPr lang="zh-CN" altLang="zh-CN" sz="2400" dirty="0" smtClean="0"/>
          </a:p>
          <a:p>
            <a:endParaRPr lang="zh-CN" altLang="en-US" sz="2400" dirty="0"/>
          </a:p>
        </p:txBody>
      </p:sp>
      <p:sp>
        <p:nvSpPr>
          <p:cNvPr id="4" name="内容占位符 3"/>
          <p:cNvSpPr>
            <a:spLocks noGrp="1"/>
          </p:cNvSpPr>
          <p:nvPr>
            <p:ph sz="half" idx="2"/>
          </p:nvPr>
        </p:nvSpPr>
        <p:spPr>
          <a:xfrm>
            <a:off x="4495799" y="1600200"/>
            <a:ext cx="4403103" cy="4648200"/>
          </a:xfrm>
        </p:spPr>
        <p:txBody>
          <a:bodyPr/>
          <a:lstStyle/>
          <a:p>
            <a:endParaRPr lang="en-US" altLang="zh-CN" sz="2400" dirty="0" smtClean="0"/>
          </a:p>
          <a:p>
            <a:r>
              <a:rPr lang="en-US" altLang="zh-CN" sz="2400" dirty="0" smtClean="0"/>
              <a:t>Unit 6 – Internal Routing</a:t>
            </a:r>
          </a:p>
          <a:p>
            <a:r>
              <a:rPr lang="en-US" altLang="zh-CN" sz="2400" dirty="0" smtClean="0"/>
              <a:t>Unit 7 – External Routing</a:t>
            </a:r>
          </a:p>
          <a:p>
            <a:r>
              <a:rPr lang="en-US" altLang="zh-CN" sz="2400" dirty="0" smtClean="0"/>
              <a:t>Unit 8 – Virtual Private Network</a:t>
            </a:r>
          </a:p>
          <a:p>
            <a:r>
              <a:rPr lang="fr-FR" altLang="zh-CN" sz="2400" dirty="0" smtClean="0"/>
              <a:t>Unit 9 – </a:t>
            </a:r>
            <a:r>
              <a:rPr lang="en-US" altLang="zh-CN" sz="2400" dirty="0" smtClean="0"/>
              <a:t>Multicasting</a:t>
            </a:r>
            <a:endParaRPr lang="fr-FR" altLang="zh-CN" sz="2400" dirty="0" smtClean="0"/>
          </a:p>
          <a:p>
            <a:r>
              <a:rPr lang="en-US" altLang="zh-CN" sz="2400" dirty="0" smtClean="0"/>
              <a:t>Unit 10 – Wireless Mobile Network</a:t>
            </a:r>
            <a:endParaRPr lang="zh-CN" altLang="zh-CN" sz="2400" dirty="0" smtClean="0"/>
          </a:p>
          <a:p>
            <a:endParaRPr lang="zh-CN" altLang="zh-CN" sz="2400" dirty="0" smtClean="0"/>
          </a:p>
          <a:p>
            <a:endParaRPr lang="zh-CN" altLang="zh-CN" sz="2400" dirty="0" smtClean="0"/>
          </a:p>
          <a:p>
            <a:endParaRPr lang="zh-CN" altLang="zh-CN" sz="2400" dirty="0" smtClean="0"/>
          </a:p>
          <a:p>
            <a:endParaRPr lang="en-US" altLang="zh-CN" sz="2400" dirty="0" smtClean="0"/>
          </a:p>
          <a:p>
            <a:endParaRPr lang="zh-CN" altLang="zh-CN" dirty="0" smtClean="0"/>
          </a:p>
          <a:p>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5</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4352" name="Slide Number Placeholder 6"/>
          <p:cNvSpPr>
            <a:spLocks noGrp="1"/>
          </p:cNvSpPr>
          <p:nvPr>
            <p:ph type="sldNum" sz="quarter" idx="12"/>
          </p:nvPr>
        </p:nvSpPr>
        <p:spPr>
          <a:noFill/>
        </p:spPr>
        <p:txBody>
          <a:bodyPr/>
          <a:lstStyle/>
          <a:p>
            <a:r>
              <a:rPr lang="en-US" altLang="ko-KR" smtClean="0">
                <a:ea typeface="굴림" pitchFamily="34" charset="-127"/>
              </a:rPr>
              <a:t>1-</a:t>
            </a:r>
            <a:fld id="{6CD647DD-DEDE-4956-BCAF-400AB6DE81F7}" type="slidenum">
              <a:rPr lang="en-US" altLang="ko-KR" smtClean="0">
                <a:ea typeface="굴림" pitchFamily="34" charset="-127"/>
              </a:rPr>
              <a:pPr/>
              <a:t>50</a:t>
            </a:fld>
            <a:endParaRPr lang="en-US" altLang="ko-KR" smtClean="0">
              <a:ea typeface="굴림" pitchFamily="34" charset="-127"/>
            </a:endParaRPr>
          </a:p>
        </p:txBody>
      </p:sp>
      <p:sp>
        <p:nvSpPr>
          <p:cNvPr id="14353" name="Rectangle 1026"/>
          <p:cNvSpPr>
            <a:spLocks noGrp="1" noChangeArrowheads="1"/>
          </p:cNvSpPr>
          <p:nvPr>
            <p:ph type="title"/>
          </p:nvPr>
        </p:nvSpPr>
        <p:spPr/>
        <p:txBody>
          <a:bodyPr/>
          <a:lstStyle/>
          <a:p>
            <a:r>
              <a:rPr lang="en-US" altLang="ko-KR" sz="3600" smtClean="0">
                <a:ea typeface="굴림" pitchFamily="34" charset="-127"/>
              </a:rPr>
              <a:t>Network Core: Circuit Switching</a:t>
            </a:r>
            <a:endParaRPr lang="en-US" altLang="ko-KR" smtClean="0">
              <a:ea typeface="굴림" pitchFamily="34" charset="-127"/>
            </a:endParaRPr>
          </a:p>
        </p:txBody>
      </p:sp>
      <p:sp>
        <p:nvSpPr>
          <p:cNvPr id="13330" name="Rectangle 1027"/>
          <p:cNvSpPr>
            <a:spLocks noGrp="1" noChangeArrowheads="1"/>
          </p:cNvSpPr>
          <p:nvPr>
            <p:ph type="body" sz="half" idx="1"/>
          </p:nvPr>
        </p:nvSpPr>
        <p:spPr/>
        <p:txBody>
          <a:bodyPr>
            <a:normAutofit fontScale="92500" lnSpcReduction="10000"/>
          </a:bodyPr>
          <a:lstStyle/>
          <a:p>
            <a:pPr>
              <a:buFont typeface="Wingdings" pitchFamily="2" charset="2"/>
              <a:buNone/>
              <a:defRPr/>
            </a:pPr>
            <a:r>
              <a:rPr lang="en-US" altLang="ko-KR" dirty="0" smtClean="0">
                <a:solidFill>
                  <a:srgbClr val="FF0000"/>
                </a:solidFill>
                <a:ea typeface="굴림" charset="-127"/>
              </a:rPr>
              <a:t>End-end resources reserved for “call”</a:t>
            </a:r>
          </a:p>
          <a:p>
            <a:pPr>
              <a:defRPr/>
            </a:pPr>
            <a:r>
              <a:rPr lang="en-US" altLang="ko-KR" sz="2400" dirty="0" smtClean="0">
                <a:ea typeface="굴림" charset="-127"/>
              </a:rPr>
              <a:t>link bandwidth,  switch capacity</a:t>
            </a:r>
          </a:p>
          <a:p>
            <a:pPr>
              <a:defRPr/>
            </a:pPr>
            <a:r>
              <a:rPr lang="en-US" altLang="ko-KR" sz="2400" b="1" dirty="0" smtClean="0">
                <a:ea typeface="굴림" charset="-127"/>
              </a:rPr>
              <a:t>dedicated resources: </a:t>
            </a:r>
            <a:r>
              <a:rPr lang="en-US" altLang="ko-KR" sz="2400" dirty="0" smtClean="0">
                <a:ea typeface="굴림" charset="-127"/>
              </a:rPr>
              <a:t>no sharing</a:t>
            </a:r>
          </a:p>
          <a:p>
            <a:pPr>
              <a:defRPr/>
            </a:pPr>
            <a:r>
              <a:rPr lang="en-US" altLang="ko-KR" sz="2400" dirty="0" smtClean="0">
                <a:ea typeface="굴림" charset="-127"/>
              </a:rPr>
              <a:t>circuit-like (</a:t>
            </a:r>
            <a:r>
              <a:rPr lang="en-US" altLang="ko-KR" sz="2400" dirty="0" smtClean="0">
                <a:solidFill>
                  <a:srgbClr val="0000FF"/>
                </a:solidFill>
                <a:ea typeface="굴림" charset="-127"/>
              </a:rPr>
              <a:t>guaranteed</a:t>
            </a:r>
            <a:r>
              <a:rPr lang="en-US" altLang="ko-KR" sz="2400" dirty="0" smtClean="0">
                <a:ea typeface="굴림" charset="-127"/>
              </a:rPr>
              <a:t>) performance: a constant rate such as 64kbps in telephone networks</a:t>
            </a:r>
          </a:p>
          <a:p>
            <a:pPr>
              <a:defRPr/>
            </a:pPr>
            <a:r>
              <a:rPr lang="en-US" altLang="ko-KR" sz="2400" dirty="0" smtClean="0">
                <a:ea typeface="굴림" charset="-127"/>
              </a:rPr>
              <a:t>In the exchange of the constant speed, call setup required</a:t>
            </a:r>
          </a:p>
          <a:p>
            <a:pPr>
              <a:defRPr/>
            </a:pPr>
            <a:endParaRPr lang="en-US" altLang="ko-KR" sz="2400" dirty="0" smtClean="0">
              <a:ea typeface="굴림" charset="-127"/>
            </a:endParaRPr>
          </a:p>
        </p:txBody>
      </p:sp>
      <p:grpSp>
        <p:nvGrpSpPr>
          <p:cNvPr id="2" name="Group 1573"/>
          <p:cNvGrpSpPr>
            <a:grpSpLocks/>
          </p:cNvGrpSpPr>
          <p:nvPr/>
        </p:nvGrpSpPr>
        <p:grpSpPr bwMode="auto">
          <a:xfrm>
            <a:off x="4989513" y="1639888"/>
            <a:ext cx="3470275" cy="4168775"/>
            <a:chOff x="3143" y="1033"/>
            <a:chExt cx="2186" cy="2626"/>
          </a:xfrm>
        </p:grpSpPr>
        <p:sp>
          <p:nvSpPr>
            <p:cNvPr id="14358" name="Freeform 1574"/>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14359" name="Freeform 1575"/>
            <p:cNvSpPr>
              <a:spLocks/>
            </p:cNvSpPr>
            <p:nvPr/>
          </p:nvSpPr>
          <p:spPr bwMode="auto">
            <a:xfrm>
              <a:off x="4239" y="1217"/>
              <a:ext cx="1090" cy="658"/>
            </a:xfrm>
            <a:custGeom>
              <a:avLst/>
              <a:gdLst>
                <a:gd name="T0" fmla="*/ 3549 w 765"/>
                <a:gd name="T1" fmla="*/ 86 h 459"/>
                <a:gd name="T2" fmla="*/ 2405 w 765"/>
                <a:gd name="T3" fmla="*/ 604 h 459"/>
                <a:gd name="T4" fmla="*/ 804 w 765"/>
                <a:gd name="T5" fmla="*/ 866 h 459"/>
                <a:gd name="T6" fmla="*/ 115 w 765"/>
                <a:gd name="T7" fmla="*/ 2920 h 459"/>
                <a:gd name="T8" fmla="*/ 1505 w 765"/>
                <a:gd name="T9" fmla="*/ 3851 h 459"/>
                <a:gd name="T10" fmla="*/ 2892 w 765"/>
                <a:gd name="T11" fmla="*/ 3701 h 459"/>
                <a:gd name="T12" fmla="*/ 4883 w 765"/>
                <a:gd name="T13" fmla="*/ 3851 h 459"/>
                <a:gd name="T14" fmla="*/ 5843 w 765"/>
                <a:gd name="T15" fmla="*/ 3769 h 459"/>
                <a:gd name="T16" fmla="*/ 6289 w 765"/>
                <a:gd name="T17" fmla="*/ 3227 h 459"/>
                <a:gd name="T18" fmla="*/ 6278 w 765"/>
                <a:gd name="T19" fmla="*/ 1373 h 459"/>
                <a:gd name="T20" fmla="*/ 5540 w 765"/>
                <a:gd name="T21" fmla="*/ 294 h 459"/>
                <a:gd name="T22" fmla="*/ 3549 w 765"/>
                <a:gd name="T23" fmla="*/ 8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14360" name="Freeform 1576"/>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3" name="Group 1577"/>
            <p:cNvGrpSpPr>
              <a:grpSpLocks/>
            </p:cNvGrpSpPr>
            <p:nvPr/>
          </p:nvGrpSpPr>
          <p:grpSpPr bwMode="auto">
            <a:xfrm>
              <a:off x="3198" y="1874"/>
              <a:ext cx="919" cy="588"/>
              <a:chOff x="2889" y="1631"/>
              <a:chExt cx="980" cy="743"/>
            </a:xfrm>
          </p:grpSpPr>
          <p:sp>
            <p:nvSpPr>
              <p:cNvPr id="14658" name="Rectangle 1578"/>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ko-KR" altLang="ko-KR">
                  <a:ea typeface="굴림" pitchFamily="34" charset="-127"/>
                </a:endParaRPr>
              </a:p>
            </p:txBody>
          </p:sp>
          <p:sp>
            <p:nvSpPr>
              <p:cNvPr id="14659" name="AutoShape 1579"/>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4" name="Group 1580"/>
            <p:cNvGrpSpPr>
              <a:grpSpLocks/>
            </p:cNvGrpSpPr>
            <p:nvPr/>
          </p:nvGrpSpPr>
          <p:grpSpPr bwMode="auto">
            <a:xfrm>
              <a:off x="3640" y="1154"/>
              <a:ext cx="212" cy="335"/>
              <a:chOff x="3796" y="1043"/>
              <a:chExt cx="865" cy="1237"/>
            </a:xfrm>
          </p:grpSpPr>
          <p:sp>
            <p:nvSpPr>
              <p:cNvPr id="14628" name="Line 158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4629" name="Line 158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4630" name="Line 158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4631" name="Line 158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4632" name="Line 158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4633" name="Line 158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4634" name="Line 158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4635" name="Line 158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4636" name="Line 158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4637" name="Line 159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4638" name="Line 159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4639" name="Line 159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4640" name="Line 159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4641" name="Line 159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4642" name="Line 159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5" name="Group 1596"/>
              <p:cNvGrpSpPr>
                <a:grpSpLocks/>
              </p:cNvGrpSpPr>
              <p:nvPr/>
            </p:nvGrpSpPr>
            <p:grpSpPr bwMode="auto">
              <a:xfrm>
                <a:off x="4269" y="1415"/>
                <a:ext cx="392" cy="137"/>
                <a:chOff x="4227" y="1360"/>
                <a:chExt cx="863" cy="270"/>
              </a:xfrm>
            </p:grpSpPr>
            <p:sp>
              <p:nvSpPr>
                <p:cNvPr id="14654" name="Line 159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4655" name="Line 159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4656" name="Line 159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4657" name="Line 160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6" name="Group 1601"/>
              <p:cNvGrpSpPr>
                <a:grpSpLocks/>
              </p:cNvGrpSpPr>
              <p:nvPr/>
            </p:nvGrpSpPr>
            <p:grpSpPr bwMode="auto">
              <a:xfrm rot="5700496">
                <a:off x="4053" y="1170"/>
                <a:ext cx="392" cy="137"/>
                <a:chOff x="4227" y="1360"/>
                <a:chExt cx="863" cy="270"/>
              </a:xfrm>
            </p:grpSpPr>
            <p:sp>
              <p:nvSpPr>
                <p:cNvPr id="14650" name="Line 160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4651" name="Line 160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4652" name="Line 160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4653" name="Line 160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7" name="Group 1606"/>
              <p:cNvGrpSpPr>
                <a:grpSpLocks/>
              </p:cNvGrpSpPr>
              <p:nvPr/>
            </p:nvGrpSpPr>
            <p:grpSpPr bwMode="auto">
              <a:xfrm rot="10800000">
                <a:off x="3796" y="1402"/>
                <a:ext cx="392" cy="137"/>
                <a:chOff x="4227" y="1360"/>
                <a:chExt cx="863" cy="270"/>
              </a:xfrm>
            </p:grpSpPr>
            <p:sp>
              <p:nvSpPr>
                <p:cNvPr id="14646" name="Line 160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4647" name="Line 160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4648" name="Line 160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4649" name="Line 161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8" name="Group 1611"/>
            <p:cNvGrpSpPr>
              <a:grpSpLocks/>
            </p:cNvGrpSpPr>
            <p:nvPr/>
          </p:nvGrpSpPr>
          <p:grpSpPr bwMode="auto">
            <a:xfrm>
              <a:off x="3189" y="1364"/>
              <a:ext cx="436" cy="114"/>
              <a:chOff x="3072" y="739"/>
              <a:chExt cx="652" cy="146"/>
            </a:xfrm>
          </p:grpSpPr>
          <p:pic>
            <p:nvPicPr>
              <p:cNvPr id="14625" name="Picture 1612"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14626" name="Line 1613"/>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14627" name="Line 1614"/>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14364" name="Picture 1615" descr="imgyjavg[1]"/>
            <p:cNvPicPr>
              <a:picLocks noChangeAspect="1" noChangeArrowheads="1"/>
            </p:cNvPicPr>
            <p:nvPr/>
          </p:nvPicPr>
          <p:blipFill>
            <a:blip r:embed="rId5" cstate="print"/>
            <a:srcRect/>
            <a:stretch>
              <a:fillRect/>
            </a:stretch>
          </p:blipFill>
          <p:spPr bwMode="auto">
            <a:xfrm>
              <a:off x="3365" y="1183"/>
              <a:ext cx="232" cy="168"/>
            </a:xfrm>
            <a:prstGeom prst="rect">
              <a:avLst/>
            </a:prstGeom>
            <a:noFill/>
            <a:ln w="9525">
              <a:noFill/>
              <a:miter lim="800000"/>
              <a:headEnd/>
              <a:tailEnd/>
            </a:ln>
          </p:spPr>
        </p:pic>
        <p:grpSp>
          <p:nvGrpSpPr>
            <p:cNvPr id="9" name="Group 1616"/>
            <p:cNvGrpSpPr>
              <a:grpSpLocks/>
            </p:cNvGrpSpPr>
            <p:nvPr/>
          </p:nvGrpSpPr>
          <p:grpSpPr bwMode="auto">
            <a:xfrm>
              <a:off x="3846" y="1069"/>
              <a:ext cx="256" cy="269"/>
              <a:chOff x="2870" y="1518"/>
              <a:chExt cx="292" cy="320"/>
            </a:xfrm>
          </p:grpSpPr>
          <p:graphicFrame>
            <p:nvGraphicFramePr>
              <p:cNvPr id="14349" name="Object 1617"/>
              <p:cNvGraphicFramePr>
                <a:graphicFrameLocks noChangeAspect="1"/>
              </p:cNvGraphicFramePr>
              <p:nvPr/>
            </p:nvGraphicFramePr>
            <p:xfrm>
              <a:off x="2870" y="1518"/>
              <a:ext cx="272" cy="282"/>
            </p:xfrm>
            <a:graphic>
              <a:graphicData uri="http://schemas.openxmlformats.org/presentationml/2006/ole">
                <p:oleObj spid="_x0000_s278543" name="Clip" r:id="rId6" imgW="819000" imgH="847800" progId="">
                  <p:embed/>
                </p:oleObj>
              </a:graphicData>
            </a:graphic>
          </p:graphicFrame>
          <p:graphicFrame>
            <p:nvGraphicFramePr>
              <p:cNvPr id="14350" name="Object 1618"/>
              <p:cNvGraphicFramePr>
                <a:graphicFrameLocks noChangeAspect="1"/>
              </p:cNvGraphicFramePr>
              <p:nvPr/>
            </p:nvGraphicFramePr>
            <p:xfrm>
              <a:off x="2913" y="1602"/>
              <a:ext cx="249" cy="236"/>
            </p:xfrm>
            <a:graphic>
              <a:graphicData uri="http://schemas.openxmlformats.org/presentationml/2006/ole">
                <p:oleObj spid="_x0000_s278544" name="Clip" r:id="rId7" imgW="1266840" imgH="1200240" progId="">
                  <p:embed/>
                </p:oleObj>
              </a:graphicData>
            </a:graphic>
          </p:graphicFrame>
        </p:grpSp>
        <p:grpSp>
          <p:nvGrpSpPr>
            <p:cNvPr id="10" name="Group 1619"/>
            <p:cNvGrpSpPr>
              <a:grpSpLocks/>
            </p:cNvGrpSpPr>
            <p:nvPr/>
          </p:nvGrpSpPr>
          <p:grpSpPr bwMode="auto">
            <a:xfrm>
              <a:off x="4304" y="2253"/>
              <a:ext cx="228" cy="108"/>
              <a:chOff x="3600" y="219"/>
              <a:chExt cx="360" cy="175"/>
            </a:xfrm>
          </p:grpSpPr>
          <p:sp>
            <p:nvSpPr>
              <p:cNvPr id="14612" name="Oval 162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613" name="Line 1621"/>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614" name="Line 162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615" name="Rectangle 1623"/>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616" name="Oval 162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1" name="Group 1625"/>
              <p:cNvGrpSpPr>
                <a:grpSpLocks/>
              </p:cNvGrpSpPr>
              <p:nvPr/>
            </p:nvGrpSpPr>
            <p:grpSpPr bwMode="auto">
              <a:xfrm>
                <a:off x="3686" y="244"/>
                <a:ext cx="177" cy="66"/>
                <a:chOff x="2848" y="848"/>
                <a:chExt cx="140" cy="98"/>
              </a:xfrm>
            </p:grpSpPr>
            <p:sp>
              <p:nvSpPr>
                <p:cNvPr id="14622" name="Line 162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623" name="Line 162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624" name="Line 162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2" name="Group 1629"/>
              <p:cNvGrpSpPr>
                <a:grpSpLocks/>
              </p:cNvGrpSpPr>
              <p:nvPr/>
            </p:nvGrpSpPr>
            <p:grpSpPr bwMode="auto">
              <a:xfrm flipV="1">
                <a:off x="3686" y="243"/>
                <a:ext cx="177" cy="66"/>
                <a:chOff x="2848" y="848"/>
                <a:chExt cx="140" cy="98"/>
              </a:xfrm>
            </p:grpSpPr>
            <p:sp>
              <p:nvSpPr>
                <p:cNvPr id="14619" name="Line 163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620" name="Line 163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621" name="Line 163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3" name="Group 1633"/>
            <p:cNvGrpSpPr>
              <a:grpSpLocks/>
            </p:cNvGrpSpPr>
            <p:nvPr/>
          </p:nvGrpSpPr>
          <p:grpSpPr bwMode="auto">
            <a:xfrm>
              <a:off x="4528" y="2429"/>
              <a:ext cx="228" cy="108"/>
              <a:chOff x="3600" y="219"/>
              <a:chExt cx="360" cy="175"/>
            </a:xfrm>
          </p:grpSpPr>
          <p:sp>
            <p:nvSpPr>
              <p:cNvPr id="14599" name="Oval 163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600" name="Line 1635"/>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601" name="Line 163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602" name="Rectangle 1637"/>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603" name="Oval 163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4" name="Group 1639"/>
              <p:cNvGrpSpPr>
                <a:grpSpLocks/>
              </p:cNvGrpSpPr>
              <p:nvPr/>
            </p:nvGrpSpPr>
            <p:grpSpPr bwMode="auto">
              <a:xfrm>
                <a:off x="3686" y="244"/>
                <a:ext cx="177" cy="66"/>
                <a:chOff x="2848" y="848"/>
                <a:chExt cx="140" cy="98"/>
              </a:xfrm>
            </p:grpSpPr>
            <p:sp>
              <p:nvSpPr>
                <p:cNvPr id="14609" name="Line 164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610" name="Line 164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611" name="Line 164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 name="Group 1643"/>
              <p:cNvGrpSpPr>
                <a:grpSpLocks/>
              </p:cNvGrpSpPr>
              <p:nvPr/>
            </p:nvGrpSpPr>
            <p:grpSpPr bwMode="auto">
              <a:xfrm flipV="1">
                <a:off x="3686" y="243"/>
                <a:ext cx="177" cy="66"/>
                <a:chOff x="2848" y="848"/>
                <a:chExt cx="140" cy="98"/>
              </a:xfrm>
            </p:grpSpPr>
            <p:sp>
              <p:nvSpPr>
                <p:cNvPr id="14606" name="Line 164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607" name="Line 164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608" name="Line 164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6" name="Group 1647"/>
            <p:cNvGrpSpPr>
              <a:grpSpLocks/>
            </p:cNvGrpSpPr>
            <p:nvPr/>
          </p:nvGrpSpPr>
          <p:grpSpPr bwMode="auto">
            <a:xfrm>
              <a:off x="4704" y="2261"/>
              <a:ext cx="228" cy="108"/>
              <a:chOff x="3600" y="219"/>
              <a:chExt cx="360" cy="175"/>
            </a:xfrm>
          </p:grpSpPr>
          <p:sp>
            <p:nvSpPr>
              <p:cNvPr id="14586" name="Oval 164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87" name="Line 164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88" name="Line 165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89" name="Rectangle 1651"/>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90" name="Oval 165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7" name="Group 1653"/>
              <p:cNvGrpSpPr>
                <a:grpSpLocks/>
              </p:cNvGrpSpPr>
              <p:nvPr/>
            </p:nvGrpSpPr>
            <p:grpSpPr bwMode="auto">
              <a:xfrm>
                <a:off x="3686" y="244"/>
                <a:ext cx="177" cy="66"/>
                <a:chOff x="2848" y="848"/>
                <a:chExt cx="140" cy="98"/>
              </a:xfrm>
            </p:grpSpPr>
            <p:sp>
              <p:nvSpPr>
                <p:cNvPr id="14596" name="Line 165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97" name="Line 165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98" name="Line 165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8" name="Group 1657"/>
              <p:cNvGrpSpPr>
                <a:grpSpLocks/>
              </p:cNvGrpSpPr>
              <p:nvPr/>
            </p:nvGrpSpPr>
            <p:grpSpPr bwMode="auto">
              <a:xfrm flipV="1">
                <a:off x="3686" y="243"/>
                <a:ext cx="177" cy="66"/>
                <a:chOff x="2848" y="848"/>
                <a:chExt cx="140" cy="98"/>
              </a:xfrm>
            </p:grpSpPr>
            <p:sp>
              <p:nvSpPr>
                <p:cNvPr id="14593" name="Line 165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94" name="Line 165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95" name="Line 166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9" name="Group 1661"/>
            <p:cNvGrpSpPr>
              <a:grpSpLocks/>
            </p:cNvGrpSpPr>
            <p:nvPr/>
          </p:nvGrpSpPr>
          <p:grpSpPr bwMode="auto">
            <a:xfrm>
              <a:off x="4367" y="1532"/>
              <a:ext cx="221" cy="101"/>
              <a:chOff x="3600" y="219"/>
              <a:chExt cx="360" cy="175"/>
            </a:xfrm>
          </p:grpSpPr>
          <p:sp>
            <p:nvSpPr>
              <p:cNvPr id="14573" name="Oval 166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74" name="Line 1663"/>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75" name="Line 166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76" name="Rectangle 1665"/>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77" name="Oval 166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0" name="Group 1667"/>
              <p:cNvGrpSpPr>
                <a:grpSpLocks/>
              </p:cNvGrpSpPr>
              <p:nvPr/>
            </p:nvGrpSpPr>
            <p:grpSpPr bwMode="auto">
              <a:xfrm>
                <a:off x="3686" y="244"/>
                <a:ext cx="177" cy="66"/>
                <a:chOff x="2848" y="848"/>
                <a:chExt cx="140" cy="98"/>
              </a:xfrm>
            </p:grpSpPr>
            <p:sp>
              <p:nvSpPr>
                <p:cNvPr id="14583" name="Line 166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84" name="Line 166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85" name="Line 167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1" name="Group 1671"/>
              <p:cNvGrpSpPr>
                <a:grpSpLocks/>
              </p:cNvGrpSpPr>
              <p:nvPr/>
            </p:nvGrpSpPr>
            <p:grpSpPr bwMode="auto">
              <a:xfrm flipV="1">
                <a:off x="3686" y="243"/>
                <a:ext cx="177" cy="66"/>
                <a:chOff x="2848" y="848"/>
                <a:chExt cx="140" cy="98"/>
              </a:xfrm>
            </p:grpSpPr>
            <p:sp>
              <p:nvSpPr>
                <p:cNvPr id="14580" name="Line 167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81" name="Line 167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82" name="Line 167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2" name="Group 1675"/>
            <p:cNvGrpSpPr>
              <a:grpSpLocks/>
            </p:cNvGrpSpPr>
            <p:nvPr/>
          </p:nvGrpSpPr>
          <p:grpSpPr bwMode="auto">
            <a:xfrm>
              <a:off x="4366" y="1693"/>
              <a:ext cx="228" cy="108"/>
              <a:chOff x="3600" y="219"/>
              <a:chExt cx="360" cy="175"/>
            </a:xfrm>
          </p:grpSpPr>
          <p:sp>
            <p:nvSpPr>
              <p:cNvPr id="14560" name="Oval 167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61" name="Line 167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62" name="Line 167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63" name="Rectangle 1679"/>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64" name="Oval 168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 name="Group 1681"/>
              <p:cNvGrpSpPr>
                <a:grpSpLocks/>
              </p:cNvGrpSpPr>
              <p:nvPr/>
            </p:nvGrpSpPr>
            <p:grpSpPr bwMode="auto">
              <a:xfrm>
                <a:off x="3686" y="244"/>
                <a:ext cx="177" cy="66"/>
                <a:chOff x="2848" y="848"/>
                <a:chExt cx="140" cy="98"/>
              </a:xfrm>
            </p:grpSpPr>
            <p:sp>
              <p:nvSpPr>
                <p:cNvPr id="14570" name="Line 168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71" name="Line 168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72" name="Line 168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4" name="Group 1685"/>
              <p:cNvGrpSpPr>
                <a:grpSpLocks/>
              </p:cNvGrpSpPr>
              <p:nvPr/>
            </p:nvGrpSpPr>
            <p:grpSpPr bwMode="auto">
              <a:xfrm flipV="1">
                <a:off x="3686" y="243"/>
                <a:ext cx="177" cy="66"/>
                <a:chOff x="2848" y="848"/>
                <a:chExt cx="140" cy="98"/>
              </a:xfrm>
            </p:grpSpPr>
            <p:sp>
              <p:nvSpPr>
                <p:cNvPr id="14567" name="Line 168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68" name="Line 168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69" name="Line 168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5" name="Group 1689"/>
            <p:cNvGrpSpPr>
              <a:grpSpLocks/>
            </p:cNvGrpSpPr>
            <p:nvPr/>
          </p:nvGrpSpPr>
          <p:grpSpPr bwMode="auto">
            <a:xfrm>
              <a:off x="4666" y="1472"/>
              <a:ext cx="210" cy="97"/>
              <a:chOff x="3600" y="219"/>
              <a:chExt cx="360" cy="175"/>
            </a:xfrm>
          </p:grpSpPr>
          <p:sp>
            <p:nvSpPr>
              <p:cNvPr id="14547" name="Oval 169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48" name="Line 1691"/>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49" name="Line 169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50" name="Rectangle 1693"/>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51" name="Oval 169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6" name="Group 1695"/>
              <p:cNvGrpSpPr>
                <a:grpSpLocks/>
              </p:cNvGrpSpPr>
              <p:nvPr/>
            </p:nvGrpSpPr>
            <p:grpSpPr bwMode="auto">
              <a:xfrm>
                <a:off x="3686" y="244"/>
                <a:ext cx="177" cy="66"/>
                <a:chOff x="2848" y="848"/>
                <a:chExt cx="140" cy="98"/>
              </a:xfrm>
            </p:grpSpPr>
            <p:sp>
              <p:nvSpPr>
                <p:cNvPr id="14557" name="Line 169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58" name="Line 169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59" name="Line 169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7" name="Group 1699"/>
              <p:cNvGrpSpPr>
                <a:grpSpLocks/>
              </p:cNvGrpSpPr>
              <p:nvPr/>
            </p:nvGrpSpPr>
            <p:grpSpPr bwMode="auto">
              <a:xfrm flipV="1">
                <a:off x="3686" y="243"/>
                <a:ext cx="177" cy="66"/>
                <a:chOff x="2848" y="848"/>
                <a:chExt cx="140" cy="98"/>
              </a:xfrm>
            </p:grpSpPr>
            <p:sp>
              <p:nvSpPr>
                <p:cNvPr id="14554" name="Line 170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55" name="Line 170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56" name="Line 170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8" name="Group 1703"/>
            <p:cNvGrpSpPr>
              <a:grpSpLocks/>
            </p:cNvGrpSpPr>
            <p:nvPr/>
          </p:nvGrpSpPr>
          <p:grpSpPr bwMode="auto">
            <a:xfrm>
              <a:off x="4720" y="1693"/>
              <a:ext cx="228" cy="108"/>
              <a:chOff x="3600" y="219"/>
              <a:chExt cx="360" cy="175"/>
            </a:xfrm>
          </p:grpSpPr>
          <p:sp>
            <p:nvSpPr>
              <p:cNvPr id="14534" name="Oval 170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35" name="Line 1705"/>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36" name="Line 170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37" name="Rectangle 1707"/>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38" name="Oval 170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9" name="Group 1709"/>
              <p:cNvGrpSpPr>
                <a:grpSpLocks/>
              </p:cNvGrpSpPr>
              <p:nvPr/>
            </p:nvGrpSpPr>
            <p:grpSpPr bwMode="auto">
              <a:xfrm>
                <a:off x="3686" y="244"/>
                <a:ext cx="177" cy="66"/>
                <a:chOff x="2848" y="848"/>
                <a:chExt cx="140" cy="98"/>
              </a:xfrm>
            </p:grpSpPr>
            <p:sp>
              <p:nvSpPr>
                <p:cNvPr id="14544" name="Line 171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45" name="Line 171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46" name="Line 171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0" name="Group 1713"/>
              <p:cNvGrpSpPr>
                <a:grpSpLocks/>
              </p:cNvGrpSpPr>
              <p:nvPr/>
            </p:nvGrpSpPr>
            <p:grpSpPr bwMode="auto">
              <a:xfrm flipV="1">
                <a:off x="3686" y="243"/>
                <a:ext cx="177" cy="66"/>
                <a:chOff x="2848" y="848"/>
                <a:chExt cx="140" cy="98"/>
              </a:xfrm>
            </p:grpSpPr>
            <p:sp>
              <p:nvSpPr>
                <p:cNvPr id="14541" name="Line 171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42" name="Line 171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43" name="Line 171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 name="Group 1717"/>
            <p:cNvGrpSpPr>
              <a:grpSpLocks/>
            </p:cNvGrpSpPr>
            <p:nvPr/>
          </p:nvGrpSpPr>
          <p:grpSpPr bwMode="auto">
            <a:xfrm>
              <a:off x="3832" y="1529"/>
              <a:ext cx="220" cy="100"/>
              <a:chOff x="3600" y="219"/>
              <a:chExt cx="360" cy="175"/>
            </a:xfrm>
          </p:grpSpPr>
          <p:sp>
            <p:nvSpPr>
              <p:cNvPr id="14521" name="Oval 171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22" name="Line 171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23" name="Line 172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24" name="Rectangle 1721"/>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25" name="Oval 172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3312" name="Group 1723"/>
              <p:cNvGrpSpPr>
                <a:grpSpLocks/>
              </p:cNvGrpSpPr>
              <p:nvPr/>
            </p:nvGrpSpPr>
            <p:grpSpPr bwMode="auto">
              <a:xfrm>
                <a:off x="3686" y="244"/>
                <a:ext cx="177" cy="66"/>
                <a:chOff x="2848" y="848"/>
                <a:chExt cx="140" cy="98"/>
              </a:xfrm>
            </p:grpSpPr>
            <p:sp>
              <p:nvSpPr>
                <p:cNvPr id="14531" name="Line 172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32" name="Line 172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33" name="Line 172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3313" name="Group 1727"/>
              <p:cNvGrpSpPr>
                <a:grpSpLocks/>
              </p:cNvGrpSpPr>
              <p:nvPr/>
            </p:nvGrpSpPr>
            <p:grpSpPr bwMode="auto">
              <a:xfrm flipV="1">
                <a:off x="3686" y="243"/>
                <a:ext cx="177" cy="66"/>
                <a:chOff x="2848" y="848"/>
                <a:chExt cx="140" cy="98"/>
              </a:xfrm>
            </p:grpSpPr>
            <p:sp>
              <p:nvSpPr>
                <p:cNvPr id="14528" name="Line 172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29" name="Line 172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30" name="Line 173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3314" name="Group 1731"/>
            <p:cNvGrpSpPr>
              <a:grpSpLocks/>
            </p:cNvGrpSpPr>
            <p:nvPr/>
          </p:nvGrpSpPr>
          <p:grpSpPr bwMode="auto">
            <a:xfrm>
              <a:off x="3639" y="2253"/>
              <a:ext cx="220" cy="100"/>
              <a:chOff x="3600" y="219"/>
              <a:chExt cx="360" cy="175"/>
            </a:xfrm>
          </p:grpSpPr>
          <p:sp>
            <p:nvSpPr>
              <p:cNvPr id="14508" name="Oval 173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09" name="Line 1733"/>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10" name="Line 173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11" name="Rectangle 1735"/>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12" name="Oval 173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3315" name="Group 1737"/>
              <p:cNvGrpSpPr>
                <a:grpSpLocks/>
              </p:cNvGrpSpPr>
              <p:nvPr/>
            </p:nvGrpSpPr>
            <p:grpSpPr bwMode="auto">
              <a:xfrm>
                <a:off x="3686" y="244"/>
                <a:ext cx="177" cy="66"/>
                <a:chOff x="2848" y="848"/>
                <a:chExt cx="140" cy="98"/>
              </a:xfrm>
            </p:grpSpPr>
            <p:sp>
              <p:nvSpPr>
                <p:cNvPr id="14518" name="Line 173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19" name="Line 173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20" name="Line 174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3316" name="Group 1741"/>
              <p:cNvGrpSpPr>
                <a:grpSpLocks/>
              </p:cNvGrpSpPr>
              <p:nvPr/>
            </p:nvGrpSpPr>
            <p:grpSpPr bwMode="auto">
              <a:xfrm flipV="1">
                <a:off x="3686" y="243"/>
                <a:ext cx="177" cy="66"/>
                <a:chOff x="2848" y="848"/>
                <a:chExt cx="140" cy="98"/>
              </a:xfrm>
            </p:grpSpPr>
            <p:sp>
              <p:nvSpPr>
                <p:cNvPr id="14515" name="Line 174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16" name="Line 174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17" name="Line 174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4375" name="Line 1745"/>
            <p:cNvSpPr>
              <a:spLocks noChangeShapeType="1"/>
            </p:cNvSpPr>
            <p:nvPr/>
          </p:nvSpPr>
          <p:spPr bwMode="auto">
            <a:xfrm flipV="1">
              <a:off x="4396" y="2523"/>
              <a:ext cx="143" cy="275"/>
            </a:xfrm>
            <a:prstGeom prst="line">
              <a:avLst/>
            </a:prstGeom>
            <a:noFill/>
            <a:ln w="9525">
              <a:solidFill>
                <a:schemeClr val="tx1"/>
              </a:solidFill>
              <a:round/>
              <a:headEnd/>
              <a:tailEnd/>
            </a:ln>
          </p:spPr>
          <p:txBody>
            <a:bodyPr/>
            <a:lstStyle/>
            <a:p>
              <a:endParaRPr lang="zh-CN" altLang="en-US"/>
            </a:p>
          </p:txBody>
        </p:sp>
        <p:sp>
          <p:nvSpPr>
            <p:cNvPr id="14376" name="Line 1746"/>
            <p:cNvSpPr>
              <a:spLocks noChangeShapeType="1"/>
            </p:cNvSpPr>
            <p:nvPr/>
          </p:nvSpPr>
          <p:spPr bwMode="auto">
            <a:xfrm>
              <a:off x="4474" y="2358"/>
              <a:ext cx="103" cy="76"/>
            </a:xfrm>
            <a:prstGeom prst="line">
              <a:avLst/>
            </a:prstGeom>
            <a:noFill/>
            <a:ln w="9525">
              <a:solidFill>
                <a:schemeClr val="tx1"/>
              </a:solidFill>
              <a:round/>
              <a:headEnd/>
              <a:tailEnd/>
            </a:ln>
          </p:spPr>
          <p:txBody>
            <a:bodyPr/>
            <a:lstStyle/>
            <a:p>
              <a:endParaRPr lang="zh-CN" altLang="en-US"/>
            </a:p>
          </p:txBody>
        </p:sp>
        <p:sp>
          <p:nvSpPr>
            <p:cNvPr id="14377" name="Line 1747"/>
            <p:cNvSpPr>
              <a:spLocks noChangeShapeType="1"/>
            </p:cNvSpPr>
            <p:nvPr/>
          </p:nvSpPr>
          <p:spPr bwMode="auto">
            <a:xfrm>
              <a:off x="4535" y="2308"/>
              <a:ext cx="176" cy="0"/>
            </a:xfrm>
            <a:prstGeom prst="line">
              <a:avLst/>
            </a:prstGeom>
            <a:noFill/>
            <a:ln w="9525">
              <a:solidFill>
                <a:schemeClr val="tx1"/>
              </a:solidFill>
              <a:round/>
              <a:headEnd/>
              <a:tailEnd/>
            </a:ln>
          </p:spPr>
          <p:txBody>
            <a:bodyPr/>
            <a:lstStyle/>
            <a:p>
              <a:endParaRPr lang="zh-CN" altLang="en-US"/>
            </a:p>
          </p:txBody>
        </p:sp>
        <p:sp>
          <p:nvSpPr>
            <p:cNvPr id="14378" name="Line 1748"/>
            <p:cNvSpPr>
              <a:spLocks noChangeShapeType="1"/>
            </p:cNvSpPr>
            <p:nvPr/>
          </p:nvSpPr>
          <p:spPr bwMode="auto">
            <a:xfrm flipV="1">
              <a:off x="4684" y="2362"/>
              <a:ext cx="85" cy="66"/>
            </a:xfrm>
            <a:prstGeom prst="line">
              <a:avLst/>
            </a:prstGeom>
            <a:noFill/>
            <a:ln w="9525">
              <a:solidFill>
                <a:schemeClr val="tx1"/>
              </a:solidFill>
              <a:round/>
              <a:headEnd/>
              <a:tailEnd/>
            </a:ln>
          </p:spPr>
          <p:txBody>
            <a:bodyPr/>
            <a:lstStyle/>
            <a:p>
              <a:endParaRPr lang="zh-CN" altLang="en-US"/>
            </a:p>
          </p:txBody>
        </p:sp>
        <p:sp>
          <p:nvSpPr>
            <p:cNvPr id="14379" name="Line 1749"/>
            <p:cNvSpPr>
              <a:spLocks noChangeShapeType="1"/>
            </p:cNvSpPr>
            <p:nvPr/>
          </p:nvSpPr>
          <p:spPr bwMode="auto">
            <a:xfrm>
              <a:off x="3864" y="2312"/>
              <a:ext cx="428" cy="0"/>
            </a:xfrm>
            <a:prstGeom prst="line">
              <a:avLst/>
            </a:prstGeom>
            <a:noFill/>
            <a:ln w="9525">
              <a:solidFill>
                <a:schemeClr val="tx1"/>
              </a:solidFill>
              <a:round/>
              <a:headEnd/>
              <a:tailEnd/>
            </a:ln>
          </p:spPr>
          <p:txBody>
            <a:bodyPr/>
            <a:lstStyle/>
            <a:p>
              <a:endParaRPr lang="zh-CN" altLang="en-US"/>
            </a:p>
          </p:txBody>
        </p:sp>
        <p:grpSp>
          <p:nvGrpSpPr>
            <p:cNvPr id="13317" name="Group 1750"/>
            <p:cNvGrpSpPr>
              <a:grpSpLocks/>
            </p:cNvGrpSpPr>
            <p:nvPr/>
          </p:nvGrpSpPr>
          <p:grpSpPr bwMode="auto">
            <a:xfrm>
              <a:off x="3390" y="1979"/>
              <a:ext cx="209" cy="224"/>
              <a:chOff x="2870" y="1518"/>
              <a:chExt cx="292" cy="320"/>
            </a:xfrm>
          </p:grpSpPr>
          <p:graphicFrame>
            <p:nvGraphicFramePr>
              <p:cNvPr id="14347" name="Object 1751"/>
              <p:cNvGraphicFramePr>
                <a:graphicFrameLocks noChangeAspect="1"/>
              </p:cNvGraphicFramePr>
              <p:nvPr/>
            </p:nvGraphicFramePr>
            <p:xfrm>
              <a:off x="2870" y="1518"/>
              <a:ext cx="272" cy="282"/>
            </p:xfrm>
            <a:graphic>
              <a:graphicData uri="http://schemas.openxmlformats.org/presentationml/2006/ole">
                <p:oleObj spid="_x0000_s278545" name="Clip" r:id="rId8" imgW="819000" imgH="847800" progId="">
                  <p:embed/>
                </p:oleObj>
              </a:graphicData>
            </a:graphic>
          </p:graphicFrame>
          <p:graphicFrame>
            <p:nvGraphicFramePr>
              <p:cNvPr id="14348" name="Object 1752"/>
              <p:cNvGraphicFramePr>
                <a:graphicFrameLocks noChangeAspect="1"/>
              </p:cNvGraphicFramePr>
              <p:nvPr/>
            </p:nvGraphicFramePr>
            <p:xfrm>
              <a:off x="2913" y="1602"/>
              <a:ext cx="249" cy="236"/>
            </p:xfrm>
            <a:graphic>
              <a:graphicData uri="http://schemas.openxmlformats.org/presentationml/2006/ole">
                <p:oleObj spid="_x0000_s278546" name="Clip" r:id="rId9" imgW="1266840" imgH="1200240" progId="">
                  <p:embed/>
                </p:oleObj>
              </a:graphicData>
            </a:graphic>
          </p:graphicFrame>
        </p:grpSp>
        <p:grpSp>
          <p:nvGrpSpPr>
            <p:cNvPr id="13318" name="Group 1753"/>
            <p:cNvGrpSpPr>
              <a:grpSpLocks/>
            </p:cNvGrpSpPr>
            <p:nvPr/>
          </p:nvGrpSpPr>
          <p:grpSpPr bwMode="auto">
            <a:xfrm>
              <a:off x="3418" y="2211"/>
              <a:ext cx="139" cy="194"/>
              <a:chOff x="2556" y="2689"/>
              <a:chExt cx="183" cy="255"/>
            </a:xfrm>
          </p:grpSpPr>
          <p:pic>
            <p:nvPicPr>
              <p:cNvPr id="14491" name="Picture 1754"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14492" name="Freeform 1755"/>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4493" name="Freeform 1756"/>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4494" name="Freeform 1757"/>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4495" name="Freeform 1758"/>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4496" name="Freeform 1759"/>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4497" name="Freeform 1760"/>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4498" name="Freeform 1761"/>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14499" name="Freeform 1762"/>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4500" name="Freeform 1763"/>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4501" name="Freeform 1764"/>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4502" name="Freeform 1765"/>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14503" name="Freeform 1766"/>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14504" name="Freeform 1767"/>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14505" name="Freeform 1768"/>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14506" name="Freeform 1769"/>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14507" name="Freeform 1770"/>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graphicFrame>
          <p:nvGraphicFramePr>
            <p:cNvPr id="14338" name="Object 1771"/>
            <p:cNvGraphicFramePr>
              <a:graphicFrameLocks noChangeAspect="1"/>
            </p:cNvGraphicFramePr>
            <p:nvPr/>
          </p:nvGraphicFramePr>
          <p:xfrm>
            <a:off x="3660" y="2006"/>
            <a:ext cx="207" cy="173"/>
          </p:xfrm>
          <a:graphic>
            <a:graphicData uri="http://schemas.openxmlformats.org/presentationml/2006/ole">
              <p:oleObj spid="_x0000_s278547" name="Clip" r:id="rId11" imgW="1305000" imgH="1085760" progId="">
                <p:embed/>
              </p:oleObj>
            </a:graphicData>
          </a:graphic>
        </p:graphicFrame>
        <p:sp>
          <p:nvSpPr>
            <p:cNvPr id="14382" name="Line 1772"/>
            <p:cNvSpPr>
              <a:spLocks noChangeShapeType="1"/>
            </p:cNvSpPr>
            <p:nvPr/>
          </p:nvSpPr>
          <p:spPr bwMode="auto">
            <a:xfrm>
              <a:off x="4050" y="1586"/>
              <a:ext cx="321" cy="2"/>
            </a:xfrm>
            <a:prstGeom prst="line">
              <a:avLst/>
            </a:prstGeom>
            <a:noFill/>
            <a:ln w="9525">
              <a:solidFill>
                <a:schemeClr val="tx1"/>
              </a:solidFill>
              <a:round/>
              <a:headEnd/>
              <a:tailEnd/>
            </a:ln>
          </p:spPr>
          <p:txBody>
            <a:bodyPr/>
            <a:lstStyle/>
            <a:p>
              <a:endParaRPr lang="zh-CN" altLang="en-US"/>
            </a:p>
          </p:txBody>
        </p:sp>
        <p:sp>
          <p:nvSpPr>
            <p:cNvPr id="14383" name="Line 1773"/>
            <p:cNvSpPr>
              <a:spLocks noChangeShapeType="1"/>
            </p:cNvSpPr>
            <p:nvPr/>
          </p:nvSpPr>
          <p:spPr bwMode="auto">
            <a:xfrm>
              <a:off x="3777" y="1478"/>
              <a:ext cx="96" cy="52"/>
            </a:xfrm>
            <a:prstGeom prst="line">
              <a:avLst/>
            </a:prstGeom>
            <a:noFill/>
            <a:ln w="9525">
              <a:solidFill>
                <a:schemeClr val="tx1"/>
              </a:solidFill>
              <a:round/>
              <a:headEnd/>
              <a:tailEnd/>
            </a:ln>
          </p:spPr>
          <p:txBody>
            <a:bodyPr/>
            <a:lstStyle/>
            <a:p>
              <a:endParaRPr lang="zh-CN" altLang="en-US"/>
            </a:p>
          </p:txBody>
        </p:sp>
        <p:sp>
          <p:nvSpPr>
            <p:cNvPr id="14384" name="Freeform 1774"/>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14385" name="Line 1775"/>
            <p:cNvSpPr>
              <a:spLocks noChangeShapeType="1"/>
            </p:cNvSpPr>
            <p:nvPr/>
          </p:nvSpPr>
          <p:spPr bwMode="auto">
            <a:xfrm rot="-5400000">
              <a:off x="4757" y="3206"/>
              <a:ext cx="330" cy="88"/>
            </a:xfrm>
            <a:prstGeom prst="line">
              <a:avLst/>
            </a:prstGeom>
            <a:noFill/>
            <a:ln w="12700">
              <a:solidFill>
                <a:schemeClr val="tx1"/>
              </a:solidFill>
              <a:round/>
              <a:headEnd/>
              <a:tailEnd/>
            </a:ln>
          </p:spPr>
          <p:txBody>
            <a:bodyPr wrap="none" anchor="ctr"/>
            <a:lstStyle/>
            <a:p>
              <a:endParaRPr lang="zh-CN" altLang="en-US"/>
            </a:p>
          </p:txBody>
        </p:sp>
        <p:grpSp>
          <p:nvGrpSpPr>
            <p:cNvPr id="13319" name="Group 1776"/>
            <p:cNvGrpSpPr>
              <a:grpSpLocks/>
            </p:cNvGrpSpPr>
            <p:nvPr/>
          </p:nvGrpSpPr>
          <p:grpSpPr bwMode="auto">
            <a:xfrm>
              <a:off x="4702" y="3292"/>
              <a:ext cx="125" cy="230"/>
              <a:chOff x="4180" y="783"/>
              <a:chExt cx="150" cy="307"/>
            </a:xfrm>
          </p:grpSpPr>
          <p:sp>
            <p:nvSpPr>
              <p:cNvPr id="14483" name="AutoShape 177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4484" name="Rectangle 177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4485" name="Rectangle 177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86" name="AutoShape 178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87" name="Line 178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4488" name="Line 178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4489" name="Rectangle 178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90" name="Rectangle 178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14387" name="Line 1785"/>
            <p:cNvSpPr>
              <a:spLocks noChangeShapeType="1"/>
            </p:cNvSpPr>
            <p:nvPr/>
          </p:nvSpPr>
          <p:spPr bwMode="auto">
            <a:xfrm rot="5400000" flipV="1">
              <a:off x="4849" y="3383"/>
              <a:ext cx="2" cy="54"/>
            </a:xfrm>
            <a:prstGeom prst="line">
              <a:avLst/>
            </a:prstGeom>
            <a:noFill/>
            <a:ln w="12700">
              <a:solidFill>
                <a:schemeClr val="tx1"/>
              </a:solidFill>
              <a:round/>
              <a:headEnd/>
              <a:tailEnd/>
            </a:ln>
          </p:spPr>
          <p:txBody>
            <a:bodyPr wrap="none" anchor="ctr"/>
            <a:lstStyle/>
            <a:p>
              <a:endParaRPr lang="zh-CN" altLang="en-US"/>
            </a:p>
          </p:txBody>
        </p:sp>
        <p:sp>
          <p:nvSpPr>
            <p:cNvPr id="14388" name="Line 1786"/>
            <p:cNvSpPr>
              <a:spLocks noChangeShapeType="1"/>
            </p:cNvSpPr>
            <p:nvPr/>
          </p:nvSpPr>
          <p:spPr bwMode="auto">
            <a:xfrm rot="-5400000">
              <a:off x="4966" y="3179"/>
              <a:ext cx="0" cy="72"/>
            </a:xfrm>
            <a:prstGeom prst="line">
              <a:avLst/>
            </a:prstGeom>
            <a:noFill/>
            <a:ln w="12700">
              <a:solidFill>
                <a:schemeClr val="tx1"/>
              </a:solidFill>
              <a:round/>
              <a:headEnd/>
              <a:tailEnd/>
            </a:ln>
          </p:spPr>
          <p:txBody>
            <a:bodyPr wrap="none" anchor="ctr"/>
            <a:lstStyle/>
            <a:p>
              <a:endParaRPr lang="zh-CN" altLang="en-US"/>
            </a:p>
          </p:txBody>
        </p:sp>
        <p:grpSp>
          <p:nvGrpSpPr>
            <p:cNvPr id="13320" name="Group 1787"/>
            <p:cNvGrpSpPr>
              <a:grpSpLocks/>
            </p:cNvGrpSpPr>
            <p:nvPr/>
          </p:nvGrpSpPr>
          <p:grpSpPr bwMode="auto">
            <a:xfrm>
              <a:off x="4701" y="2996"/>
              <a:ext cx="316" cy="148"/>
              <a:chOff x="3600" y="219"/>
              <a:chExt cx="360" cy="175"/>
            </a:xfrm>
          </p:grpSpPr>
          <p:sp>
            <p:nvSpPr>
              <p:cNvPr id="14470" name="Oval 178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471" name="Line 178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472" name="Line 179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473" name="Rectangle 1791"/>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474" name="Oval 179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3321" name="Group 1793"/>
              <p:cNvGrpSpPr>
                <a:grpSpLocks/>
              </p:cNvGrpSpPr>
              <p:nvPr/>
            </p:nvGrpSpPr>
            <p:grpSpPr bwMode="auto">
              <a:xfrm>
                <a:off x="3686" y="244"/>
                <a:ext cx="177" cy="66"/>
                <a:chOff x="2848" y="848"/>
                <a:chExt cx="140" cy="98"/>
              </a:xfrm>
            </p:grpSpPr>
            <p:sp>
              <p:nvSpPr>
                <p:cNvPr id="14480" name="Line 179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81" name="Line 179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82" name="Line 179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3322" name="Group 1797"/>
              <p:cNvGrpSpPr>
                <a:grpSpLocks/>
              </p:cNvGrpSpPr>
              <p:nvPr/>
            </p:nvGrpSpPr>
            <p:grpSpPr bwMode="auto">
              <a:xfrm flipV="1">
                <a:off x="3686" y="243"/>
                <a:ext cx="177" cy="66"/>
                <a:chOff x="2848" y="848"/>
                <a:chExt cx="140" cy="98"/>
              </a:xfrm>
            </p:grpSpPr>
            <p:sp>
              <p:nvSpPr>
                <p:cNvPr id="14477" name="Line 179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78" name="Line 179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79" name="Line 180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3323" name="Group 1801"/>
            <p:cNvGrpSpPr>
              <a:grpSpLocks/>
            </p:cNvGrpSpPr>
            <p:nvPr/>
          </p:nvGrpSpPr>
          <p:grpSpPr bwMode="auto">
            <a:xfrm>
              <a:off x="4187" y="2822"/>
              <a:ext cx="316" cy="148"/>
              <a:chOff x="3600" y="219"/>
              <a:chExt cx="360" cy="175"/>
            </a:xfrm>
          </p:grpSpPr>
          <p:sp>
            <p:nvSpPr>
              <p:cNvPr id="14457" name="Oval 180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458" name="Line 1803"/>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459" name="Line 180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460" name="Rectangle 1805"/>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461" name="Oval 180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3324" name="Group 1807"/>
              <p:cNvGrpSpPr>
                <a:grpSpLocks/>
              </p:cNvGrpSpPr>
              <p:nvPr/>
            </p:nvGrpSpPr>
            <p:grpSpPr bwMode="auto">
              <a:xfrm>
                <a:off x="3686" y="244"/>
                <a:ext cx="177" cy="66"/>
                <a:chOff x="2848" y="848"/>
                <a:chExt cx="140" cy="98"/>
              </a:xfrm>
            </p:grpSpPr>
            <p:sp>
              <p:nvSpPr>
                <p:cNvPr id="14467" name="Line 180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68" name="Line 180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69" name="Line 181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3325" name="Group 1811"/>
              <p:cNvGrpSpPr>
                <a:grpSpLocks/>
              </p:cNvGrpSpPr>
              <p:nvPr/>
            </p:nvGrpSpPr>
            <p:grpSpPr bwMode="auto">
              <a:xfrm flipV="1">
                <a:off x="3686" y="243"/>
                <a:ext cx="177" cy="66"/>
                <a:chOff x="2848" y="848"/>
                <a:chExt cx="140" cy="98"/>
              </a:xfrm>
            </p:grpSpPr>
            <p:sp>
              <p:nvSpPr>
                <p:cNvPr id="14464" name="Line 181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65" name="Line 181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66" name="Line 181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3326" name="Group 1815"/>
            <p:cNvGrpSpPr>
              <a:grpSpLocks/>
            </p:cNvGrpSpPr>
            <p:nvPr/>
          </p:nvGrpSpPr>
          <p:grpSpPr bwMode="auto">
            <a:xfrm>
              <a:off x="3768" y="3014"/>
              <a:ext cx="316" cy="148"/>
              <a:chOff x="3600" y="219"/>
              <a:chExt cx="360" cy="175"/>
            </a:xfrm>
          </p:grpSpPr>
          <p:sp>
            <p:nvSpPr>
              <p:cNvPr id="14444" name="Oval 18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445" name="Line 181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446" name="Line 181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447" name="Rectangle 1819"/>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448" name="Oval 18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3327" name="Group 1821"/>
              <p:cNvGrpSpPr>
                <a:grpSpLocks/>
              </p:cNvGrpSpPr>
              <p:nvPr/>
            </p:nvGrpSpPr>
            <p:grpSpPr bwMode="auto">
              <a:xfrm>
                <a:off x="3686" y="244"/>
                <a:ext cx="177" cy="66"/>
                <a:chOff x="2848" y="848"/>
                <a:chExt cx="140" cy="98"/>
              </a:xfrm>
            </p:grpSpPr>
            <p:sp>
              <p:nvSpPr>
                <p:cNvPr id="14454" name="Line 182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55" name="Line 182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56" name="Line 182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3328" name="Group 1825"/>
              <p:cNvGrpSpPr>
                <a:grpSpLocks/>
              </p:cNvGrpSpPr>
              <p:nvPr/>
            </p:nvGrpSpPr>
            <p:grpSpPr bwMode="auto">
              <a:xfrm flipV="1">
                <a:off x="3686" y="243"/>
                <a:ext cx="177" cy="66"/>
                <a:chOff x="2848" y="848"/>
                <a:chExt cx="140" cy="98"/>
              </a:xfrm>
            </p:grpSpPr>
            <p:sp>
              <p:nvSpPr>
                <p:cNvPr id="14451" name="Line 182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52" name="Line 182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53" name="Line 182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4392" name="Line 1829"/>
            <p:cNvSpPr>
              <a:spLocks noChangeShapeType="1"/>
            </p:cNvSpPr>
            <p:nvPr/>
          </p:nvSpPr>
          <p:spPr bwMode="auto">
            <a:xfrm>
              <a:off x="4470" y="2955"/>
              <a:ext cx="226" cy="76"/>
            </a:xfrm>
            <a:prstGeom prst="line">
              <a:avLst/>
            </a:prstGeom>
            <a:noFill/>
            <a:ln w="9525">
              <a:solidFill>
                <a:schemeClr val="tx1"/>
              </a:solidFill>
              <a:round/>
              <a:headEnd/>
              <a:tailEnd/>
            </a:ln>
          </p:spPr>
          <p:txBody>
            <a:bodyPr/>
            <a:lstStyle/>
            <a:p>
              <a:endParaRPr lang="zh-CN" altLang="en-US"/>
            </a:p>
          </p:txBody>
        </p:sp>
        <p:sp>
          <p:nvSpPr>
            <p:cNvPr id="14393" name="Line 1830"/>
            <p:cNvSpPr>
              <a:spLocks noChangeShapeType="1"/>
            </p:cNvSpPr>
            <p:nvPr/>
          </p:nvSpPr>
          <p:spPr bwMode="auto">
            <a:xfrm flipV="1">
              <a:off x="4059" y="2963"/>
              <a:ext cx="175" cy="69"/>
            </a:xfrm>
            <a:prstGeom prst="line">
              <a:avLst/>
            </a:prstGeom>
            <a:noFill/>
            <a:ln w="9525">
              <a:solidFill>
                <a:schemeClr val="tx1"/>
              </a:solidFill>
              <a:round/>
              <a:headEnd/>
              <a:tailEnd/>
            </a:ln>
          </p:spPr>
          <p:txBody>
            <a:bodyPr/>
            <a:lstStyle/>
            <a:p>
              <a:endParaRPr lang="zh-CN" altLang="en-US"/>
            </a:p>
          </p:txBody>
        </p:sp>
        <p:sp>
          <p:nvSpPr>
            <p:cNvPr id="14394" name="Line 1831"/>
            <p:cNvSpPr>
              <a:spLocks noChangeShapeType="1"/>
            </p:cNvSpPr>
            <p:nvPr/>
          </p:nvSpPr>
          <p:spPr bwMode="auto">
            <a:xfrm flipV="1">
              <a:off x="4086" y="3091"/>
              <a:ext cx="612" cy="0"/>
            </a:xfrm>
            <a:prstGeom prst="line">
              <a:avLst/>
            </a:prstGeom>
            <a:noFill/>
            <a:ln w="9525">
              <a:solidFill>
                <a:schemeClr val="tx1"/>
              </a:solidFill>
              <a:round/>
              <a:headEnd/>
              <a:tailEnd/>
            </a:ln>
          </p:spPr>
          <p:txBody>
            <a:bodyPr/>
            <a:lstStyle/>
            <a:p>
              <a:endParaRPr lang="zh-CN" altLang="en-US"/>
            </a:p>
          </p:txBody>
        </p:sp>
        <p:sp>
          <p:nvSpPr>
            <p:cNvPr id="14395" name="Line 1832"/>
            <p:cNvSpPr>
              <a:spLocks noChangeShapeType="1"/>
            </p:cNvSpPr>
            <p:nvPr/>
          </p:nvSpPr>
          <p:spPr bwMode="auto">
            <a:xfrm flipH="1">
              <a:off x="3642" y="2931"/>
              <a:ext cx="160" cy="296"/>
            </a:xfrm>
            <a:prstGeom prst="line">
              <a:avLst/>
            </a:prstGeom>
            <a:noFill/>
            <a:ln w="9525">
              <a:solidFill>
                <a:schemeClr val="tx1"/>
              </a:solidFill>
              <a:round/>
              <a:headEnd/>
              <a:tailEnd/>
            </a:ln>
          </p:spPr>
          <p:txBody>
            <a:bodyPr/>
            <a:lstStyle/>
            <a:p>
              <a:endParaRPr lang="zh-CN" altLang="en-US"/>
            </a:p>
          </p:txBody>
        </p:sp>
        <p:sp>
          <p:nvSpPr>
            <p:cNvPr id="14396" name="Line 1833"/>
            <p:cNvSpPr>
              <a:spLocks noChangeShapeType="1"/>
            </p:cNvSpPr>
            <p:nvPr/>
          </p:nvSpPr>
          <p:spPr bwMode="auto">
            <a:xfrm>
              <a:off x="3658" y="2963"/>
              <a:ext cx="124" cy="0"/>
            </a:xfrm>
            <a:prstGeom prst="line">
              <a:avLst/>
            </a:prstGeom>
            <a:noFill/>
            <a:ln w="9525">
              <a:solidFill>
                <a:schemeClr val="tx1"/>
              </a:solidFill>
              <a:round/>
              <a:headEnd/>
              <a:tailEnd/>
            </a:ln>
          </p:spPr>
          <p:txBody>
            <a:bodyPr/>
            <a:lstStyle/>
            <a:p>
              <a:endParaRPr lang="zh-CN" altLang="en-US"/>
            </a:p>
          </p:txBody>
        </p:sp>
        <p:sp>
          <p:nvSpPr>
            <p:cNvPr id="14397" name="Line 1834"/>
            <p:cNvSpPr>
              <a:spLocks noChangeShapeType="1"/>
            </p:cNvSpPr>
            <p:nvPr/>
          </p:nvSpPr>
          <p:spPr bwMode="auto">
            <a:xfrm>
              <a:off x="3570" y="3175"/>
              <a:ext cx="97" cy="0"/>
            </a:xfrm>
            <a:prstGeom prst="line">
              <a:avLst/>
            </a:prstGeom>
            <a:noFill/>
            <a:ln w="9525">
              <a:solidFill>
                <a:schemeClr val="tx1"/>
              </a:solidFill>
              <a:round/>
              <a:headEnd/>
              <a:tailEnd/>
            </a:ln>
          </p:spPr>
          <p:txBody>
            <a:bodyPr/>
            <a:lstStyle/>
            <a:p>
              <a:endParaRPr lang="zh-CN" altLang="en-US"/>
            </a:p>
          </p:txBody>
        </p:sp>
        <p:sp>
          <p:nvSpPr>
            <p:cNvPr id="14398" name="Line 1835"/>
            <p:cNvSpPr>
              <a:spLocks noChangeShapeType="1"/>
            </p:cNvSpPr>
            <p:nvPr/>
          </p:nvSpPr>
          <p:spPr bwMode="auto">
            <a:xfrm>
              <a:off x="3729" y="3225"/>
              <a:ext cx="309" cy="0"/>
            </a:xfrm>
            <a:prstGeom prst="line">
              <a:avLst/>
            </a:prstGeom>
            <a:noFill/>
            <a:ln w="9525">
              <a:solidFill>
                <a:schemeClr val="tx1"/>
              </a:solidFill>
              <a:round/>
              <a:headEnd/>
              <a:tailEnd/>
            </a:ln>
          </p:spPr>
          <p:txBody>
            <a:bodyPr/>
            <a:lstStyle/>
            <a:p>
              <a:endParaRPr lang="zh-CN" altLang="en-US"/>
            </a:p>
          </p:txBody>
        </p:sp>
        <p:sp>
          <p:nvSpPr>
            <p:cNvPr id="14399" name="Line 1836"/>
            <p:cNvSpPr>
              <a:spLocks noChangeShapeType="1"/>
            </p:cNvSpPr>
            <p:nvPr/>
          </p:nvSpPr>
          <p:spPr bwMode="auto">
            <a:xfrm flipH="1">
              <a:off x="3880" y="3167"/>
              <a:ext cx="34" cy="54"/>
            </a:xfrm>
            <a:prstGeom prst="line">
              <a:avLst/>
            </a:prstGeom>
            <a:noFill/>
            <a:ln w="9525">
              <a:solidFill>
                <a:schemeClr val="tx1"/>
              </a:solidFill>
              <a:round/>
              <a:headEnd/>
              <a:tailEnd/>
            </a:ln>
          </p:spPr>
          <p:txBody>
            <a:bodyPr/>
            <a:lstStyle/>
            <a:p>
              <a:endParaRPr lang="zh-CN" altLang="en-US"/>
            </a:p>
          </p:txBody>
        </p:sp>
        <p:sp>
          <p:nvSpPr>
            <p:cNvPr id="14400" name="Line 1837"/>
            <p:cNvSpPr>
              <a:spLocks noChangeShapeType="1"/>
            </p:cNvSpPr>
            <p:nvPr/>
          </p:nvSpPr>
          <p:spPr bwMode="auto">
            <a:xfrm>
              <a:off x="3762" y="3223"/>
              <a:ext cx="1" cy="52"/>
            </a:xfrm>
            <a:prstGeom prst="line">
              <a:avLst/>
            </a:prstGeom>
            <a:noFill/>
            <a:ln w="9525">
              <a:solidFill>
                <a:schemeClr val="tx1"/>
              </a:solidFill>
              <a:round/>
              <a:headEnd/>
              <a:tailEnd/>
            </a:ln>
          </p:spPr>
          <p:txBody>
            <a:bodyPr/>
            <a:lstStyle/>
            <a:p>
              <a:endParaRPr lang="zh-CN" altLang="en-US"/>
            </a:p>
          </p:txBody>
        </p:sp>
        <p:sp>
          <p:nvSpPr>
            <p:cNvPr id="14401" name="Line 1838"/>
            <p:cNvSpPr>
              <a:spLocks noChangeShapeType="1"/>
            </p:cNvSpPr>
            <p:nvPr/>
          </p:nvSpPr>
          <p:spPr bwMode="auto">
            <a:xfrm flipH="1" flipV="1">
              <a:off x="4012" y="3228"/>
              <a:ext cx="0" cy="48"/>
            </a:xfrm>
            <a:prstGeom prst="line">
              <a:avLst/>
            </a:prstGeom>
            <a:noFill/>
            <a:ln w="9525">
              <a:solidFill>
                <a:schemeClr val="tx1"/>
              </a:solidFill>
              <a:round/>
              <a:headEnd/>
              <a:tailEnd/>
            </a:ln>
          </p:spPr>
          <p:txBody>
            <a:bodyPr/>
            <a:lstStyle/>
            <a:p>
              <a:endParaRPr lang="zh-CN" altLang="en-US"/>
            </a:p>
          </p:txBody>
        </p:sp>
        <p:graphicFrame>
          <p:nvGraphicFramePr>
            <p:cNvPr id="14339" name="Object 1839"/>
            <p:cNvGraphicFramePr>
              <a:graphicFrameLocks noChangeAspect="1"/>
            </p:cNvGraphicFramePr>
            <p:nvPr/>
          </p:nvGraphicFramePr>
          <p:xfrm>
            <a:off x="3417" y="3101"/>
            <a:ext cx="216" cy="180"/>
          </p:xfrm>
          <a:graphic>
            <a:graphicData uri="http://schemas.openxmlformats.org/presentationml/2006/ole">
              <p:oleObj spid="_x0000_s278548" name="Clip" r:id="rId12" imgW="1305000" imgH="1085760" progId="">
                <p:embed/>
              </p:oleObj>
            </a:graphicData>
          </a:graphic>
        </p:graphicFrame>
        <p:graphicFrame>
          <p:nvGraphicFramePr>
            <p:cNvPr id="14340" name="Object 1840"/>
            <p:cNvGraphicFramePr>
              <a:graphicFrameLocks noChangeAspect="1"/>
            </p:cNvGraphicFramePr>
            <p:nvPr/>
          </p:nvGraphicFramePr>
          <p:xfrm>
            <a:off x="3521" y="2901"/>
            <a:ext cx="216" cy="180"/>
          </p:xfrm>
          <a:graphic>
            <a:graphicData uri="http://schemas.openxmlformats.org/presentationml/2006/ole">
              <p:oleObj spid="_x0000_s278549" name="Clip" r:id="rId13" imgW="1305000" imgH="1085760" progId="">
                <p:embed/>
              </p:oleObj>
            </a:graphicData>
          </a:graphic>
        </p:graphicFrame>
        <p:graphicFrame>
          <p:nvGraphicFramePr>
            <p:cNvPr id="14341" name="Object 1841"/>
            <p:cNvGraphicFramePr>
              <a:graphicFrameLocks noChangeAspect="1"/>
            </p:cNvGraphicFramePr>
            <p:nvPr/>
          </p:nvGraphicFramePr>
          <p:xfrm>
            <a:off x="3689" y="3261"/>
            <a:ext cx="216" cy="180"/>
          </p:xfrm>
          <a:graphic>
            <a:graphicData uri="http://schemas.openxmlformats.org/presentationml/2006/ole">
              <p:oleObj spid="_x0000_s278550" name="Clip" r:id="rId14" imgW="1305000" imgH="1085760" progId="">
                <p:embed/>
              </p:oleObj>
            </a:graphicData>
          </a:graphic>
        </p:graphicFrame>
        <p:graphicFrame>
          <p:nvGraphicFramePr>
            <p:cNvPr id="14342" name="Object 1842"/>
            <p:cNvGraphicFramePr>
              <a:graphicFrameLocks noChangeAspect="1"/>
            </p:cNvGraphicFramePr>
            <p:nvPr/>
          </p:nvGraphicFramePr>
          <p:xfrm>
            <a:off x="3903" y="3263"/>
            <a:ext cx="216" cy="180"/>
          </p:xfrm>
          <a:graphic>
            <a:graphicData uri="http://schemas.openxmlformats.org/presentationml/2006/ole">
              <p:oleObj spid="_x0000_s278551" name="Clip" r:id="rId15" imgW="1305000" imgH="1085760" progId="">
                <p:embed/>
              </p:oleObj>
            </a:graphicData>
          </a:graphic>
        </p:graphicFrame>
        <p:grpSp>
          <p:nvGrpSpPr>
            <p:cNvPr id="13329" name="Group 1843"/>
            <p:cNvGrpSpPr>
              <a:grpSpLocks/>
            </p:cNvGrpSpPr>
            <p:nvPr/>
          </p:nvGrpSpPr>
          <p:grpSpPr bwMode="auto">
            <a:xfrm>
              <a:off x="4475" y="3342"/>
              <a:ext cx="172" cy="215"/>
              <a:chOff x="2870" y="1518"/>
              <a:chExt cx="292" cy="320"/>
            </a:xfrm>
          </p:grpSpPr>
          <p:graphicFrame>
            <p:nvGraphicFramePr>
              <p:cNvPr id="14345" name="Object 1844"/>
              <p:cNvGraphicFramePr>
                <a:graphicFrameLocks noChangeAspect="1"/>
              </p:cNvGraphicFramePr>
              <p:nvPr/>
            </p:nvGraphicFramePr>
            <p:xfrm>
              <a:off x="2870" y="1518"/>
              <a:ext cx="272" cy="282"/>
            </p:xfrm>
            <a:graphic>
              <a:graphicData uri="http://schemas.openxmlformats.org/presentationml/2006/ole">
                <p:oleObj spid="_x0000_s278552" name="Clip" r:id="rId16" imgW="819000" imgH="847800" progId="">
                  <p:embed/>
                </p:oleObj>
              </a:graphicData>
            </a:graphic>
          </p:graphicFrame>
          <p:graphicFrame>
            <p:nvGraphicFramePr>
              <p:cNvPr id="14346" name="Object 1845"/>
              <p:cNvGraphicFramePr>
                <a:graphicFrameLocks noChangeAspect="1"/>
              </p:cNvGraphicFramePr>
              <p:nvPr/>
            </p:nvGraphicFramePr>
            <p:xfrm>
              <a:off x="2913" y="1602"/>
              <a:ext cx="249" cy="236"/>
            </p:xfrm>
            <a:graphic>
              <a:graphicData uri="http://schemas.openxmlformats.org/presentationml/2006/ole">
                <p:oleObj spid="_x0000_s278553" name="Clip" r:id="rId17" imgW="1266840" imgH="1200240" progId="">
                  <p:embed/>
                </p:oleObj>
              </a:graphicData>
            </a:graphic>
          </p:graphicFrame>
        </p:grpSp>
        <p:grpSp>
          <p:nvGrpSpPr>
            <p:cNvPr id="13331" name="Group 1846"/>
            <p:cNvGrpSpPr>
              <a:grpSpLocks/>
            </p:cNvGrpSpPr>
            <p:nvPr/>
          </p:nvGrpSpPr>
          <p:grpSpPr bwMode="auto">
            <a:xfrm>
              <a:off x="4191" y="3374"/>
              <a:ext cx="220" cy="203"/>
              <a:chOff x="2870" y="1518"/>
              <a:chExt cx="292" cy="320"/>
            </a:xfrm>
          </p:grpSpPr>
          <p:graphicFrame>
            <p:nvGraphicFramePr>
              <p:cNvPr id="14343" name="Object 1847"/>
              <p:cNvGraphicFramePr>
                <a:graphicFrameLocks noChangeAspect="1"/>
              </p:cNvGraphicFramePr>
              <p:nvPr/>
            </p:nvGraphicFramePr>
            <p:xfrm>
              <a:off x="2870" y="1518"/>
              <a:ext cx="272" cy="282"/>
            </p:xfrm>
            <a:graphic>
              <a:graphicData uri="http://schemas.openxmlformats.org/presentationml/2006/ole">
                <p:oleObj spid="_x0000_s278554" name="Clip" r:id="rId18" imgW="819000" imgH="847800" progId="">
                  <p:embed/>
                </p:oleObj>
              </a:graphicData>
            </a:graphic>
          </p:graphicFrame>
          <p:graphicFrame>
            <p:nvGraphicFramePr>
              <p:cNvPr id="14344" name="Object 1848"/>
              <p:cNvGraphicFramePr>
                <a:graphicFrameLocks noChangeAspect="1"/>
              </p:cNvGraphicFramePr>
              <p:nvPr/>
            </p:nvGraphicFramePr>
            <p:xfrm>
              <a:off x="2913" y="1602"/>
              <a:ext cx="249" cy="236"/>
            </p:xfrm>
            <a:graphic>
              <a:graphicData uri="http://schemas.openxmlformats.org/presentationml/2006/ole">
                <p:oleObj spid="_x0000_s278555" name="Clip" r:id="rId19" imgW="1266840" imgH="1200240" progId="">
                  <p:embed/>
                </p:oleObj>
              </a:graphicData>
            </a:graphic>
          </p:graphicFrame>
        </p:grpSp>
        <p:grpSp>
          <p:nvGrpSpPr>
            <p:cNvPr id="13332" name="Group 1849"/>
            <p:cNvGrpSpPr>
              <a:grpSpLocks/>
            </p:cNvGrpSpPr>
            <p:nvPr/>
          </p:nvGrpSpPr>
          <p:grpSpPr bwMode="auto">
            <a:xfrm>
              <a:off x="4290" y="3130"/>
              <a:ext cx="183" cy="255"/>
              <a:chOff x="2556" y="2689"/>
              <a:chExt cx="183" cy="255"/>
            </a:xfrm>
          </p:grpSpPr>
          <p:pic>
            <p:nvPicPr>
              <p:cNvPr id="14427" name="Picture 1850"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14428" name="Freeform 1851"/>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4429" name="Freeform 1852"/>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4430" name="Freeform 1853"/>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4431" name="Freeform 1854"/>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4432" name="Freeform 1855"/>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4433" name="Freeform 1856"/>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4434" name="Freeform 1857"/>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14435" name="Freeform 1858"/>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4436" name="Freeform 1859"/>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4437" name="Freeform 1860"/>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4438" name="Freeform 1861"/>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14439" name="Freeform 1862"/>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14440" name="Freeform 1863"/>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14441" name="Freeform 1864"/>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14442" name="Freeform 1865"/>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14443" name="Freeform 1866"/>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14405" name="Line 1867"/>
            <p:cNvSpPr>
              <a:spLocks noChangeShapeType="1"/>
            </p:cNvSpPr>
            <p:nvPr/>
          </p:nvSpPr>
          <p:spPr bwMode="auto">
            <a:xfrm>
              <a:off x="4063" y="3139"/>
              <a:ext cx="317" cy="170"/>
            </a:xfrm>
            <a:prstGeom prst="line">
              <a:avLst/>
            </a:prstGeom>
            <a:noFill/>
            <a:ln w="9525">
              <a:solidFill>
                <a:schemeClr val="tx1"/>
              </a:solidFill>
              <a:round/>
              <a:headEnd/>
              <a:tailEnd/>
            </a:ln>
          </p:spPr>
          <p:txBody>
            <a:bodyPr/>
            <a:lstStyle/>
            <a:p>
              <a:endParaRPr lang="zh-CN" altLang="en-US"/>
            </a:p>
          </p:txBody>
        </p:sp>
        <p:sp>
          <p:nvSpPr>
            <p:cNvPr id="14406" name="Line 1868"/>
            <p:cNvSpPr>
              <a:spLocks noChangeShapeType="1"/>
            </p:cNvSpPr>
            <p:nvPr/>
          </p:nvSpPr>
          <p:spPr bwMode="auto">
            <a:xfrm>
              <a:off x="3716" y="3098"/>
              <a:ext cx="51" cy="0"/>
            </a:xfrm>
            <a:prstGeom prst="line">
              <a:avLst/>
            </a:prstGeom>
            <a:noFill/>
            <a:ln w="9525">
              <a:solidFill>
                <a:schemeClr val="tx1"/>
              </a:solidFill>
              <a:round/>
              <a:headEnd/>
              <a:tailEnd/>
            </a:ln>
          </p:spPr>
          <p:txBody>
            <a:bodyPr/>
            <a:lstStyle/>
            <a:p>
              <a:endParaRPr lang="zh-CN" altLang="en-US"/>
            </a:p>
          </p:txBody>
        </p:sp>
        <p:grpSp>
          <p:nvGrpSpPr>
            <p:cNvPr id="13333" name="Group 1869"/>
            <p:cNvGrpSpPr>
              <a:grpSpLocks/>
            </p:cNvGrpSpPr>
            <p:nvPr/>
          </p:nvGrpSpPr>
          <p:grpSpPr bwMode="auto">
            <a:xfrm>
              <a:off x="4961" y="3136"/>
              <a:ext cx="131" cy="258"/>
              <a:chOff x="4180" y="783"/>
              <a:chExt cx="150" cy="307"/>
            </a:xfrm>
          </p:grpSpPr>
          <p:sp>
            <p:nvSpPr>
              <p:cNvPr id="14419" name="AutoShape 187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4420" name="Rectangle 1871"/>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4421" name="Rectangle 187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22" name="AutoShape 187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23" name="Line 1874"/>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4424" name="Line 1875"/>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4425" name="Rectangle 187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26" name="Rectangle 1877"/>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14408" name="Line 1878"/>
            <p:cNvSpPr>
              <a:spLocks noChangeShapeType="1"/>
            </p:cNvSpPr>
            <p:nvPr/>
          </p:nvSpPr>
          <p:spPr bwMode="auto">
            <a:xfrm flipH="1">
              <a:off x="3772" y="2167"/>
              <a:ext cx="2" cy="91"/>
            </a:xfrm>
            <a:prstGeom prst="line">
              <a:avLst/>
            </a:prstGeom>
            <a:noFill/>
            <a:ln w="9525">
              <a:solidFill>
                <a:schemeClr val="tx1"/>
              </a:solidFill>
              <a:round/>
              <a:headEnd/>
              <a:tailEnd/>
            </a:ln>
          </p:spPr>
          <p:txBody>
            <a:bodyPr/>
            <a:lstStyle/>
            <a:p>
              <a:endParaRPr lang="zh-CN" altLang="en-US"/>
            </a:p>
          </p:txBody>
        </p:sp>
        <p:sp>
          <p:nvSpPr>
            <p:cNvPr id="14409" name="Line 1879"/>
            <p:cNvSpPr>
              <a:spLocks noChangeShapeType="1"/>
            </p:cNvSpPr>
            <p:nvPr/>
          </p:nvSpPr>
          <p:spPr bwMode="auto">
            <a:xfrm flipV="1">
              <a:off x="4589" y="1526"/>
              <a:ext cx="78" cy="55"/>
            </a:xfrm>
            <a:prstGeom prst="line">
              <a:avLst/>
            </a:prstGeom>
            <a:noFill/>
            <a:ln w="9525">
              <a:solidFill>
                <a:schemeClr val="tx1"/>
              </a:solidFill>
              <a:round/>
              <a:headEnd/>
              <a:tailEnd/>
            </a:ln>
          </p:spPr>
          <p:txBody>
            <a:bodyPr/>
            <a:lstStyle/>
            <a:p>
              <a:endParaRPr lang="zh-CN" altLang="en-US"/>
            </a:p>
          </p:txBody>
        </p:sp>
        <p:sp>
          <p:nvSpPr>
            <p:cNvPr id="14410" name="Line 1880"/>
            <p:cNvSpPr>
              <a:spLocks noChangeShapeType="1"/>
            </p:cNvSpPr>
            <p:nvPr/>
          </p:nvSpPr>
          <p:spPr bwMode="auto">
            <a:xfrm>
              <a:off x="4480" y="1635"/>
              <a:ext cx="0" cy="52"/>
            </a:xfrm>
            <a:prstGeom prst="line">
              <a:avLst/>
            </a:prstGeom>
            <a:noFill/>
            <a:ln w="9525">
              <a:solidFill>
                <a:schemeClr val="tx1"/>
              </a:solidFill>
              <a:round/>
              <a:headEnd/>
              <a:tailEnd/>
            </a:ln>
          </p:spPr>
          <p:txBody>
            <a:bodyPr/>
            <a:lstStyle/>
            <a:p>
              <a:endParaRPr lang="zh-CN" altLang="en-US"/>
            </a:p>
          </p:txBody>
        </p:sp>
        <p:sp>
          <p:nvSpPr>
            <p:cNvPr id="14411" name="Line 1881"/>
            <p:cNvSpPr>
              <a:spLocks noChangeShapeType="1"/>
            </p:cNvSpPr>
            <p:nvPr/>
          </p:nvSpPr>
          <p:spPr bwMode="auto">
            <a:xfrm flipV="1">
              <a:off x="4596" y="1570"/>
              <a:ext cx="166" cy="182"/>
            </a:xfrm>
            <a:prstGeom prst="line">
              <a:avLst/>
            </a:prstGeom>
            <a:noFill/>
            <a:ln w="9525">
              <a:solidFill>
                <a:schemeClr val="tx1"/>
              </a:solidFill>
              <a:round/>
              <a:headEnd/>
              <a:tailEnd/>
            </a:ln>
          </p:spPr>
          <p:txBody>
            <a:bodyPr/>
            <a:lstStyle/>
            <a:p>
              <a:endParaRPr lang="zh-CN" altLang="en-US"/>
            </a:p>
          </p:txBody>
        </p:sp>
        <p:sp>
          <p:nvSpPr>
            <p:cNvPr id="14412" name="Line 1882"/>
            <p:cNvSpPr>
              <a:spLocks noChangeShapeType="1"/>
            </p:cNvSpPr>
            <p:nvPr/>
          </p:nvSpPr>
          <p:spPr bwMode="auto">
            <a:xfrm>
              <a:off x="4818" y="1569"/>
              <a:ext cx="0" cy="124"/>
            </a:xfrm>
            <a:prstGeom prst="line">
              <a:avLst/>
            </a:prstGeom>
            <a:noFill/>
            <a:ln w="9525">
              <a:solidFill>
                <a:schemeClr val="tx1"/>
              </a:solidFill>
              <a:round/>
              <a:headEnd/>
              <a:tailEnd/>
            </a:ln>
          </p:spPr>
          <p:txBody>
            <a:bodyPr/>
            <a:lstStyle/>
            <a:p>
              <a:endParaRPr lang="zh-CN" altLang="en-US"/>
            </a:p>
          </p:txBody>
        </p:sp>
        <p:sp>
          <p:nvSpPr>
            <p:cNvPr id="14413" name="Line 1883"/>
            <p:cNvSpPr>
              <a:spLocks noChangeShapeType="1"/>
            </p:cNvSpPr>
            <p:nvPr/>
          </p:nvSpPr>
          <p:spPr bwMode="auto">
            <a:xfrm>
              <a:off x="4600" y="1762"/>
              <a:ext cx="119" cy="0"/>
            </a:xfrm>
            <a:prstGeom prst="line">
              <a:avLst/>
            </a:prstGeom>
            <a:noFill/>
            <a:ln w="9525">
              <a:solidFill>
                <a:schemeClr val="tx1"/>
              </a:solidFill>
              <a:round/>
              <a:headEnd/>
              <a:tailEnd/>
            </a:ln>
          </p:spPr>
          <p:txBody>
            <a:bodyPr/>
            <a:lstStyle/>
            <a:p>
              <a:endParaRPr lang="zh-CN" altLang="en-US"/>
            </a:p>
          </p:txBody>
        </p:sp>
        <p:sp>
          <p:nvSpPr>
            <p:cNvPr id="14414" name="Line 1884"/>
            <p:cNvSpPr>
              <a:spLocks noChangeShapeType="1"/>
            </p:cNvSpPr>
            <p:nvPr/>
          </p:nvSpPr>
          <p:spPr bwMode="auto">
            <a:xfrm flipV="1">
              <a:off x="3526" y="2308"/>
              <a:ext cx="106" cy="2"/>
            </a:xfrm>
            <a:prstGeom prst="line">
              <a:avLst/>
            </a:prstGeom>
            <a:noFill/>
            <a:ln w="9525">
              <a:solidFill>
                <a:schemeClr val="tx1"/>
              </a:solidFill>
              <a:round/>
              <a:headEnd/>
              <a:tailEnd/>
            </a:ln>
          </p:spPr>
          <p:txBody>
            <a:bodyPr/>
            <a:lstStyle/>
            <a:p>
              <a:endParaRPr lang="zh-CN" altLang="en-US"/>
            </a:p>
          </p:txBody>
        </p:sp>
        <p:sp>
          <p:nvSpPr>
            <p:cNvPr id="14415" name="Line 1885"/>
            <p:cNvSpPr>
              <a:spLocks noChangeShapeType="1"/>
            </p:cNvSpPr>
            <p:nvPr/>
          </p:nvSpPr>
          <p:spPr bwMode="auto">
            <a:xfrm flipV="1">
              <a:off x="4861" y="1380"/>
              <a:ext cx="150" cy="106"/>
            </a:xfrm>
            <a:prstGeom prst="line">
              <a:avLst/>
            </a:prstGeom>
            <a:noFill/>
            <a:ln w="9525">
              <a:solidFill>
                <a:schemeClr val="tx1"/>
              </a:solidFill>
              <a:round/>
              <a:headEnd/>
              <a:tailEnd/>
            </a:ln>
          </p:spPr>
          <p:txBody>
            <a:bodyPr/>
            <a:lstStyle/>
            <a:p>
              <a:endParaRPr lang="zh-CN" altLang="en-US"/>
            </a:p>
          </p:txBody>
        </p:sp>
        <p:sp>
          <p:nvSpPr>
            <p:cNvPr id="14416" name="Line 1886"/>
            <p:cNvSpPr>
              <a:spLocks noChangeShapeType="1"/>
            </p:cNvSpPr>
            <p:nvPr/>
          </p:nvSpPr>
          <p:spPr bwMode="auto">
            <a:xfrm>
              <a:off x="4949" y="1756"/>
              <a:ext cx="112" cy="0"/>
            </a:xfrm>
            <a:prstGeom prst="line">
              <a:avLst/>
            </a:prstGeom>
            <a:noFill/>
            <a:ln w="9525">
              <a:solidFill>
                <a:schemeClr val="tx1"/>
              </a:solidFill>
              <a:round/>
              <a:headEnd/>
              <a:tailEnd/>
            </a:ln>
          </p:spPr>
          <p:txBody>
            <a:bodyPr/>
            <a:lstStyle/>
            <a:p>
              <a:endParaRPr lang="zh-CN" altLang="en-US"/>
            </a:p>
          </p:txBody>
        </p:sp>
        <p:sp>
          <p:nvSpPr>
            <p:cNvPr id="14417" name="Line 1887"/>
            <p:cNvSpPr>
              <a:spLocks noChangeShapeType="1"/>
            </p:cNvSpPr>
            <p:nvPr/>
          </p:nvSpPr>
          <p:spPr bwMode="auto">
            <a:xfrm flipH="1">
              <a:off x="4411" y="1804"/>
              <a:ext cx="62" cy="444"/>
            </a:xfrm>
            <a:prstGeom prst="line">
              <a:avLst/>
            </a:prstGeom>
            <a:noFill/>
            <a:ln w="9525">
              <a:solidFill>
                <a:schemeClr val="tx1"/>
              </a:solidFill>
              <a:round/>
              <a:headEnd/>
              <a:tailEnd/>
            </a:ln>
          </p:spPr>
          <p:txBody>
            <a:bodyPr/>
            <a:lstStyle/>
            <a:p>
              <a:endParaRPr lang="zh-CN" altLang="en-US"/>
            </a:p>
          </p:txBody>
        </p:sp>
        <p:sp>
          <p:nvSpPr>
            <p:cNvPr id="14418" name="Line 1888"/>
            <p:cNvSpPr>
              <a:spLocks noChangeShapeType="1"/>
            </p:cNvSpPr>
            <p:nvPr/>
          </p:nvSpPr>
          <p:spPr bwMode="auto">
            <a:xfrm flipH="1">
              <a:off x="4783" y="1804"/>
              <a:ext cx="70" cy="458"/>
            </a:xfrm>
            <a:prstGeom prst="line">
              <a:avLst/>
            </a:prstGeom>
            <a:noFill/>
            <a:ln w="9525">
              <a:solidFill>
                <a:schemeClr val="tx1"/>
              </a:solidFill>
              <a:round/>
              <a:headEnd/>
              <a:tailEnd/>
            </a:ln>
          </p:spPr>
          <p:txBody>
            <a:bodyPr/>
            <a:lstStyle/>
            <a:p>
              <a:endParaRPr lang="zh-CN" altLang="en-US"/>
            </a:p>
          </p:txBody>
        </p:sp>
      </p:grpSp>
      <p:sp>
        <p:nvSpPr>
          <p:cNvPr id="14356" name="Freeform 1889"/>
          <p:cNvSpPr>
            <a:spLocks/>
          </p:cNvSpPr>
          <p:nvPr/>
        </p:nvSpPr>
        <p:spPr bwMode="auto">
          <a:xfrm>
            <a:off x="5645150" y="2054225"/>
            <a:ext cx="2584450" cy="3233738"/>
          </a:xfrm>
          <a:custGeom>
            <a:avLst/>
            <a:gdLst>
              <a:gd name="T0" fmla="*/ 0 w 1628"/>
              <a:gd name="T1" fmla="*/ 0 h 2037"/>
              <a:gd name="T2" fmla="*/ 2147483647 w 1628"/>
              <a:gd name="T3" fmla="*/ 2147483647 h 2037"/>
              <a:gd name="T4" fmla="*/ 2147483647 w 1628"/>
              <a:gd name="T5" fmla="*/ 2147483647 h 2037"/>
              <a:gd name="T6" fmla="*/ 2147483647 w 1628"/>
              <a:gd name="T7" fmla="*/ 2147483647 h 2037"/>
              <a:gd name="T8" fmla="*/ 2147483647 w 1628"/>
              <a:gd name="T9" fmla="*/ 2147483647 h 2037"/>
              <a:gd name="T10" fmla="*/ 2147483647 w 1628"/>
              <a:gd name="T11" fmla="*/ 2147483647 h 2037"/>
              <a:gd name="T12" fmla="*/ 2147483647 w 1628"/>
              <a:gd name="T13" fmla="*/ 2147483647 h 2037"/>
              <a:gd name="T14" fmla="*/ 2147483647 w 1628"/>
              <a:gd name="T15" fmla="*/ 2147483647 h 2037"/>
              <a:gd name="T16" fmla="*/ 2147483647 w 1628"/>
              <a:gd name="T17" fmla="*/ 2147483647 h 20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28"/>
              <a:gd name="T28" fmla="*/ 0 h 2037"/>
              <a:gd name="T29" fmla="*/ 1628 w 1628"/>
              <a:gd name="T30" fmla="*/ 2037 h 20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28" h="2037">
                <a:moveTo>
                  <a:pt x="0" y="0"/>
                </a:moveTo>
                <a:lnTo>
                  <a:pt x="351" y="209"/>
                </a:lnTo>
                <a:lnTo>
                  <a:pt x="1060" y="250"/>
                </a:lnTo>
                <a:lnTo>
                  <a:pt x="969" y="910"/>
                </a:lnTo>
                <a:lnTo>
                  <a:pt x="1161" y="1127"/>
                </a:lnTo>
                <a:lnTo>
                  <a:pt x="927" y="1528"/>
                </a:lnTo>
                <a:lnTo>
                  <a:pt x="1469" y="1653"/>
                </a:lnTo>
                <a:lnTo>
                  <a:pt x="1369" y="1995"/>
                </a:lnTo>
                <a:lnTo>
                  <a:pt x="1628" y="2037"/>
                </a:lnTo>
              </a:path>
            </a:pathLst>
          </a:custGeom>
          <a:noFill/>
          <a:ln w="76200">
            <a:solidFill>
              <a:srgbClr val="FF3300"/>
            </a:solidFill>
            <a:round/>
            <a:headEnd type="triangle" w="med" len="med"/>
            <a:tailEnd type="triangle" w="med" len="med"/>
          </a:ln>
        </p:spPr>
        <p:txBody>
          <a:bodyPr/>
          <a:lstStyle/>
          <a:p>
            <a:endParaRPr lang="zh-CN" altLang="en-US"/>
          </a:p>
        </p:txBody>
      </p:sp>
      <p:sp>
        <p:nvSpPr>
          <p:cNvPr id="14357" name="Freeform 1890"/>
          <p:cNvSpPr>
            <a:spLocks/>
          </p:cNvSpPr>
          <p:nvPr/>
        </p:nvSpPr>
        <p:spPr bwMode="auto">
          <a:xfrm>
            <a:off x="5592763" y="3390900"/>
            <a:ext cx="1646237" cy="1974850"/>
          </a:xfrm>
          <a:custGeom>
            <a:avLst/>
            <a:gdLst>
              <a:gd name="T0" fmla="*/ 0 w 1037"/>
              <a:gd name="T1" fmla="*/ 0 h 1244"/>
              <a:gd name="T2" fmla="*/ 2147483647 w 1037"/>
              <a:gd name="T3" fmla="*/ 2147483647 h 1244"/>
              <a:gd name="T4" fmla="*/ 2147483647 w 1037"/>
              <a:gd name="T5" fmla="*/ 2147483647 h 1244"/>
              <a:gd name="T6" fmla="*/ 2147483647 w 1037"/>
              <a:gd name="T7" fmla="*/ 2147483647 h 1244"/>
              <a:gd name="T8" fmla="*/ 2147483647 w 1037"/>
              <a:gd name="T9" fmla="*/ 2147483647 h 1244"/>
              <a:gd name="T10" fmla="*/ 2147483647 w 1037"/>
              <a:gd name="T11" fmla="*/ 2147483647 h 1244"/>
              <a:gd name="T12" fmla="*/ 2147483647 w 1037"/>
              <a:gd name="T13" fmla="*/ 2147483647 h 1244"/>
              <a:gd name="T14" fmla="*/ 2147483647 w 1037"/>
              <a:gd name="T15" fmla="*/ 2147483647 h 1244"/>
              <a:gd name="T16" fmla="*/ 0 60000 65536"/>
              <a:gd name="T17" fmla="*/ 0 60000 65536"/>
              <a:gd name="T18" fmla="*/ 0 60000 65536"/>
              <a:gd name="T19" fmla="*/ 0 60000 65536"/>
              <a:gd name="T20" fmla="*/ 0 60000 65536"/>
              <a:gd name="T21" fmla="*/ 0 60000 65536"/>
              <a:gd name="T22" fmla="*/ 0 60000 65536"/>
              <a:gd name="T23" fmla="*/ 0 60000 65536"/>
              <a:gd name="T24" fmla="*/ 0 w 1037"/>
              <a:gd name="T25" fmla="*/ 0 h 1244"/>
              <a:gd name="T26" fmla="*/ 1037 w 1037"/>
              <a:gd name="T27" fmla="*/ 1244 h 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7" h="1244">
                <a:moveTo>
                  <a:pt x="0" y="0"/>
                </a:moveTo>
                <a:lnTo>
                  <a:pt x="29" y="86"/>
                </a:lnTo>
                <a:lnTo>
                  <a:pt x="845" y="80"/>
                </a:lnTo>
                <a:lnTo>
                  <a:pt x="1037" y="280"/>
                </a:lnTo>
                <a:lnTo>
                  <a:pt x="805" y="688"/>
                </a:lnTo>
                <a:lnTo>
                  <a:pt x="473" y="880"/>
                </a:lnTo>
                <a:lnTo>
                  <a:pt x="345" y="1024"/>
                </a:lnTo>
                <a:lnTo>
                  <a:pt x="285" y="1244"/>
                </a:lnTo>
              </a:path>
            </a:pathLst>
          </a:custGeom>
          <a:noFill/>
          <a:ln w="76200">
            <a:solidFill>
              <a:srgbClr val="0000FF"/>
            </a:solidFill>
            <a:round/>
            <a:headEnd type="triangle" w="med" len="me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0659" name="Slide Number Placeholder 6"/>
          <p:cNvSpPr>
            <a:spLocks noGrp="1"/>
          </p:cNvSpPr>
          <p:nvPr>
            <p:ph type="sldNum" sz="quarter" idx="12"/>
          </p:nvPr>
        </p:nvSpPr>
        <p:spPr>
          <a:noFill/>
        </p:spPr>
        <p:txBody>
          <a:bodyPr/>
          <a:lstStyle/>
          <a:p>
            <a:r>
              <a:rPr lang="en-US" altLang="ko-KR" smtClean="0">
                <a:ea typeface="굴림" pitchFamily="34" charset="-127"/>
              </a:rPr>
              <a:t>1-</a:t>
            </a:r>
            <a:fld id="{64101D31-1C76-416C-8B20-CFC68DBD3F4A}" type="slidenum">
              <a:rPr lang="en-US" altLang="ko-KR" smtClean="0">
                <a:ea typeface="굴림" pitchFamily="34" charset="-127"/>
              </a:rPr>
              <a:pPr/>
              <a:t>51</a:t>
            </a:fld>
            <a:endParaRPr lang="en-US" altLang="ko-KR" smtClean="0">
              <a:ea typeface="굴림" pitchFamily="34" charset="-127"/>
            </a:endParaRPr>
          </a:p>
        </p:txBody>
      </p:sp>
      <p:sp>
        <p:nvSpPr>
          <p:cNvPr id="70660" name="Rectangle 2"/>
          <p:cNvSpPr>
            <a:spLocks noGrp="1" noChangeArrowheads="1"/>
          </p:cNvSpPr>
          <p:nvPr>
            <p:ph type="title"/>
          </p:nvPr>
        </p:nvSpPr>
        <p:spPr/>
        <p:txBody>
          <a:bodyPr/>
          <a:lstStyle/>
          <a:p>
            <a:r>
              <a:rPr lang="en-US" altLang="ko-KR" sz="3600" smtClean="0">
                <a:ea typeface="굴림" pitchFamily="34" charset="-127"/>
              </a:rPr>
              <a:t>Network Core: Circuit Switching</a:t>
            </a:r>
            <a:endParaRPr lang="en-US" altLang="ko-KR" smtClean="0">
              <a:ea typeface="굴림" pitchFamily="34" charset="-127"/>
            </a:endParaRPr>
          </a:p>
        </p:txBody>
      </p:sp>
      <p:sp>
        <p:nvSpPr>
          <p:cNvPr id="70661" name="Rectangle 3"/>
          <p:cNvSpPr>
            <a:spLocks noGrp="1" noChangeArrowheads="1"/>
          </p:cNvSpPr>
          <p:nvPr>
            <p:ph type="body" sz="half" idx="1"/>
          </p:nvPr>
        </p:nvSpPr>
        <p:spPr>
          <a:xfrm>
            <a:off x="533400" y="1371600"/>
            <a:ext cx="4038600" cy="4648200"/>
          </a:xfrm>
        </p:spPr>
        <p:txBody>
          <a:bodyPr/>
          <a:lstStyle/>
          <a:p>
            <a:pPr>
              <a:buFont typeface="Wingdings" pitchFamily="2" charset="2"/>
              <a:buNone/>
            </a:pPr>
            <a:r>
              <a:rPr lang="en-US" altLang="ko-KR" dirty="0" smtClean="0">
                <a:ea typeface="굴림" pitchFamily="34" charset="-127"/>
              </a:rPr>
              <a:t>How to carry some number of connections over one </a:t>
            </a:r>
            <a:r>
              <a:rPr lang="en-US" altLang="ko-KR" dirty="0" smtClean="0">
                <a:solidFill>
                  <a:srgbClr val="0000FF"/>
                </a:solidFill>
                <a:ea typeface="굴림" pitchFamily="34" charset="-127"/>
              </a:rPr>
              <a:t>physical link</a:t>
            </a:r>
            <a:r>
              <a:rPr lang="en-US" altLang="ko-KR" dirty="0" smtClean="0">
                <a:ea typeface="굴림" pitchFamily="34" charset="-127"/>
              </a:rPr>
              <a:t>? network resources (e.g., bandwidth) </a:t>
            </a:r>
            <a:r>
              <a:rPr lang="en-US" altLang="ko-KR" dirty="0" smtClean="0">
                <a:solidFill>
                  <a:srgbClr val="FF0000"/>
                </a:solidFill>
                <a:ea typeface="굴림" pitchFamily="34" charset="-127"/>
              </a:rPr>
              <a:t>divided into “pieces”</a:t>
            </a:r>
            <a:endParaRPr lang="en-US" altLang="ko-KR" sz="2400" dirty="0" smtClean="0">
              <a:solidFill>
                <a:srgbClr val="FF0000"/>
              </a:solidFill>
              <a:ea typeface="굴림" pitchFamily="34" charset="-127"/>
            </a:endParaRPr>
          </a:p>
          <a:p>
            <a:r>
              <a:rPr lang="en-US" altLang="ko-KR" sz="2400" dirty="0" smtClean="0">
                <a:ea typeface="굴림" pitchFamily="34" charset="-127"/>
              </a:rPr>
              <a:t>pieces allocated to calls</a:t>
            </a:r>
          </a:p>
          <a:p>
            <a:r>
              <a:rPr lang="en-US" altLang="ko-KR" sz="2400" dirty="0" smtClean="0">
                <a:ea typeface="굴림" pitchFamily="34" charset="-127"/>
              </a:rPr>
              <a:t>resource piece </a:t>
            </a:r>
            <a:r>
              <a:rPr lang="en-US" altLang="ko-KR" sz="2400" i="1" dirty="0" smtClean="0">
                <a:solidFill>
                  <a:srgbClr val="FF0000"/>
                </a:solidFill>
                <a:ea typeface="굴림" pitchFamily="34" charset="-127"/>
              </a:rPr>
              <a:t>idle</a:t>
            </a:r>
            <a:r>
              <a:rPr lang="en-US" altLang="ko-KR" sz="2400" dirty="0" smtClean="0">
                <a:ea typeface="굴림" pitchFamily="34" charset="-127"/>
              </a:rPr>
              <a:t> if not used by owning call </a:t>
            </a:r>
            <a:r>
              <a:rPr lang="en-US" altLang="ko-KR" sz="2400" i="1" dirty="0" smtClean="0">
                <a:ea typeface="굴림" pitchFamily="34" charset="-127"/>
              </a:rPr>
              <a:t>(no sharing)</a:t>
            </a:r>
            <a:endParaRPr lang="en-US" altLang="ko-KR" sz="2400" dirty="0" smtClean="0">
              <a:ea typeface="굴림" pitchFamily="34" charset="-127"/>
            </a:endParaRPr>
          </a:p>
        </p:txBody>
      </p:sp>
      <p:sp>
        <p:nvSpPr>
          <p:cNvPr id="70662" name="Rectangle 7"/>
          <p:cNvSpPr>
            <a:spLocks noChangeArrowheads="1"/>
          </p:cNvSpPr>
          <p:nvPr/>
        </p:nvSpPr>
        <p:spPr bwMode="auto">
          <a:xfrm>
            <a:off x="4606924" y="1485899"/>
            <a:ext cx="4251325" cy="486727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dirty="0" smtClean="0">
                <a:latin typeface="Comic Sans MS" pitchFamily="66" charset="0"/>
                <a:ea typeface="굴림" pitchFamily="34" charset="-127"/>
              </a:rPr>
              <a:t>Dividing link bandwidth into “pieces”</a:t>
            </a:r>
          </a:p>
          <a:p>
            <a:pPr marL="742950" lvl="1" indent="-285750">
              <a:spcBef>
                <a:spcPct val="20000"/>
              </a:spcBef>
              <a:buClr>
                <a:schemeClr val="accent2"/>
              </a:buClr>
              <a:buSzPct val="75000"/>
              <a:buFont typeface="Wingdings" pitchFamily="2" charset="2"/>
              <a:buChar char="v"/>
            </a:pPr>
            <a:r>
              <a:rPr lang="en-US" altLang="ko-KR" sz="2000" dirty="0" smtClean="0">
                <a:latin typeface="+mn-lt"/>
              </a:rPr>
              <a:t>e.g., </a:t>
            </a:r>
            <a:r>
              <a:rPr lang="en-US" altLang="ko-KR" sz="2000" dirty="0" smtClean="0">
                <a:solidFill>
                  <a:srgbClr val="0000FF"/>
                </a:solidFill>
                <a:latin typeface="+mn-lt"/>
              </a:rPr>
              <a:t>each link has </a:t>
            </a:r>
            <a:r>
              <a:rPr lang="en-US" altLang="ko-KR" sz="2000" i="1" dirty="0" smtClean="0">
                <a:solidFill>
                  <a:srgbClr val="0000FF"/>
                </a:solidFill>
                <a:latin typeface="+mn-lt"/>
              </a:rPr>
              <a:t>n</a:t>
            </a:r>
            <a:r>
              <a:rPr lang="en-US" altLang="ko-KR" sz="2000" dirty="0" smtClean="0">
                <a:solidFill>
                  <a:srgbClr val="0000FF"/>
                </a:solidFill>
                <a:latin typeface="+mn-lt"/>
              </a:rPr>
              <a:t> circuits</a:t>
            </a:r>
            <a:endParaRPr lang="en-US" altLang="ko-KR" sz="1000" dirty="0" smtClean="0">
              <a:solidFill>
                <a:srgbClr val="0000FF"/>
              </a:solidFill>
              <a:latin typeface="+mn-lt"/>
              <a:ea typeface="굴림" pitchFamily="34" charset="-127"/>
            </a:endParaRPr>
          </a:p>
          <a:p>
            <a:pPr marL="342900" indent="-342900">
              <a:spcBef>
                <a:spcPct val="20000"/>
              </a:spcBef>
              <a:buClr>
                <a:schemeClr val="accent2"/>
              </a:buClr>
              <a:buSzPct val="85000"/>
              <a:buFont typeface="Wingdings" pitchFamily="2" charset="2"/>
              <a:buChar char="q"/>
            </a:pPr>
            <a:r>
              <a:rPr lang="en-US" altLang="ko-KR" dirty="0" smtClean="0">
                <a:latin typeface="Comic Sans MS" pitchFamily="66" charset="0"/>
                <a:ea typeface="굴림" pitchFamily="34" charset="-127"/>
              </a:rPr>
              <a:t>A link is considered to be a medium providing a range of frequencies over all times</a:t>
            </a:r>
          </a:p>
          <a:p>
            <a:pPr marL="342900" indent="-342900">
              <a:spcBef>
                <a:spcPct val="20000"/>
              </a:spcBef>
              <a:buClr>
                <a:schemeClr val="accent2"/>
              </a:buClr>
              <a:buSzPct val="85000"/>
              <a:buFont typeface="Wingdings" pitchFamily="2" charset="2"/>
              <a:buChar char="q"/>
            </a:pPr>
            <a:r>
              <a:rPr lang="en-US" altLang="ko-KR" dirty="0" smtClean="0">
                <a:latin typeface="+mn-lt"/>
                <a:ea typeface="굴림" pitchFamily="34" charset="-127"/>
              </a:rPr>
              <a:t>A circuit in a link is implemented with either </a:t>
            </a:r>
          </a:p>
          <a:p>
            <a:pPr marL="742950" lvl="1" indent="-285750">
              <a:spcBef>
                <a:spcPct val="20000"/>
              </a:spcBef>
              <a:buClr>
                <a:schemeClr val="accent2"/>
              </a:buClr>
              <a:buSzPct val="75000"/>
              <a:buFont typeface="Wingdings" pitchFamily="2" charset="2"/>
              <a:buChar char="v"/>
            </a:pPr>
            <a:r>
              <a:rPr lang="en-US" altLang="ko-KR" sz="2000" dirty="0" smtClean="0">
                <a:solidFill>
                  <a:srgbClr val="0000FF"/>
                </a:solidFill>
                <a:latin typeface="+mn-lt"/>
                <a:ea typeface="굴림" pitchFamily="34" charset="-127"/>
              </a:rPr>
              <a:t>F</a:t>
            </a:r>
            <a:r>
              <a:rPr lang="en-US" altLang="ko-KR" sz="2000" dirty="0" smtClean="0">
                <a:latin typeface="+mn-lt"/>
                <a:ea typeface="굴림" pitchFamily="34" charset="-127"/>
              </a:rPr>
              <a:t>requency-</a:t>
            </a:r>
            <a:r>
              <a:rPr lang="en-US" altLang="ko-KR" sz="2000" dirty="0" smtClean="0">
                <a:solidFill>
                  <a:srgbClr val="0000FF"/>
                </a:solidFill>
                <a:latin typeface="+mn-lt"/>
                <a:ea typeface="굴림" pitchFamily="34" charset="-127"/>
              </a:rPr>
              <a:t>D</a:t>
            </a:r>
            <a:r>
              <a:rPr lang="en-US" altLang="ko-KR" sz="2000" dirty="0" smtClean="0">
                <a:latin typeface="+mn-lt"/>
                <a:ea typeface="굴림" pitchFamily="34" charset="-127"/>
              </a:rPr>
              <a:t>ivision </a:t>
            </a:r>
            <a:r>
              <a:rPr lang="en-US" altLang="ko-KR" sz="2000" dirty="0" smtClean="0">
                <a:solidFill>
                  <a:srgbClr val="0000FF"/>
                </a:solidFill>
                <a:latin typeface="+mn-lt"/>
                <a:ea typeface="굴림" pitchFamily="34" charset="-127"/>
              </a:rPr>
              <a:t>M</a:t>
            </a:r>
            <a:r>
              <a:rPr lang="en-US" altLang="ko-KR" sz="2000" dirty="0" smtClean="0">
                <a:latin typeface="+mn-lt"/>
                <a:ea typeface="굴림" pitchFamily="34" charset="-127"/>
              </a:rPr>
              <a:t>ultiplexing (</a:t>
            </a:r>
            <a:r>
              <a:rPr lang="en-US" altLang="ko-KR" sz="2000" dirty="0" smtClean="0">
                <a:solidFill>
                  <a:srgbClr val="0000FF"/>
                </a:solidFill>
                <a:latin typeface="+mn-lt"/>
                <a:ea typeface="굴림" pitchFamily="34" charset="-127"/>
              </a:rPr>
              <a:t>FDM</a:t>
            </a:r>
            <a:r>
              <a:rPr lang="en-US" altLang="ko-KR" sz="2000" dirty="0" smtClean="0">
                <a:latin typeface="+mn-lt"/>
                <a:ea typeface="굴림" pitchFamily="34" charset="-127"/>
              </a:rPr>
              <a:t>) </a:t>
            </a:r>
          </a:p>
          <a:p>
            <a:pPr marL="742950" lvl="1" indent="-285750">
              <a:spcBef>
                <a:spcPct val="20000"/>
              </a:spcBef>
              <a:buClr>
                <a:schemeClr val="accent2"/>
              </a:buClr>
              <a:buSzPct val="75000"/>
              <a:buFont typeface="Wingdings" pitchFamily="2" charset="2"/>
              <a:buChar char="v"/>
            </a:pPr>
            <a:r>
              <a:rPr lang="en-US" altLang="ko-KR" sz="2000" dirty="0" smtClean="0">
                <a:solidFill>
                  <a:srgbClr val="0000FF"/>
                </a:solidFill>
                <a:latin typeface="+mn-lt"/>
                <a:ea typeface="굴림" pitchFamily="34" charset="-127"/>
              </a:rPr>
              <a:t>T</a:t>
            </a:r>
            <a:r>
              <a:rPr lang="en-US" altLang="ko-KR" sz="2000" dirty="0" smtClean="0">
                <a:latin typeface="+mn-lt"/>
                <a:ea typeface="굴림" pitchFamily="34" charset="-127"/>
              </a:rPr>
              <a:t>ime-</a:t>
            </a:r>
            <a:r>
              <a:rPr lang="en-US" altLang="ko-KR" sz="2000" dirty="0" smtClean="0">
                <a:solidFill>
                  <a:srgbClr val="0000FF"/>
                </a:solidFill>
                <a:latin typeface="+mn-lt"/>
                <a:ea typeface="굴림" pitchFamily="34" charset="-127"/>
              </a:rPr>
              <a:t>D</a:t>
            </a:r>
            <a:r>
              <a:rPr lang="en-US" altLang="ko-KR" sz="2000" dirty="0" smtClean="0">
                <a:latin typeface="+mn-lt"/>
                <a:ea typeface="굴림" pitchFamily="34" charset="-127"/>
              </a:rPr>
              <a:t>ivision </a:t>
            </a:r>
            <a:r>
              <a:rPr lang="en-US" altLang="ko-KR" sz="2000" dirty="0" smtClean="0">
                <a:solidFill>
                  <a:srgbClr val="0000FF"/>
                </a:solidFill>
                <a:latin typeface="+mn-lt"/>
                <a:ea typeface="굴림" pitchFamily="34" charset="-127"/>
              </a:rPr>
              <a:t>M</a:t>
            </a:r>
            <a:r>
              <a:rPr lang="en-US" altLang="ko-KR" sz="2000" dirty="0" smtClean="0">
                <a:latin typeface="+mn-lt"/>
                <a:ea typeface="굴림" pitchFamily="34" charset="-127"/>
              </a:rPr>
              <a:t>ultiplexing (</a:t>
            </a:r>
            <a:r>
              <a:rPr lang="en-US" altLang="ko-KR" sz="2000" dirty="0" smtClean="0">
                <a:solidFill>
                  <a:srgbClr val="0000FF"/>
                </a:solidFill>
                <a:latin typeface="+mn-lt"/>
                <a:ea typeface="굴림" pitchFamily="34" charset="-127"/>
              </a:rPr>
              <a:t>TDM</a:t>
            </a:r>
            <a:r>
              <a:rPr lang="en-US" altLang="ko-KR" sz="2000" dirty="0" smtClean="0">
                <a:latin typeface="+mn-lt"/>
                <a:ea typeface="굴림" pitchFamily="34" charset="-127"/>
              </a:rPr>
              <a:t>)</a:t>
            </a:r>
            <a:endParaRPr lang="en-US" altLang="ko-KR" sz="2000" dirty="0">
              <a:latin typeface="+mn-lt"/>
              <a:ea typeface="굴림" pitchFamily="34" charset="-127"/>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1683" name="Slide Number Placeholder 5"/>
          <p:cNvSpPr>
            <a:spLocks noGrp="1"/>
          </p:cNvSpPr>
          <p:nvPr>
            <p:ph type="sldNum" sz="quarter" idx="12"/>
          </p:nvPr>
        </p:nvSpPr>
        <p:spPr>
          <a:noFill/>
        </p:spPr>
        <p:txBody>
          <a:bodyPr/>
          <a:lstStyle/>
          <a:p>
            <a:r>
              <a:rPr lang="en-US" altLang="ko-KR" smtClean="0">
                <a:ea typeface="굴림" pitchFamily="34" charset="-127"/>
              </a:rPr>
              <a:t>1-</a:t>
            </a:r>
            <a:fld id="{6666D3FB-2732-465E-B4F2-E1360B79FB5B}" type="slidenum">
              <a:rPr lang="en-US" altLang="ko-KR" smtClean="0">
                <a:ea typeface="굴림" pitchFamily="34" charset="-127"/>
              </a:rPr>
              <a:pPr/>
              <a:t>52</a:t>
            </a:fld>
            <a:endParaRPr lang="en-US" altLang="ko-KR" smtClean="0">
              <a:ea typeface="굴림" pitchFamily="34" charset="-127"/>
            </a:endParaRPr>
          </a:p>
        </p:txBody>
      </p:sp>
      <p:sp>
        <p:nvSpPr>
          <p:cNvPr id="71684" name="Rectangle 2"/>
          <p:cNvSpPr>
            <a:spLocks noGrp="1" noChangeArrowheads="1"/>
          </p:cNvSpPr>
          <p:nvPr>
            <p:ph type="title"/>
          </p:nvPr>
        </p:nvSpPr>
        <p:spPr>
          <a:xfrm>
            <a:off x="439738" y="227013"/>
            <a:ext cx="8462962" cy="868362"/>
          </a:xfrm>
        </p:spPr>
        <p:txBody>
          <a:bodyPr/>
          <a:lstStyle/>
          <a:p>
            <a:r>
              <a:rPr lang="en-US" altLang="ko-KR" dirty="0" smtClean="0">
                <a:ea typeface="굴림" pitchFamily="34" charset="-127"/>
              </a:rPr>
              <a:t>Circuit Switching: FDM and TDM</a:t>
            </a:r>
            <a:endParaRPr lang="fr-FR" altLang="ko-KR" dirty="0" smtClean="0">
              <a:ea typeface="굴림" pitchFamily="34" charset="-127"/>
            </a:endParaRPr>
          </a:p>
        </p:txBody>
      </p:sp>
      <p:grpSp>
        <p:nvGrpSpPr>
          <p:cNvPr id="2" name="Group 3"/>
          <p:cNvGrpSpPr>
            <a:grpSpLocks/>
          </p:cNvGrpSpPr>
          <p:nvPr/>
        </p:nvGrpSpPr>
        <p:grpSpPr bwMode="auto">
          <a:xfrm>
            <a:off x="393700" y="1785938"/>
            <a:ext cx="7239000" cy="2438400"/>
            <a:chOff x="288" y="1007"/>
            <a:chExt cx="4560" cy="1536"/>
          </a:xfrm>
        </p:grpSpPr>
        <p:sp>
          <p:nvSpPr>
            <p:cNvPr id="71779" name="Text Box 4"/>
            <p:cNvSpPr txBox="1">
              <a:spLocks noChangeArrowheads="1"/>
            </p:cNvSpPr>
            <p:nvPr/>
          </p:nvSpPr>
          <p:spPr bwMode="auto">
            <a:xfrm>
              <a:off x="288" y="1007"/>
              <a:ext cx="532"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FDM</a:t>
              </a:r>
              <a:endParaRPr lang="fr-FR" altLang="ko-KR">
                <a:latin typeface="Arial" charset="0"/>
                <a:ea typeface="굴림" pitchFamily="34" charset="-127"/>
              </a:endParaRPr>
            </a:p>
          </p:txBody>
        </p:sp>
        <p:grpSp>
          <p:nvGrpSpPr>
            <p:cNvPr id="3" name="Group 5"/>
            <p:cNvGrpSpPr>
              <a:grpSpLocks/>
            </p:cNvGrpSpPr>
            <p:nvPr/>
          </p:nvGrpSpPr>
          <p:grpSpPr bwMode="auto">
            <a:xfrm>
              <a:off x="720" y="1392"/>
              <a:ext cx="4128" cy="1151"/>
              <a:chOff x="720" y="1392"/>
              <a:chExt cx="4128" cy="1151"/>
            </a:xfrm>
          </p:grpSpPr>
          <p:sp>
            <p:nvSpPr>
              <p:cNvPr id="7178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p:spPr>
            <p:txBody>
              <a:bodyPr/>
              <a:lstStyle/>
              <a:p>
                <a:endParaRPr lang="zh-CN" altLang="en-US"/>
              </a:p>
            </p:txBody>
          </p:sp>
          <p:sp>
            <p:nvSpPr>
              <p:cNvPr id="71782" name="Text Box 7"/>
              <p:cNvSpPr txBox="1">
                <a:spLocks noChangeArrowheads="1"/>
              </p:cNvSpPr>
              <p:nvPr/>
            </p:nvSpPr>
            <p:spPr bwMode="auto">
              <a:xfrm>
                <a:off x="720" y="1680"/>
                <a:ext cx="960"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frequency</a:t>
                </a:r>
                <a:endParaRPr lang="fr-FR" altLang="ko-KR">
                  <a:latin typeface="Arial" charset="0"/>
                  <a:ea typeface="굴림" pitchFamily="34" charset="-127"/>
                </a:endParaRPr>
              </a:p>
            </p:txBody>
          </p:sp>
          <p:sp>
            <p:nvSpPr>
              <p:cNvPr id="7178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p:spPr>
            <p:txBody>
              <a:bodyPr/>
              <a:lstStyle/>
              <a:p>
                <a:endParaRPr lang="zh-CN" altLang="en-US"/>
              </a:p>
            </p:txBody>
          </p:sp>
          <p:sp>
            <p:nvSpPr>
              <p:cNvPr id="71784" name="Text Box 9"/>
              <p:cNvSpPr txBox="1">
                <a:spLocks noChangeArrowheads="1"/>
              </p:cNvSpPr>
              <p:nvPr/>
            </p:nvSpPr>
            <p:spPr bwMode="auto">
              <a:xfrm>
                <a:off x="3048" y="2255"/>
                <a:ext cx="479"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time</a:t>
                </a:r>
                <a:endParaRPr lang="fr-FR" altLang="ko-KR">
                  <a:latin typeface="Arial" charset="0"/>
                  <a:ea typeface="굴림" pitchFamily="34" charset="-127"/>
                </a:endParaRPr>
              </a:p>
            </p:txBody>
          </p:sp>
          <p:sp>
            <p:nvSpPr>
              <p:cNvPr id="7178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grpSp>
      <p:sp>
        <p:nvSpPr>
          <p:cNvPr id="55307" name="Rectangle 11"/>
          <p:cNvSpPr>
            <a:spLocks noChangeArrowheads="1"/>
          </p:cNvSpPr>
          <p:nvPr/>
        </p:nvSpPr>
        <p:spPr bwMode="auto">
          <a:xfrm>
            <a:off x="2743200" y="2714625"/>
            <a:ext cx="4572000" cy="228600"/>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5308" name="Rectangle 12"/>
          <p:cNvSpPr>
            <a:spLocks noChangeArrowheads="1"/>
          </p:cNvSpPr>
          <p:nvPr/>
        </p:nvSpPr>
        <p:spPr bwMode="auto">
          <a:xfrm>
            <a:off x="2743200" y="2943225"/>
            <a:ext cx="4572000" cy="228600"/>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5309" name="Rectangle 13"/>
          <p:cNvSpPr>
            <a:spLocks noChangeArrowheads="1"/>
          </p:cNvSpPr>
          <p:nvPr/>
        </p:nvSpPr>
        <p:spPr bwMode="auto">
          <a:xfrm>
            <a:off x="2743200" y="3171825"/>
            <a:ext cx="4572000" cy="228600"/>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5310" name="Rectangle 14"/>
          <p:cNvSpPr>
            <a:spLocks noChangeArrowheads="1"/>
          </p:cNvSpPr>
          <p:nvPr/>
        </p:nvSpPr>
        <p:spPr bwMode="auto">
          <a:xfrm>
            <a:off x="2743200" y="3400425"/>
            <a:ext cx="4572000" cy="228600"/>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4" name="Group 15"/>
          <p:cNvGrpSpPr>
            <a:grpSpLocks/>
          </p:cNvGrpSpPr>
          <p:nvPr/>
        </p:nvGrpSpPr>
        <p:grpSpPr bwMode="auto">
          <a:xfrm>
            <a:off x="381000" y="4237038"/>
            <a:ext cx="7239000" cy="2516187"/>
            <a:chOff x="288" y="2543"/>
            <a:chExt cx="4560" cy="1585"/>
          </a:xfrm>
        </p:grpSpPr>
        <p:sp>
          <p:nvSpPr>
            <p:cNvPr id="71773" name="Text Box 16"/>
            <p:cNvSpPr txBox="1">
              <a:spLocks noChangeArrowheads="1"/>
            </p:cNvSpPr>
            <p:nvPr/>
          </p:nvSpPr>
          <p:spPr bwMode="auto">
            <a:xfrm>
              <a:off x="288" y="2543"/>
              <a:ext cx="532"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TDM</a:t>
              </a:r>
              <a:endParaRPr lang="fr-FR" altLang="ko-KR">
                <a:latin typeface="Arial" charset="0"/>
                <a:ea typeface="굴림" pitchFamily="34" charset="-127"/>
              </a:endParaRPr>
            </a:p>
          </p:txBody>
        </p:sp>
        <p:sp>
          <p:nvSpPr>
            <p:cNvPr id="7177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p:spPr>
          <p:txBody>
            <a:bodyPr/>
            <a:lstStyle/>
            <a:p>
              <a:endParaRPr lang="zh-CN" altLang="en-US"/>
            </a:p>
          </p:txBody>
        </p:sp>
        <p:sp>
          <p:nvSpPr>
            <p:cNvPr id="71775" name="Text Box 18"/>
            <p:cNvSpPr txBox="1">
              <a:spLocks noChangeArrowheads="1"/>
            </p:cNvSpPr>
            <p:nvPr/>
          </p:nvSpPr>
          <p:spPr bwMode="auto">
            <a:xfrm>
              <a:off x="720" y="3265"/>
              <a:ext cx="960"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frequency</a:t>
              </a:r>
              <a:endParaRPr lang="fr-FR" altLang="ko-KR">
                <a:latin typeface="Arial" charset="0"/>
                <a:ea typeface="굴림" pitchFamily="34" charset="-127"/>
              </a:endParaRPr>
            </a:p>
          </p:txBody>
        </p:sp>
        <p:sp>
          <p:nvSpPr>
            <p:cNvPr id="7177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p:spPr>
          <p:txBody>
            <a:bodyPr/>
            <a:lstStyle/>
            <a:p>
              <a:endParaRPr lang="zh-CN" altLang="en-US"/>
            </a:p>
          </p:txBody>
        </p:sp>
        <p:sp>
          <p:nvSpPr>
            <p:cNvPr id="71777" name="Text Box 20"/>
            <p:cNvSpPr txBox="1">
              <a:spLocks noChangeArrowheads="1"/>
            </p:cNvSpPr>
            <p:nvPr/>
          </p:nvSpPr>
          <p:spPr bwMode="auto">
            <a:xfrm>
              <a:off x="3048" y="3840"/>
              <a:ext cx="479"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time</a:t>
              </a:r>
              <a:endParaRPr lang="fr-FR" altLang="ko-KR">
                <a:latin typeface="Arial" charset="0"/>
                <a:ea typeface="굴림" pitchFamily="34" charset="-127"/>
              </a:endParaRPr>
            </a:p>
          </p:txBody>
        </p:sp>
        <p:sp>
          <p:nvSpPr>
            <p:cNvPr id="7177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5" name="Group 22"/>
          <p:cNvGrpSpPr>
            <a:grpSpLocks/>
          </p:cNvGrpSpPr>
          <p:nvPr/>
        </p:nvGrpSpPr>
        <p:grpSpPr bwMode="auto">
          <a:xfrm>
            <a:off x="2743200" y="5229225"/>
            <a:ext cx="3886200" cy="914400"/>
            <a:chOff x="1776" y="3168"/>
            <a:chExt cx="2448" cy="576"/>
          </a:xfrm>
        </p:grpSpPr>
        <p:sp>
          <p:nvSpPr>
            <p:cNvPr id="7176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7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7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7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6" name="Group 28"/>
          <p:cNvGrpSpPr>
            <a:grpSpLocks/>
          </p:cNvGrpSpPr>
          <p:nvPr/>
        </p:nvGrpSpPr>
        <p:grpSpPr bwMode="auto">
          <a:xfrm>
            <a:off x="2971800" y="5229225"/>
            <a:ext cx="3886200" cy="914400"/>
            <a:chOff x="1920" y="3168"/>
            <a:chExt cx="2448" cy="576"/>
          </a:xfrm>
        </p:grpSpPr>
        <p:sp>
          <p:nvSpPr>
            <p:cNvPr id="7176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7" name="Group 34"/>
          <p:cNvGrpSpPr>
            <a:grpSpLocks/>
          </p:cNvGrpSpPr>
          <p:nvPr/>
        </p:nvGrpSpPr>
        <p:grpSpPr bwMode="auto">
          <a:xfrm>
            <a:off x="3200400" y="5229225"/>
            <a:ext cx="3886200" cy="914400"/>
            <a:chOff x="2064" y="3168"/>
            <a:chExt cx="2448" cy="576"/>
          </a:xfrm>
        </p:grpSpPr>
        <p:sp>
          <p:nvSpPr>
            <p:cNvPr id="7175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5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8" name="Group 40"/>
          <p:cNvGrpSpPr>
            <a:grpSpLocks/>
          </p:cNvGrpSpPr>
          <p:nvPr/>
        </p:nvGrpSpPr>
        <p:grpSpPr bwMode="auto">
          <a:xfrm>
            <a:off x="3429000" y="5229225"/>
            <a:ext cx="3886200" cy="914400"/>
            <a:chOff x="2208" y="3168"/>
            <a:chExt cx="2448" cy="576"/>
          </a:xfrm>
        </p:grpSpPr>
        <p:sp>
          <p:nvSpPr>
            <p:cNvPr id="7175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5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5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5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5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9" name="Group 46"/>
          <p:cNvGrpSpPr>
            <a:grpSpLocks/>
          </p:cNvGrpSpPr>
          <p:nvPr/>
        </p:nvGrpSpPr>
        <p:grpSpPr bwMode="auto">
          <a:xfrm>
            <a:off x="2743200" y="2943225"/>
            <a:ext cx="4572000" cy="457200"/>
            <a:chOff x="1776" y="1728"/>
            <a:chExt cx="2880" cy="288"/>
          </a:xfrm>
        </p:grpSpPr>
        <p:sp>
          <p:nvSpPr>
            <p:cNvPr id="71750" name="Line 47"/>
            <p:cNvSpPr>
              <a:spLocks noChangeShapeType="1"/>
            </p:cNvSpPr>
            <p:nvPr/>
          </p:nvSpPr>
          <p:spPr bwMode="auto">
            <a:xfrm flipV="1">
              <a:off x="1776" y="1728"/>
              <a:ext cx="2880" cy="0"/>
            </a:xfrm>
            <a:prstGeom prst="line">
              <a:avLst/>
            </a:prstGeom>
            <a:noFill/>
            <a:ln w="9525">
              <a:solidFill>
                <a:schemeClr val="tx1"/>
              </a:solidFill>
              <a:round/>
              <a:headEnd/>
              <a:tailEnd/>
            </a:ln>
          </p:spPr>
          <p:txBody>
            <a:bodyPr/>
            <a:lstStyle/>
            <a:p>
              <a:endParaRPr lang="zh-CN" altLang="en-US"/>
            </a:p>
          </p:txBody>
        </p:sp>
        <p:sp>
          <p:nvSpPr>
            <p:cNvPr id="71751" name="Line 48"/>
            <p:cNvSpPr>
              <a:spLocks noChangeShapeType="1"/>
            </p:cNvSpPr>
            <p:nvPr/>
          </p:nvSpPr>
          <p:spPr bwMode="auto">
            <a:xfrm flipV="1">
              <a:off x="1776" y="1872"/>
              <a:ext cx="2880" cy="0"/>
            </a:xfrm>
            <a:prstGeom prst="line">
              <a:avLst/>
            </a:prstGeom>
            <a:noFill/>
            <a:ln w="9525">
              <a:solidFill>
                <a:schemeClr val="tx1"/>
              </a:solidFill>
              <a:round/>
              <a:headEnd/>
              <a:tailEnd/>
            </a:ln>
          </p:spPr>
          <p:txBody>
            <a:bodyPr/>
            <a:lstStyle/>
            <a:p>
              <a:endParaRPr lang="zh-CN" altLang="en-US"/>
            </a:p>
          </p:txBody>
        </p:sp>
        <p:sp>
          <p:nvSpPr>
            <p:cNvPr id="71752" name="Line 49"/>
            <p:cNvSpPr>
              <a:spLocks noChangeShapeType="1"/>
            </p:cNvSpPr>
            <p:nvPr/>
          </p:nvSpPr>
          <p:spPr bwMode="auto">
            <a:xfrm flipV="1">
              <a:off x="1776" y="2016"/>
              <a:ext cx="2880" cy="0"/>
            </a:xfrm>
            <a:prstGeom prst="line">
              <a:avLst/>
            </a:prstGeom>
            <a:noFill/>
            <a:ln w="9525">
              <a:solidFill>
                <a:schemeClr val="tx1"/>
              </a:solidFill>
              <a:round/>
              <a:headEnd/>
              <a:tailEnd/>
            </a:ln>
          </p:spPr>
          <p:txBody>
            <a:bodyPr/>
            <a:lstStyle/>
            <a:p>
              <a:endParaRPr lang="zh-CN" altLang="en-US"/>
            </a:p>
          </p:txBody>
        </p:sp>
      </p:grpSp>
      <p:grpSp>
        <p:nvGrpSpPr>
          <p:cNvPr id="10" name="Group 50"/>
          <p:cNvGrpSpPr>
            <a:grpSpLocks/>
          </p:cNvGrpSpPr>
          <p:nvPr/>
        </p:nvGrpSpPr>
        <p:grpSpPr bwMode="auto">
          <a:xfrm>
            <a:off x="2971800" y="5229225"/>
            <a:ext cx="4114800" cy="914400"/>
            <a:chOff x="1920" y="3168"/>
            <a:chExt cx="2592" cy="576"/>
          </a:xfrm>
        </p:grpSpPr>
        <p:sp>
          <p:nvSpPr>
            <p:cNvPr id="71731" name="Line 51"/>
            <p:cNvSpPr>
              <a:spLocks noChangeShapeType="1"/>
            </p:cNvSpPr>
            <p:nvPr/>
          </p:nvSpPr>
          <p:spPr bwMode="auto">
            <a:xfrm>
              <a:off x="1920" y="3168"/>
              <a:ext cx="0" cy="576"/>
            </a:xfrm>
            <a:prstGeom prst="line">
              <a:avLst/>
            </a:prstGeom>
            <a:noFill/>
            <a:ln w="9525">
              <a:solidFill>
                <a:schemeClr val="tx1"/>
              </a:solidFill>
              <a:round/>
              <a:headEnd/>
              <a:tailEnd/>
            </a:ln>
          </p:spPr>
          <p:txBody>
            <a:bodyPr/>
            <a:lstStyle/>
            <a:p>
              <a:endParaRPr lang="zh-CN" altLang="en-US"/>
            </a:p>
          </p:txBody>
        </p:sp>
        <p:sp>
          <p:nvSpPr>
            <p:cNvPr id="71732" name="Line 52"/>
            <p:cNvSpPr>
              <a:spLocks noChangeShapeType="1"/>
            </p:cNvSpPr>
            <p:nvPr/>
          </p:nvSpPr>
          <p:spPr bwMode="auto">
            <a:xfrm>
              <a:off x="2064" y="3168"/>
              <a:ext cx="0" cy="576"/>
            </a:xfrm>
            <a:prstGeom prst="line">
              <a:avLst/>
            </a:prstGeom>
            <a:noFill/>
            <a:ln w="9525">
              <a:solidFill>
                <a:schemeClr val="tx1"/>
              </a:solidFill>
              <a:round/>
              <a:headEnd/>
              <a:tailEnd/>
            </a:ln>
          </p:spPr>
          <p:txBody>
            <a:bodyPr/>
            <a:lstStyle/>
            <a:p>
              <a:endParaRPr lang="zh-CN" altLang="en-US"/>
            </a:p>
          </p:txBody>
        </p:sp>
        <p:sp>
          <p:nvSpPr>
            <p:cNvPr id="71733" name="Line 53"/>
            <p:cNvSpPr>
              <a:spLocks noChangeShapeType="1"/>
            </p:cNvSpPr>
            <p:nvPr/>
          </p:nvSpPr>
          <p:spPr bwMode="auto">
            <a:xfrm>
              <a:off x="2208" y="3168"/>
              <a:ext cx="0" cy="576"/>
            </a:xfrm>
            <a:prstGeom prst="line">
              <a:avLst/>
            </a:prstGeom>
            <a:noFill/>
            <a:ln w="9525">
              <a:solidFill>
                <a:schemeClr val="tx1"/>
              </a:solidFill>
              <a:round/>
              <a:headEnd/>
              <a:tailEnd/>
            </a:ln>
          </p:spPr>
          <p:txBody>
            <a:bodyPr/>
            <a:lstStyle/>
            <a:p>
              <a:endParaRPr lang="zh-CN" altLang="en-US"/>
            </a:p>
          </p:txBody>
        </p:sp>
        <p:sp>
          <p:nvSpPr>
            <p:cNvPr id="71734" name="Line 54"/>
            <p:cNvSpPr>
              <a:spLocks noChangeShapeType="1"/>
            </p:cNvSpPr>
            <p:nvPr/>
          </p:nvSpPr>
          <p:spPr bwMode="auto">
            <a:xfrm>
              <a:off x="2352" y="3168"/>
              <a:ext cx="0" cy="576"/>
            </a:xfrm>
            <a:prstGeom prst="line">
              <a:avLst/>
            </a:prstGeom>
            <a:noFill/>
            <a:ln w="9525">
              <a:solidFill>
                <a:schemeClr val="tx1"/>
              </a:solidFill>
              <a:round/>
              <a:headEnd/>
              <a:tailEnd/>
            </a:ln>
          </p:spPr>
          <p:txBody>
            <a:bodyPr/>
            <a:lstStyle/>
            <a:p>
              <a:endParaRPr lang="zh-CN" altLang="en-US"/>
            </a:p>
          </p:txBody>
        </p:sp>
        <p:sp>
          <p:nvSpPr>
            <p:cNvPr id="71735" name="Line 55"/>
            <p:cNvSpPr>
              <a:spLocks noChangeShapeType="1"/>
            </p:cNvSpPr>
            <p:nvPr/>
          </p:nvSpPr>
          <p:spPr bwMode="auto">
            <a:xfrm>
              <a:off x="2496" y="3168"/>
              <a:ext cx="0" cy="576"/>
            </a:xfrm>
            <a:prstGeom prst="line">
              <a:avLst/>
            </a:prstGeom>
            <a:noFill/>
            <a:ln w="9525">
              <a:solidFill>
                <a:schemeClr val="tx1"/>
              </a:solidFill>
              <a:round/>
              <a:headEnd/>
              <a:tailEnd/>
            </a:ln>
          </p:spPr>
          <p:txBody>
            <a:bodyPr/>
            <a:lstStyle/>
            <a:p>
              <a:endParaRPr lang="zh-CN" altLang="en-US"/>
            </a:p>
          </p:txBody>
        </p:sp>
        <p:sp>
          <p:nvSpPr>
            <p:cNvPr id="71736" name="Line 56"/>
            <p:cNvSpPr>
              <a:spLocks noChangeShapeType="1"/>
            </p:cNvSpPr>
            <p:nvPr/>
          </p:nvSpPr>
          <p:spPr bwMode="auto">
            <a:xfrm>
              <a:off x="2640" y="3168"/>
              <a:ext cx="0" cy="576"/>
            </a:xfrm>
            <a:prstGeom prst="line">
              <a:avLst/>
            </a:prstGeom>
            <a:noFill/>
            <a:ln w="9525">
              <a:solidFill>
                <a:schemeClr val="tx1"/>
              </a:solidFill>
              <a:round/>
              <a:headEnd/>
              <a:tailEnd/>
            </a:ln>
          </p:spPr>
          <p:txBody>
            <a:bodyPr/>
            <a:lstStyle/>
            <a:p>
              <a:endParaRPr lang="zh-CN" altLang="en-US"/>
            </a:p>
          </p:txBody>
        </p:sp>
        <p:sp>
          <p:nvSpPr>
            <p:cNvPr id="71737" name="Line 57"/>
            <p:cNvSpPr>
              <a:spLocks noChangeShapeType="1"/>
            </p:cNvSpPr>
            <p:nvPr/>
          </p:nvSpPr>
          <p:spPr bwMode="auto">
            <a:xfrm>
              <a:off x="2784" y="3168"/>
              <a:ext cx="0" cy="576"/>
            </a:xfrm>
            <a:prstGeom prst="line">
              <a:avLst/>
            </a:prstGeom>
            <a:noFill/>
            <a:ln w="9525">
              <a:solidFill>
                <a:schemeClr val="tx1"/>
              </a:solidFill>
              <a:round/>
              <a:headEnd/>
              <a:tailEnd/>
            </a:ln>
          </p:spPr>
          <p:txBody>
            <a:bodyPr/>
            <a:lstStyle/>
            <a:p>
              <a:endParaRPr lang="zh-CN" altLang="en-US"/>
            </a:p>
          </p:txBody>
        </p:sp>
        <p:sp>
          <p:nvSpPr>
            <p:cNvPr id="71738" name="Line 58"/>
            <p:cNvSpPr>
              <a:spLocks noChangeShapeType="1"/>
            </p:cNvSpPr>
            <p:nvPr/>
          </p:nvSpPr>
          <p:spPr bwMode="auto">
            <a:xfrm>
              <a:off x="2928" y="3168"/>
              <a:ext cx="0" cy="576"/>
            </a:xfrm>
            <a:prstGeom prst="line">
              <a:avLst/>
            </a:prstGeom>
            <a:noFill/>
            <a:ln w="9525">
              <a:solidFill>
                <a:schemeClr val="tx1"/>
              </a:solidFill>
              <a:round/>
              <a:headEnd/>
              <a:tailEnd/>
            </a:ln>
          </p:spPr>
          <p:txBody>
            <a:bodyPr/>
            <a:lstStyle/>
            <a:p>
              <a:endParaRPr lang="zh-CN" altLang="en-US"/>
            </a:p>
          </p:txBody>
        </p:sp>
        <p:sp>
          <p:nvSpPr>
            <p:cNvPr id="71739" name="Line 59"/>
            <p:cNvSpPr>
              <a:spLocks noChangeShapeType="1"/>
            </p:cNvSpPr>
            <p:nvPr/>
          </p:nvSpPr>
          <p:spPr bwMode="auto">
            <a:xfrm>
              <a:off x="3072" y="3168"/>
              <a:ext cx="0" cy="576"/>
            </a:xfrm>
            <a:prstGeom prst="line">
              <a:avLst/>
            </a:prstGeom>
            <a:noFill/>
            <a:ln w="9525">
              <a:solidFill>
                <a:schemeClr val="tx1"/>
              </a:solidFill>
              <a:round/>
              <a:headEnd/>
              <a:tailEnd/>
            </a:ln>
          </p:spPr>
          <p:txBody>
            <a:bodyPr/>
            <a:lstStyle/>
            <a:p>
              <a:endParaRPr lang="zh-CN" altLang="en-US"/>
            </a:p>
          </p:txBody>
        </p:sp>
        <p:sp>
          <p:nvSpPr>
            <p:cNvPr id="71740" name="Line 60"/>
            <p:cNvSpPr>
              <a:spLocks noChangeShapeType="1"/>
            </p:cNvSpPr>
            <p:nvPr/>
          </p:nvSpPr>
          <p:spPr bwMode="auto">
            <a:xfrm>
              <a:off x="3216" y="3168"/>
              <a:ext cx="0" cy="576"/>
            </a:xfrm>
            <a:prstGeom prst="line">
              <a:avLst/>
            </a:prstGeom>
            <a:noFill/>
            <a:ln w="9525">
              <a:solidFill>
                <a:schemeClr val="tx1"/>
              </a:solidFill>
              <a:round/>
              <a:headEnd/>
              <a:tailEnd/>
            </a:ln>
          </p:spPr>
          <p:txBody>
            <a:bodyPr/>
            <a:lstStyle/>
            <a:p>
              <a:endParaRPr lang="zh-CN" altLang="en-US"/>
            </a:p>
          </p:txBody>
        </p:sp>
        <p:sp>
          <p:nvSpPr>
            <p:cNvPr id="71741" name="Line 61"/>
            <p:cNvSpPr>
              <a:spLocks noChangeShapeType="1"/>
            </p:cNvSpPr>
            <p:nvPr/>
          </p:nvSpPr>
          <p:spPr bwMode="auto">
            <a:xfrm>
              <a:off x="3360" y="3168"/>
              <a:ext cx="0" cy="576"/>
            </a:xfrm>
            <a:prstGeom prst="line">
              <a:avLst/>
            </a:prstGeom>
            <a:noFill/>
            <a:ln w="9525">
              <a:solidFill>
                <a:schemeClr val="tx1"/>
              </a:solidFill>
              <a:round/>
              <a:headEnd/>
              <a:tailEnd/>
            </a:ln>
          </p:spPr>
          <p:txBody>
            <a:bodyPr/>
            <a:lstStyle/>
            <a:p>
              <a:endParaRPr lang="zh-CN" altLang="en-US"/>
            </a:p>
          </p:txBody>
        </p:sp>
        <p:sp>
          <p:nvSpPr>
            <p:cNvPr id="71742" name="Line 62"/>
            <p:cNvSpPr>
              <a:spLocks noChangeShapeType="1"/>
            </p:cNvSpPr>
            <p:nvPr/>
          </p:nvSpPr>
          <p:spPr bwMode="auto">
            <a:xfrm>
              <a:off x="3504" y="3168"/>
              <a:ext cx="0" cy="576"/>
            </a:xfrm>
            <a:prstGeom prst="line">
              <a:avLst/>
            </a:prstGeom>
            <a:noFill/>
            <a:ln w="9525">
              <a:solidFill>
                <a:schemeClr val="tx1"/>
              </a:solidFill>
              <a:round/>
              <a:headEnd/>
              <a:tailEnd/>
            </a:ln>
          </p:spPr>
          <p:txBody>
            <a:bodyPr/>
            <a:lstStyle/>
            <a:p>
              <a:endParaRPr lang="zh-CN" altLang="en-US"/>
            </a:p>
          </p:txBody>
        </p:sp>
        <p:sp>
          <p:nvSpPr>
            <p:cNvPr id="71743" name="Line 63"/>
            <p:cNvSpPr>
              <a:spLocks noChangeShapeType="1"/>
            </p:cNvSpPr>
            <p:nvPr/>
          </p:nvSpPr>
          <p:spPr bwMode="auto">
            <a:xfrm>
              <a:off x="3648" y="3168"/>
              <a:ext cx="0" cy="576"/>
            </a:xfrm>
            <a:prstGeom prst="line">
              <a:avLst/>
            </a:prstGeom>
            <a:noFill/>
            <a:ln w="9525">
              <a:solidFill>
                <a:schemeClr val="tx1"/>
              </a:solidFill>
              <a:round/>
              <a:headEnd/>
              <a:tailEnd/>
            </a:ln>
          </p:spPr>
          <p:txBody>
            <a:bodyPr/>
            <a:lstStyle/>
            <a:p>
              <a:endParaRPr lang="zh-CN" altLang="en-US"/>
            </a:p>
          </p:txBody>
        </p:sp>
        <p:sp>
          <p:nvSpPr>
            <p:cNvPr id="71744" name="Line 64"/>
            <p:cNvSpPr>
              <a:spLocks noChangeShapeType="1"/>
            </p:cNvSpPr>
            <p:nvPr/>
          </p:nvSpPr>
          <p:spPr bwMode="auto">
            <a:xfrm>
              <a:off x="3792" y="3168"/>
              <a:ext cx="0" cy="576"/>
            </a:xfrm>
            <a:prstGeom prst="line">
              <a:avLst/>
            </a:prstGeom>
            <a:noFill/>
            <a:ln w="9525">
              <a:solidFill>
                <a:schemeClr val="tx1"/>
              </a:solidFill>
              <a:round/>
              <a:headEnd/>
              <a:tailEnd/>
            </a:ln>
          </p:spPr>
          <p:txBody>
            <a:bodyPr/>
            <a:lstStyle/>
            <a:p>
              <a:endParaRPr lang="zh-CN" altLang="en-US"/>
            </a:p>
          </p:txBody>
        </p:sp>
        <p:sp>
          <p:nvSpPr>
            <p:cNvPr id="71745" name="Line 65"/>
            <p:cNvSpPr>
              <a:spLocks noChangeShapeType="1"/>
            </p:cNvSpPr>
            <p:nvPr/>
          </p:nvSpPr>
          <p:spPr bwMode="auto">
            <a:xfrm>
              <a:off x="3936" y="3168"/>
              <a:ext cx="0" cy="576"/>
            </a:xfrm>
            <a:prstGeom prst="line">
              <a:avLst/>
            </a:prstGeom>
            <a:noFill/>
            <a:ln w="9525">
              <a:solidFill>
                <a:schemeClr val="tx1"/>
              </a:solidFill>
              <a:round/>
              <a:headEnd/>
              <a:tailEnd/>
            </a:ln>
          </p:spPr>
          <p:txBody>
            <a:bodyPr/>
            <a:lstStyle/>
            <a:p>
              <a:endParaRPr lang="zh-CN" altLang="en-US"/>
            </a:p>
          </p:txBody>
        </p:sp>
        <p:sp>
          <p:nvSpPr>
            <p:cNvPr id="71746" name="Line 66"/>
            <p:cNvSpPr>
              <a:spLocks noChangeShapeType="1"/>
            </p:cNvSpPr>
            <p:nvPr/>
          </p:nvSpPr>
          <p:spPr bwMode="auto">
            <a:xfrm>
              <a:off x="4080" y="3168"/>
              <a:ext cx="0" cy="576"/>
            </a:xfrm>
            <a:prstGeom prst="line">
              <a:avLst/>
            </a:prstGeom>
            <a:noFill/>
            <a:ln w="9525">
              <a:solidFill>
                <a:schemeClr val="tx1"/>
              </a:solidFill>
              <a:round/>
              <a:headEnd/>
              <a:tailEnd/>
            </a:ln>
          </p:spPr>
          <p:txBody>
            <a:bodyPr/>
            <a:lstStyle/>
            <a:p>
              <a:endParaRPr lang="zh-CN" altLang="en-US"/>
            </a:p>
          </p:txBody>
        </p:sp>
        <p:sp>
          <p:nvSpPr>
            <p:cNvPr id="71747" name="Line 67"/>
            <p:cNvSpPr>
              <a:spLocks noChangeShapeType="1"/>
            </p:cNvSpPr>
            <p:nvPr/>
          </p:nvSpPr>
          <p:spPr bwMode="auto">
            <a:xfrm>
              <a:off x="4224" y="3168"/>
              <a:ext cx="0" cy="576"/>
            </a:xfrm>
            <a:prstGeom prst="line">
              <a:avLst/>
            </a:prstGeom>
            <a:noFill/>
            <a:ln w="9525">
              <a:solidFill>
                <a:schemeClr val="tx1"/>
              </a:solidFill>
              <a:round/>
              <a:headEnd/>
              <a:tailEnd/>
            </a:ln>
          </p:spPr>
          <p:txBody>
            <a:bodyPr/>
            <a:lstStyle/>
            <a:p>
              <a:endParaRPr lang="zh-CN" altLang="en-US"/>
            </a:p>
          </p:txBody>
        </p:sp>
        <p:sp>
          <p:nvSpPr>
            <p:cNvPr id="71748" name="Line 68"/>
            <p:cNvSpPr>
              <a:spLocks noChangeShapeType="1"/>
            </p:cNvSpPr>
            <p:nvPr/>
          </p:nvSpPr>
          <p:spPr bwMode="auto">
            <a:xfrm>
              <a:off x="4368" y="3168"/>
              <a:ext cx="0" cy="576"/>
            </a:xfrm>
            <a:prstGeom prst="line">
              <a:avLst/>
            </a:prstGeom>
            <a:noFill/>
            <a:ln w="9525">
              <a:solidFill>
                <a:schemeClr val="tx1"/>
              </a:solidFill>
              <a:round/>
              <a:headEnd/>
              <a:tailEnd/>
            </a:ln>
          </p:spPr>
          <p:txBody>
            <a:bodyPr/>
            <a:lstStyle/>
            <a:p>
              <a:endParaRPr lang="zh-CN" altLang="en-US"/>
            </a:p>
          </p:txBody>
        </p:sp>
        <p:sp>
          <p:nvSpPr>
            <p:cNvPr id="71749" name="Line 69"/>
            <p:cNvSpPr>
              <a:spLocks noChangeShapeType="1"/>
            </p:cNvSpPr>
            <p:nvPr/>
          </p:nvSpPr>
          <p:spPr bwMode="auto">
            <a:xfrm>
              <a:off x="4512" y="3168"/>
              <a:ext cx="0" cy="576"/>
            </a:xfrm>
            <a:prstGeom prst="line">
              <a:avLst/>
            </a:prstGeom>
            <a:noFill/>
            <a:ln w="9525">
              <a:solidFill>
                <a:schemeClr val="tx1"/>
              </a:solidFill>
              <a:round/>
              <a:headEnd/>
              <a:tailEnd/>
            </a:ln>
          </p:spPr>
          <p:txBody>
            <a:bodyPr/>
            <a:lstStyle/>
            <a:p>
              <a:endParaRPr lang="zh-CN" altLang="en-US"/>
            </a:p>
          </p:txBody>
        </p:sp>
      </p:grpSp>
      <p:grpSp>
        <p:nvGrpSpPr>
          <p:cNvPr id="11" name="Group 70"/>
          <p:cNvGrpSpPr>
            <a:grpSpLocks/>
          </p:cNvGrpSpPr>
          <p:nvPr/>
        </p:nvGrpSpPr>
        <p:grpSpPr bwMode="auto">
          <a:xfrm>
            <a:off x="2743200" y="2828925"/>
            <a:ext cx="4572000" cy="685800"/>
            <a:chOff x="1776" y="1656"/>
            <a:chExt cx="2880" cy="432"/>
          </a:xfrm>
        </p:grpSpPr>
        <p:sp>
          <p:nvSpPr>
            <p:cNvPr id="71727" name="Line 71"/>
            <p:cNvSpPr>
              <a:spLocks noChangeShapeType="1"/>
            </p:cNvSpPr>
            <p:nvPr/>
          </p:nvSpPr>
          <p:spPr bwMode="auto">
            <a:xfrm>
              <a:off x="1776" y="1656"/>
              <a:ext cx="2880" cy="0"/>
            </a:xfrm>
            <a:prstGeom prst="line">
              <a:avLst/>
            </a:prstGeom>
            <a:noFill/>
            <a:ln w="9525">
              <a:solidFill>
                <a:schemeClr val="tx1"/>
              </a:solidFill>
              <a:prstDash val="dash"/>
              <a:round/>
              <a:headEnd/>
              <a:tailEnd/>
            </a:ln>
          </p:spPr>
          <p:txBody>
            <a:bodyPr/>
            <a:lstStyle/>
            <a:p>
              <a:endParaRPr lang="zh-CN" altLang="en-US"/>
            </a:p>
          </p:txBody>
        </p:sp>
        <p:sp>
          <p:nvSpPr>
            <p:cNvPr id="71728" name="Line 72"/>
            <p:cNvSpPr>
              <a:spLocks noChangeShapeType="1"/>
            </p:cNvSpPr>
            <p:nvPr/>
          </p:nvSpPr>
          <p:spPr bwMode="auto">
            <a:xfrm>
              <a:off x="1776" y="1800"/>
              <a:ext cx="2880" cy="0"/>
            </a:xfrm>
            <a:prstGeom prst="line">
              <a:avLst/>
            </a:prstGeom>
            <a:noFill/>
            <a:ln w="9525">
              <a:solidFill>
                <a:schemeClr val="tx1"/>
              </a:solidFill>
              <a:prstDash val="dash"/>
              <a:round/>
              <a:headEnd/>
              <a:tailEnd/>
            </a:ln>
          </p:spPr>
          <p:txBody>
            <a:bodyPr/>
            <a:lstStyle/>
            <a:p>
              <a:endParaRPr lang="zh-CN" altLang="en-US"/>
            </a:p>
          </p:txBody>
        </p:sp>
        <p:sp>
          <p:nvSpPr>
            <p:cNvPr id="71729" name="Line 73"/>
            <p:cNvSpPr>
              <a:spLocks noChangeShapeType="1"/>
            </p:cNvSpPr>
            <p:nvPr/>
          </p:nvSpPr>
          <p:spPr bwMode="auto">
            <a:xfrm>
              <a:off x="1776" y="1944"/>
              <a:ext cx="2880" cy="0"/>
            </a:xfrm>
            <a:prstGeom prst="line">
              <a:avLst/>
            </a:prstGeom>
            <a:noFill/>
            <a:ln w="9525">
              <a:solidFill>
                <a:schemeClr val="tx1"/>
              </a:solidFill>
              <a:prstDash val="dash"/>
              <a:round/>
              <a:headEnd/>
              <a:tailEnd/>
            </a:ln>
          </p:spPr>
          <p:txBody>
            <a:bodyPr/>
            <a:lstStyle/>
            <a:p>
              <a:endParaRPr lang="zh-CN" altLang="en-US"/>
            </a:p>
          </p:txBody>
        </p:sp>
        <p:sp>
          <p:nvSpPr>
            <p:cNvPr id="71730" name="Line 74"/>
            <p:cNvSpPr>
              <a:spLocks noChangeShapeType="1"/>
            </p:cNvSpPr>
            <p:nvPr/>
          </p:nvSpPr>
          <p:spPr bwMode="auto">
            <a:xfrm>
              <a:off x="1776" y="2088"/>
              <a:ext cx="2880" cy="0"/>
            </a:xfrm>
            <a:prstGeom prst="line">
              <a:avLst/>
            </a:prstGeom>
            <a:noFill/>
            <a:ln w="9525">
              <a:solidFill>
                <a:schemeClr val="tx1"/>
              </a:solidFill>
              <a:prstDash val="dash"/>
              <a:round/>
              <a:headEnd/>
              <a:tailEnd/>
            </a:ln>
          </p:spPr>
          <p:txBody>
            <a:bodyPr/>
            <a:lstStyle/>
            <a:p>
              <a:endParaRPr lang="zh-CN" altLang="en-US"/>
            </a:p>
          </p:txBody>
        </p:sp>
      </p:grpSp>
      <p:grpSp>
        <p:nvGrpSpPr>
          <p:cNvPr id="12" name="Group 75"/>
          <p:cNvGrpSpPr>
            <a:grpSpLocks/>
          </p:cNvGrpSpPr>
          <p:nvPr/>
        </p:nvGrpSpPr>
        <p:grpSpPr bwMode="auto">
          <a:xfrm>
            <a:off x="2857500" y="5229225"/>
            <a:ext cx="4343400" cy="914400"/>
            <a:chOff x="1848" y="3168"/>
            <a:chExt cx="2736" cy="576"/>
          </a:xfrm>
        </p:grpSpPr>
        <p:sp>
          <p:nvSpPr>
            <p:cNvPr id="71707" name="Line 76"/>
            <p:cNvSpPr>
              <a:spLocks noChangeShapeType="1"/>
            </p:cNvSpPr>
            <p:nvPr/>
          </p:nvSpPr>
          <p:spPr bwMode="auto">
            <a:xfrm>
              <a:off x="1848" y="3168"/>
              <a:ext cx="0" cy="576"/>
            </a:xfrm>
            <a:prstGeom prst="line">
              <a:avLst/>
            </a:prstGeom>
            <a:noFill/>
            <a:ln w="9525">
              <a:solidFill>
                <a:schemeClr val="tx1"/>
              </a:solidFill>
              <a:prstDash val="dash"/>
              <a:round/>
              <a:headEnd/>
              <a:tailEnd/>
            </a:ln>
          </p:spPr>
          <p:txBody>
            <a:bodyPr/>
            <a:lstStyle/>
            <a:p>
              <a:endParaRPr lang="zh-CN" altLang="en-US"/>
            </a:p>
          </p:txBody>
        </p:sp>
        <p:sp>
          <p:nvSpPr>
            <p:cNvPr id="71708" name="Line 77"/>
            <p:cNvSpPr>
              <a:spLocks noChangeShapeType="1"/>
            </p:cNvSpPr>
            <p:nvPr/>
          </p:nvSpPr>
          <p:spPr bwMode="auto">
            <a:xfrm>
              <a:off x="1992" y="3168"/>
              <a:ext cx="0" cy="576"/>
            </a:xfrm>
            <a:prstGeom prst="line">
              <a:avLst/>
            </a:prstGeom>
            <a:noFill/>
            <a:ln w="9525">
              <a:solidFill>
                <a:schemeClr val="tx1"/>
              </a:solidFill>
              <a:prstDash val="dash"/>
              <a:round/>
              <a:headEnd/>
              <a:tailEnd/>
            </a:ln>
          </p:spPr>
          <p:txBody>
            <a:bodyPr/>
            <a:lstStyle/>
            <a:p>
              <a:endParaRPr lang="zh-CN" altLang="en-US"/>
            </a:p>
          </p:txBody>
        </p:sp>
        <p:sp>
          <p:nvSpPr>
            <p:cNvPr id="71709" name="Line 78"/>
            <p:cNvSpPr>
              <a:spLocks noChangeShapeType="1"/>
            </p:cNvSpPr>
            <p:nvPr/>
          </p:nvSpPr>
          <p:spPr bwMode="auto">
            <a:xfrm>
              <a:off x="2136" y="3168"/>
              <a:ext cx="0" cy="576"/>
            </a:xfrm>
            <a:prstGeom prst="line">
              <a:avLst/>
            </a:prstGeom>
            <a:noFill/>
            <a:ln w="9525">
              <a:solidFill>
                <a:schemeClr val="tx1"/>
              </a:solidFill>
              <a:prstDash val="dash"/>
              <a:round/>
              <a:headEnd/>
              <a:tailEnd/>
            </a:ln>
          </p:spPr>
          <p:txBody>
            <a:bodyPr/>
            <a:lstStyle/>
            <a:p>
              <a:endParaRPr lang="zh-CN" altLang="en-US"/>
            </a:p>
          </p:txBody>
        </p:sp>
        <p:sp>
          <p:nvSpPr>
            <p:cNvPr id="71710" name="Line 79"/>
            <p:cNvSpPr>
              <a:spLocks noChangeShapeType="1"/>
            </p:cNvSpPr>
            <p:nvPr/>
          </p:nvSpPr>
          <p:spPr bwMode="auto">
            <a:xfrm>
              <a:off x="2280" y="3168"/>
              <a:ext cx="0" cy="576"/>
            </a:xfrm>
            <a:prstGeom prst="line">
              <a:avLst/>
            </a:prstGeom>
            <a:noFill/>
            <a:ln w="9525">
              <a:solidFill>
                <a:schemeClr val="tx1"/>
              </a:solidFill>
              <a:prstDash val="dash"/>
              <a:round/>
              <a:headEnd/>
              <a:tailEnd/>
            </a:ln>
          </p:spPr>
          <p:txBody>
            <a:bodyPr/>
            <a:lstStyle/>
            <a:p>
              <a:endParaRPr lang="zh-CN" altLang="en-US"/>
            </a:p>
          </p:txBody>
        </p:sp>
        <p:sp>
          <p:nvSpPr>
            <p:cNvPr id="71711" name="Line 80"/>
            <p:cNvSpPr>
              <a:spLocks noChangeShapeType="1"/>
            </p:cNvSpPr>
            <p:nvPr/>
          </p:nvSpPr>
          <p:spPr bwMode="auto">
            <a:xfrm>
              <a:off x="2424" y="3168"/>
              <a:ext cx="0" cy="576"/>
            </a:xfrm>
            <a:prstGeom prst="line">
              <a:avLst/>
            </a:prstGeom>
            <a:noFill/>
            <a:ln w="9525">
              <a:solidFill>
                <a:schemeClr val="tx1"/>
              </a:solidFill>
              <a:prstDash val="dash"/>
              <a:round/>
              <a:headEnd/>
              <a:tailEnd/>
            </a:ln>
          </p:spPr>
          <p:txBody>
            <a:bodyPr/>
            <a:lstStyle/>
            <a:p>
              <a:endParaRPr lang="zh-CN" altLang="en-US"/>
            </a:p>
          </p:txBody>
        </p:sp>
        <p:sp>
          <p:nvSpPr>
            <p:cNvPr id="71712" name="Line 81"/>
            <p:cNvSpPr>
              <a:spLocks noChangeShapeType="1"/>
            </p:cNvSpPr>
            <p:nvPr/>
          </p:nvSpPr>
          <p:spPr bwMode="auto">
            <a:xfrm>
              <a:off x="2568" y="3168"/>
              <a:ext cx="0" cy="576"/>
            </a:xfrm>
            <a:prstGeom prst="line">
              <a:avLst/>
            </a:prstGeom>
            <a:noFill/>
            <a:ln w="9525">
              <a:solidFill>
                <a:schemeClr val="tx1"/>
              </a:solidFill>
              <a:prstDash val="dash"/>
              <a:round/>
              <a:headEnd/>
              <a:tailEnd/>
            </a:ln>
          </p:spPr>
          <p:txBody>
            <a:bodyPr/>
            <a:lstStyle/>
            <a:p>
              <a:endParaRPr lang="zh-CN" altLang="en-US"/>
            </a:p>
          </p:txBody>
        </p:sp>
        <p:sp>
          <p:nvSpPr>
            <p:cNvPr id="71713" name="Line 82"/>
            <p:cNvSpPr>
              <a:spLocks noChangeShapeType="1"/>
            </p:cNvSpPr>
            <p:nvPr/>
          </p:nvSpPr>
          <p:spPr bwMode="auto">
            <a:xfrm>
              <a:off x="2712" y="3168"/>
              <a:ext cx="0" cy="576"/>
            </a:xfrm>
            <a:prstGeom prst="line">
              <a:avLst/>
            </a:prstGeom>
            <a:noFill/>
            <a:ln w="9525">
              <a:solidFill>
                <a:schemeClr val="tx1"/>
              </a:solidFill>
              <a:prstDash val="dash"/>
              <a:round/>
              <a:headEnd/>
              <a:tailEnd/>
            </a:ln>
          </p:spPr>
          <p:txBody>
            <a:bodyPr/>
            <a:lstStyle/>
            <a:p>
              <a:endParaRPr lang="zh-CN" altLang="en-US"/>
            </a:p>
          </p:txBody>
        </p:sp>
        <p:sp>
          <p:nvSpPr>
            <p:cNvPr id="71714" name="Line 83"/>
            <p:cNvSpPr>
              <a:spLocks noChangeShapeType="1"/>
            </p:cNvSpPr>
            <p:nvPr/>
          </p:nvSpPr>
          <p:spPr bwMode="auto">
            <a:xfrm>
              <a:off x="2856" y="3168"/>
              <a:ext cx="0" cy="576"/>
            </a:xfrm>
            <a:prstGeom prst="line">
              <a:avLst/>
            </a:prstGeom>
            <a:noFill/>
            <a:ln w="9525">
              <a:solidFill>
                <a:schemeClr val="tx1"/>
              </a:solidFill>
              <a:prstDash val="dash"/>
              <a:round/>
              <a:headEnd/>
              <a:tailEnd/>
            </a:ln>
          </p:spPr>
          <p:txBody>
            <a:bodyPr/>
            <a:lstStyle/>
            <a:p>
              <a:endParaRPr lang="zh-CN" altLang="en-US"/>
            </a:p>
          </p:txBody>
        </p:sp>
        <p:sp>
          <p:nvSpPr>
            <p:cNvPr id="71715" name="Line 84"/>
            <p:cNvSpPr>
              <a:spLocks noChangeShapeType="1"/>
            </p:cNvSpPr>
            <p:nvPr/>
          </p:nvSpPr>
          <p:spPr bwMode="auto">
            <a:xfrm>
              <a:off x="3000" y="3168"/>
              <a:ext cx="0" cy="576"/>
            </a:xfrm>
            <a:prstGeom prst="line">
              <a:avLst/>
            </a:prstGeom>
            <a:noFill/>
            <a:ln w="9525">
              <a:solidFill>
                <a:schemeClr val="tx1"/>
              </a:solidFill>
              <a:prstDash val="dash"/>
              <a:round/>
              <a:headEnd/>
              <a:tailEnd/>
            </a:ln>
          </p:spPr>
          <p:txBody>
            <a:bodyPr/>
            <a:lstStyle/>
            <a:p>
              <a:endParaRPr lang="zh-CN" altLang="en-US"/>
            </a:p>
          </p:txBody>
        </p:sp>
        <p:sp>
          <p:nvSpPr>
            <p:cNvPr id="71716" name="Line 85"/>
            <p:cNvSpPr>
              <a:spLocks noChangeShapeType="1"/>
            </p:cNvSpPr>
            <p:nvPr/>
          </p:nvSpPr>
          <p:spPr bwMode="auto">
            <a:xfrm>
              <a:off x="3144" y="3168"/>
              <a:ext cx="0" cy="576"/>
            </a:xfrm>
            <a:prstGeom prst="line">
              <a:avLst/>
            </a:prstGeom>
            <a:noFill/>
            <a:ln w="9525">
              <a:solidFill>
                <a:schemeClr val="tx1"/>
              </a:solidFill>
              <a:prstDash val="dash"/>
              <a:round/>
              <a:headEnd/>
              <a:tailEnd/>
            </a:ln>
          </p:spPr>
          <p:txBody>
            <a:bodyPr/>
            <a:lstStyle/>
            <a:p>
              <a:endParaRPr lang="zh-CN" altLang="en-US"/>
            </a:p>
          </p:txBody>
        </p:sp>
        <p:sp>
          <p:nvSpPr>
            <p:cNvPr id="71717" name="Line 86"/>
            <p:cNvSpPr>
              <a:spLocks noChangeShapeType="1"/>
            </p:cNvSpPr>
            <p:nvPr/>
          </p:nvSpPr>
          <p:spPr bwMode="auto">
            <a:xfrm>
              <a:off x="3288" y="3168"/>
              <a:ext cx="0" cy="576"/>
            </a:xfrm>
            <a:prstGeom prst="line">
              <a:avLst/>
            </a:prstGeom>
            <a:noFill/>
            <a:ln w="9525">
              <a:solidFill>
                <a:schemeClr val="tx1"/>
              </a:solidFill>
              <a:prstDash val="dash"/>
              <a:round/>
              <a:headEnd/>
              <a:tailEnd/>
            </a:ln>
          </p:spPr>
          <p:txBody>
            <a:bodyPr/>
            <a:lstStyle/>
            <a:p>
              <a:endParaRPr lang="zh-CN" altLang="en-US"/>
            </a:p>
          </p:txBody>
        </p:sp>
        <p:sp>
          <p:nvSpPr>
            <p:cNvPr id="71718" name="Line 87"/>
            <p:cNvSpPr>
              <a:spLocks noChangeShapeType="1"/>
            </p:cNvSpPr>
            <p:nvPr/>
          </p:nvSpPr>
          <p:spPr bwMode="auto">
            <a:xfrm>
              <a:off x="3432" y="3168"/>
              <a:ext cx="0" cy="576"/>
            </a:xfrm>
            <a:prstGeom prst="line">
              <a:avLst/>
            </a:prstGeom>
            <a:noFill/>
            <a:ln w="9525">
              <a:solidFill>
                <a:schemeClr val="tx1"/>
              </a:solidFill>
              <a:prstDash val="dash"/>
              <a:round/>
              <a:headEnd/>
              <a:tailEnd/>
            </a:ln>
          </p:spPr>
          <p:txBody>
            <a:bodyPr/>
            <a:lstStyle/>
            <a:p>
              <a:endParaRPr lang="zh-CN" altLang="en-US"/>
            </a:p>
          </p:txBody>
        </p:sp>
        <p:sp>
          <p:nvSpPr>
            <p:cNvPr id="71719" name="Line 88"/>
            <p:cNvSpPr>
              <a:spLocks noChangeShapeType="1"/>
            </p:cNvSpPr>
            <p:nvPr/>
          </p:nvSpPr>
          <p:spPr bwMode="auto">
            <a:xfrm>
              <a:off x="3576" y="3168"/>
              <a:ext cx="0" cy="576"/>
            </a:xfrm>
            <a:prstGeom prst="line">
              <a:avLst/>
            </a:prstGeom>
            <a:noFill/>
            <a:ln w="9525">
              <a:solidFill>
                <a:schemeClr val="tx1"/>
              </a:solidFill>
              <a:prstDash val="dash"/>
              <a:round/>
              <a:headEnd/>
              <a:tailEnd/>
            </a:ln>
          </p:spPr>
          <p:txBody>
            <a:bodyPr/>
            <a:lstStyle/>
            <a:p>
              <a:endParaRPr lang="zh-CN" altLang="en-US"/>
            </a:p>
          </p:txBody>
        </p:sp>
        <p:sp>
          <p:nvSpPr>
            <p:cNvPr id="71720" name="Line 89"/>
            <p:cNvSpPr>
              <a:spLocks noChangeShapeType="1"/>
            </p:cNvSpPr>
            <p:nvPr/>
          </p:nvSpPr>
          <p:spPr bwMode="auto">
            <a:xfrm>
              <a:off x="3720" y="3168"/>
              <a:ext cx="0" cy="576"/>
            </a:xfrm>
            <a:prstGeom prst="line">
              <a:avLst/>
            </a:prstGeom>
            <a:noFill/>
            <a:ln w="9525">
              <a:solidFill>
                <a:schemeClr val="tx1"/>
              </a:solidFill>
              <a:prstDash val="dash"/>
              <a:round/>
              <a:headEnd/>
              <a:tailEnd/>
            </a:ln>
          </p:spPr>
          <p:txBody>
            <a:bodyPr/>
            <a:lstStyle/>
            <a:p>
              <a:endParaRPr lang="zh-CN" altLang="en-US"/>
            </a:p>
          </p:txBody>
        </p:sp>
        <p:sp>
          <p:nvSpPr>
            <p:cNvPr id="71721" name="Line 90"/>
            <p:cNvSpPr>
              <a:spLocks noChangeShapeType="1"/>
            </p:cNvSpPr>
            <p:nvPr/>
          </p:nvSpPr>
          <p:spPr bwMode="auto">
            <a:xfrm>
              <a:off x="3864" y="3168"/>
              <a:ext cx="0" cy="576"/>
            </a:xfrm>
            <a:prstGeom prst="line">
              <a:avLst/>
            </a:prstGeom>
            <a:noFill/>
            <a:ln w="9525">
              <a:solidFill>
                <a:schemeClr val="tx1"/>
              </a:solidFill>
              <a:prstDash val="dash"/>
              <a:round/>
              <a:headEnd/>
              <a:tailEnd/>
            </a:ln>
          </p:spPr>
          <p:txBody>
            <a:bodyPr/>
            <a:lstStyle/>
            <a:p>
              <a:endParaRPr lang="zh-CN" altLang="en-US"/>
            </a:p>
          </p:txBody>
        </p:sp>
        <p:sp>
          <p:nvSpPr>
            <p:cNvPr id="71722" name="Line 91"/>
            <p:cNvSpPr>
              <a:spLocks noChangeShapeType="1"/>
            </p:cNvSpPr>
            <p:nvPr/>
          </p:nvSpPr>
          <p:spPr bwMode="auto">
            <a:xfrm>
              <a:off x="4008" y="3168"/>
              <a:ext cx="0" cy="576"/>
            </a:xfrm>
            <a:prstGeom prst="line">
              <a:avLst/>
            </a:prstGeom>
            <a:noFill/>
            <a:ln w="9525">
              <a:solidFill>
                <a:schemeClr val="tx1"/>
              </a:solidFill>
              <a:prstDash val="dash"/>
              <a:round/>
              <a:headEnd/>
              <a:tailEnd/>
            </a:ln>
          </p:spPr>
          <p:txBody>
            <a:bodyPr/>
            <a:lstStyle/>
            <a:p>
              <a:endParaRPr lang="zh-CN" altLang="en-US"/>
            </a:p>
          </p:txBody>
        </p:sp>
        <p:sp>
          <p:nvSpPr>
            <p:cNvPr id="71723" name="Line 92"/>
            <p:cNvSpPr>
              <a:spLocks noChangeShapeType="1"/>
            </p:cNvSpPr>
            <p:nvPr/>
          </p:nvSpPr>
          <p:spPr bwMode="auto">
            <a:xfrm>
              <a:off x="4152" y="3168"/>
              <a:ext cx="0" cy="576"/>
            </a:xfrm>
            <a:prstGeom prst="line">
              <a:avLst/>
            </a:prstGeom>
            <a:noFill/>
            <a:ln w="9525">
              <a:solidFill>
                <a:schemeClr val="tx1"/>
              </a:solidFill>
              <a:prstDash val="dash"/>
              <a:round/>
              <a:headEnd/>
              <a:tailEnd/>
            </a:ln>
          </p:spPr>
          <p:txBody>
            <a:bodyPr/>
            <a:lstStyle/>
            <a:p>
              <a:endParaRPr lang="zh-CN" altLang="en-US"/>
            </a:p>
          </p:txBody>
        </p:sp>
        <p:sp>
          <p:nvSpPr>
            <p:cNvPr id="71724" name="Line 93"/>
            <p:cNvSpPr>
              <a:spLocks noChangeShapeType="1"/>
            </p:cNvSpPr>
            <p:nvPr/>
          </p:nvSpPr>
          <p:spPr bwMode="auto">
            <a:xfrm>
              <a:off x="4296" y="3168"/>
              <a:ext cx="0" cy="576"/>
            </a:xfrm>
            <a:prstGeom prst="line">
              <a:avLst/>
            </a:prstGeom>
            <a:noFill/>
            <a:ln w="9525">
              <a:solidFill>
                <a:schemeClr val="tx1"/>
              </a:solidFill>
              <a:prstDash val="dash"/>
              <a:round/>
              <a:headEnd/>
              <a:tailEnd/>
            </a:ln>
          </p:spPr>
          <p:txBody>
            <a:bodyPr/>
            <a:lstStyle/>
            <a:p>
              <a:endParaRPr lang="zh-CN" altLang="en-US"/>
            </a:p>
          </p:txBody>
        </p:sp>
        <p:sp>
          <p:nvSpPr>
            <p:cNvPr id="71725" name="Line 94"/>
            <p:cNvSpPr>
              <a:spLocks noChangeShapeType="1"/>
            </p:cNvSpPr>
            <p:nvPr/>
          </p:nvSpPr>
          <p:spPr bwMode="auto">
            <a:xfrm>
              <a:off x="4440" y="3168"/>
              <a:ext cx="0" cy="576"/>
            </a:xfrm>
            <a:prstGeom prst="line">
              <a:avLst/>
            </a:prstGeom>
            <a:noFill/>
            <a:ln w="9525">
              <a:solidFill>
                <a:schemeClr val="tx1"/>
              </a:solidFill>
              <a:prstDash val="dash"/>
              <a:round/>
              <a:headEnd/>
              <a:tailEnd/>
            </a:ln>
          </p:spPr>
          <p:txBody>
            <a:bodyPr/>
            <a:lstStyle/>
            <a:p>
              <a:endParaRPr lang="zh-CN" altLang="en-US"/>
            </a:p>
          </p:txBody>
        </p:sp>
        <p:sp>
          <p:nvSpPr>
            <p:cNvPr id="71726" name="Line 95"/>
            <p:cNvSpPr>
              <a:spLocks noChangeShapeType="1"/>
            </p:cNvSpPr>
            <p:nvPr/>
          </p:nvSpPr>
          <p:spPr bwMode="auto">
            <a:xfrm>
              <a:off x="4584" y="3168"/>
              <a:ext cx="0" cy="576"/>
            </a:xfrm>
            <a:prstGeom prst="line">
              <a:avLst/>
            </a:prstGeom>
            <a:noFill/>
            <a:ln w="9525">
              <a:solidFill>
                <a:schemeClr val="tx1"/>
              </a:solidFill>
              <a:prstDash val="dash"/>
              <a:round/>
              <a:headEnd/>
              <a:tailEnd/>
            </a:ln>
          </p:spPr>
          <p:txBody>
            <a:bodyPr/>
            <a:lstStyle/>
            <a:p>
              <a:endParaRPr lang="zh-CN" altLang="en-US"/>
            </a:p>
          </p:txBody>
        </p:sp>
      </p:grpSp>
      <p:grpSp>
        <p:nvGrpSpPr>
          <p:cNvPr id="13" name="Group 99"/>
          <p:cNvGrpSpPr>
            <a:grpSpLocks/>
          </p:cNvGrpSpPr>
          <p:nvPr/>
        </p:nvGrpSpPr>
        <p:grpSpPr bwMode="auto">
          <a:xfrm>
            <a:off x="6292850" y="1495425"/>
            <a:ext cx="2709863" cy="952500"/>
            <a:chOff x="3477" y="216"/>
            <a:chExt cx="1707" cy="600"/>
          </a:xfrm>
        </p:grpSpPr>
        <p:grpSp>
          <p:nvGrpSpPr>
            <p:cNvPr id="14" name="Group 100"/>
            <p:cNvGrpSpPr>
              <a:grpSpLocks/>
            </p:cNvGrpSpPr>
            <p:nvPr/>
          </p:nvGrpSpPr>
          <p:grpSpPr bwMode="auto">
            <a:xfrm>
              <a:off x="3477" y="528"/>
              <a:ext cx="1707" cy="288"/>
              <a:chOff x="3477" y="288"/>
              <a:chExt cx="1707" cy="288"/>
            </a:xfrm>
          </p:grpSpPr>
          <p:sp>
            <p:nvSpPr>
              <p:cNvPr id="71702" name="Text Box 101"/>
              <p:cNvSpPr txBox="1">
                <a:spLocks noChangeArrowheads="1"/>
              </p:cNvSpPr>
              <p:nvPr/>
            </p:nvSpPr>
            <p:spPr bwMode="auto">
              <a:xfrm>
                <a:off x="3477" y="288"/>
                <a:ext cx="746"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4 users</a:t>
                </a:r>
                <a:endParaRPr lang="fr-FR" altLang="ko-KR">
                  <a:latin typeface="Arial" charset="0"/>
                  <a:ea typeface="굴림" pitchFamily="34" charset="-127"/>
                </a:endParaRPr>
              </a:p>
            </p:txBody>
          </p:sp>
          <p:sp>
            <p:nvSpPr>
              <p:cNvPr id="7170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0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0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0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grpSp>
        <p:sp>
          <p:nvSpPr>
            <p:cNvPr id="71701" name="Text Box 106"/>
            <p:cNvSpPr txBox="1">
              <a:spLocks noChangeArrowheads="1"/>
            </p:cNvSpPr>
            <p:nvPr/>
          </p:nvSpPr>
          <p:spPr bwMode="auto">
            <a:xfrm>
              <a:off x="3480" y="216"/>
              <a:ext cx="917"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Example:</a:t>
              </a:r>
              <a:endParaRPr lang="fr-FR" altLang="ko-KR">
                <a:latin typeface="Arial" charset="0"/>
                <a:ea typeface="굴림" pitchFamily="34" charset="-127"/>
              </a:endParaRPr>
            </a:p>
          </p:txBody>
        </p:sp>
      </p:grpSp>
      <p:sp>
        <p:nvSpPr>
          <p:cNvPr id="106" name="矩形 105"/>
          <p:cNvSpPr/>
          <p:nvPr/>
        </p:nvSpPr>
        <p:spPr>
          <a:xfrm>
            <a:off x="466725" y="1133386"/>
            <a:ext cx="8248649" cy="461665"/>
          </a:xfrm>
          <a:prstGeom prst="rect">
            <a:avLst/>
          </a:prstGeom>
        </p:spPr>
        <p:txBody>
          <a:bodyPr wrap="square">
            <a:spAutoFit/>
          </a:bodyPr>
          <a:lstStyle/>
          <a:p>
            <a:r>
              <a:rPr lang="en-US" altLang="ko-KR" dirty="0" smtClean="0">
                <a:solidFill>
                  <a:srgbClr val="0000FF"/>
                </a:solidFill>
                <a:latin typeface="+mn-lt"/>
                <a:ea typeface="굴림" pitchFamily="34" charset="-127"/>
              </a:rPr>
              <a:t>A specific network link supports up to four circuits.</a:t>
            </a:r>
            <a:endParaRPr lang="zh-CN" altLang="en-US" dirty="0">
              <a:solidFill>
                <a:srgbClr val="0000FF"/>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2707" name="Slide Number Placeholder 5"/>
          <p:cNvSpPr>
            <a:spLocks noGrp="1"/>
          </p:cNvSpPr>
          <p:nvPr>
            <p:ph type="sldNum" sz="quarter" idx="12"/>
          </p:nvPr>
        </p:nvSpPr>
        <p:spPr>
          <a:noFill/>
        </p:spPr>
        <p:txBody>
          <a:bodyPr/>
          <a:lstStyle/>
          <a:p>
            <a:r>
              <a:rPr lang="en-US" altLang="ko-KR" smtClean="0">
                <a:ea typeface="굴림" pitchFamily="34" charset="-127"/>
              </a:rPr>
              <a:t>1-</a:t>
            </a:r>
            <a:fld id="{2C7B956B-CCC7-4534-9ADD-CD7B9AD24C20}" type="slidenum">
              <a:rPr lang="en-US" altLang="ko-KR" smtClean="0">
                <a:ea typeface="굴림" pitchFamily="34" charset="-127"/>
              </a:rPr>
              <a:pPr/>
              <a:t>53</a:t>
            </a:fld>
            <a:endParaRPr lang="en-US" altLang="ko-KR" smtClean="0">
              <a:ea typeface="굴림" pitchFamily="34" charset="-127"/>
            </a:endParaRPr>
          </a:p>
        </p:txBody>
      </p:sp>
      <p:sp>
        <p:nvSpPr>
          <p:cNvPr id="72708" name="Rectangle 2"/>
          <p:cNvSpPr>
            <a:spLocks noGrp="1" noChangeArrowheads="1"/>
          </p:cNvSpPr>
          <p:nvPr>
            <p:ph type="title"/>
          </p:nvPr>
        </p:nvSpPr>
        <p:spPr/>
        <p:txBody>
          <a:bodyPr/>
          <a:lstStyle/>
          <a:p>
            <a:r>
              <a:rPr lang="en-US" altLang="ko-KR" smtClean="0">
                <a:ea typeface="굴림" pitchFamily="34" charset="-127"/>
              </a:rPr>
              <a:t>Numerical example</a:t>
            </a:r>
          </a:p>
        </p:txBody>
      </p:sp>
      <p:sp>
        <p:nvSpPr>
          <p:cNvPr id="72709" name="Rectangle 3"/>
          <p:cNvSpPr>
            <a:spLocks noGrp="1" noChangeArrowheads="1"/>
          </p:cNvSpPr>
          <p:nvPr>
            <p:ph type="body" idx="1"/>
          </p:nvPr>
        </p:nvSpPr>
        <p:spPr/>
        <p:txBody>
          <a:bodyPr/>
          <a:lstStyle/>
          <a:p>
            <a:r>
              <a:rPr lang="en-US" altLang="ko-KR" smtClean="0">
                <a:solidFill>
                  <a:srgbClr val="FF0000"/>
                </a:solidFill>
                <a:ea typeface="굴림" pitchFamily="34" charset="-127"/>
              </a:rPr>
              <a:t>How long does it take to send a file of 640,000 bits from host A to host B over a circuit-switched network?</a:t>
            </a:r>
          </a:p>
          <a:p>
            <a:pPr lvl="1"/>
            <a:r>
              <a:rPr lang="en-US" altLang="ko-KR" smtClean="0">
                <a:ea typeface="굴림" pitchFamily="34" charset="-127"/>
              </a:rPr>
              <a:t>All links are 1.536 Mbps</a:t>
            </a:r>
          </a:p>
          <a:p>
            <a:pPr lvl="1"/>
            <a:r>
              <a:rPr lang="en-US" altLang="ko-KR" smtClean="0">
                <a:ea typeface="굴림" pitchFamily="34" charset="-127"/>
              </a:rPr>
              <a:t>Each link uses TDM with 24 slots/sec</a:t>
            </a:r>
          </a:p>
          <a:p>
            <a:pPr lvl="1"/>
            <a:r>
              <a:rPr lang="en-US" altLang="ko-KR" smtClean="0">
                <a:ea typeface="굴림" pitchFamily="34" charset="-127"/>
              </a:rPr>
              <a:t>500 msec to establish end-to-end circuit</a:t>
            </a:r>
          </a:p>
          <a:p>
            <a:pPr lvl="1"/>
            <a:endParaRPr lang="en-US" altLang="ko-KR" smtClean="0">
              <a:ea typeface="굴림" pitchFamily="34" charset="-127"/>
            </a:endParaRPr>
          </a:p>
          <a:p>
            <a:pPr>
              <a:buFont typeface="Wingdings" pitchFamily="2" charset="2"/>
              <a:buNone/>
            </a:pPr>
            <a:r>
              <a:rPr lang="en-US" altLang="ko-KR" smtClean="0">
                <a:solidFill>
                  <a:schemeClr val="accent2"/>
                </a:solidFill>
                <a:ea typeface="굴림" pitchFamily="34" charset="-127"/>
              </a:rPr>
              <a:t>Let’s work it out!</a:t>
            </a:r>
          </a:p>
        </p:txBody>
      </p:sp>
      <p:sp>
        <p:nvSpPr>
          <p:cNvPr id="6" name="TextBox 5"/>
          <p:cNvSpPr txBox="1"/>
          <p:nvPr/>
        </p:nvSpPr>
        <p:spPr>
          <a:xfrm>
            <a:off x="535574" y="5288340"/>
            <a:ext cx="8046722" cy="1015663"/>
          </a:xfrm>
          <a:prstGeom prst="rect">
            <a:avLst/>
          </a:prstGeom>
          <a:noFill/>
        </p:spPr>
        <p:txBody>
          <a:bodyPr wrap="square" rtlCol="0">
            <a:spAutoFit/>
          </a:bodyPr>
          <a:lstStyle/>
          <a:p>
            <a:r>
              <a:rPr lang="en-US" altLang="zh-CN" sz="2000" dirty="0" smtClean="0">
                <a:latin typeface="+mn-lt"/>
              </a:rPr>
              <a:t>Each circuit has a transmission rate of 1536 kbps/24 = 64 kbps, </a:t>
            </a:r>
            <a:r>
              <a:rPr lang="en-US" altLang="ko-KR" sz="2000" dirty="0" smtClean="0">
                <a:latin typeface="+mn-lt"/>
              </a:rPr>
              <a:t>so it takes (640,000 bits)/(64 kbps) = 10 sec to transmit the file. Total time: 10+0.5 = 10.5 sec. </a:t>
            </a:r>
            <a:endParaRPr lang="zh-CN" altLang="en-US" sz="2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73731" name="Slide Number Placeholder 6"/>
          <p:cNvSpPr>
            <a:spLocks noGrp="1"/>
          </p:cNvSpPr>
          <p:nvPr>
            <p:ph type="sldNum" sz="quarter" idx="12"/>
          </p:nvPr>
        </p:nvSpPr>
        <p:spPr>
          <a:noFill/>
        </p:spPr>
        <p:txBody>
          <a:bodyPr/>
          <a:lstStyle/>
          <a:p>
            <a:r>
              <a:rPr lang="en-US" altLang="ko-KR" smtClean="0">
                <a:ea typeface="굴림" pitchFamily="34" charset="-127"/>
              </a:rPr>
              <a:t>1-</a:t>
            </a:r>
            <a:fld id="{BCCD226C-0142-4CE8-9CD6-26CE046BDD72}" type="slidenum">
              <a:rPr lang="en-US" altLang="ko-KR" smtClean="0">
                <a:ea typeface="굴림" pitchFamily="34" charset="-127"/>
              </a:rPr>
              <a:pPr/>
              <a:t>54</a:t>
            </a:fld>
            <a:endParaRPr lang="en-US" altLang="ko-KR" smtClean="0">
              <a:ea typeface="굴림" pitchFamily="34" charset="-127"/>
            </a:endParaRPr>
          </a:p>
        </p:txBody>
      </p:sp>
      <p:sp>
        <p:nvSpPr>
          <p:cNvPr id="73732" name="Rectangle 2"/>
          <p:cNvSpPr>
            <a:spLocks noGrp="1" noChangeArrowheads="1"/>
          </p:cNvSpPr>
          <p:nvPr>
            <p:ph type="title"/>
          </p:nvPr>
        </p:nvSpPr>
        <p:spPr/>
        <p:txBody>
          <a:bodyPr/>
          <a:lstStyle/>
          <a:p>
            <a:r>
              <a:rPr lang="en-US" altLang="ko-KR" sz="3600" smtClean="0">
                <a:ea typeface="굴림" pitchFamily="34" charset="-127"/>
              </a:rPr>
              <a:t>Network Core: Packet Switching</a:t>
            </a:r>
            <a:endParaRPr lang="en-US" altLang="ko-KR" smtClean="0">
              <a:ea typeface="굴림" pitchFamily="34" charset="-127"/>
            </a:endParaRPr>
          </a:p>
        </p:txBody>
      </p:sp>
      <p:sp>
        <p:nvSpPr>
          <p:cNvPr id="73733" name="Rectangle 3"/>
          <p:cNvSpPr>
            <a:spLocks noGrp="1" noChangeArrowheads="1"/>
          </p:cNvSpPr>
          <p:nvPr>
            <p:ph type="body" sz="half" idx="1"/>
          </p:nvPr>
        </p:nvSpPr>
        <p:spPr>
          <a:xfrm>
            <a:off x="533400" y="1371600"/>
            <a:ext cx="4343400" cy="3276600"/>
          </a:xfrm>
        </p:spPr>
        <p:txBody>
          <a:bodyPr/>
          <a:lstStyle/>
          <a:p>
            <a:pPr>
              <a:buFont typeface="Wingdings" pitchFamily="2" charset="2"/>
              <a:buNone/>
            </a:pPr>
            <a:r>
              <a:rPr lang="en-US" altLang="ko-KR" sz="2400" dirty="0" smtClean="0">
                <a:solidFill>
                  <a:srgbClr val="FF0000"/>
                </a:solidFill>
                <a:ea typeface="굴림" pitchFamily="34" charset="-127"/>
              </a:rPr>
              <a:t>each end-end data stream divided into </a:t>
            </a:r>
            <a:r>
              <a:rPr lang="en-US" altLang="ko-KR" sz="2400" i="1" dirty="0" smtClean="0">
                <a:solidFill>
                  <a:srgbClr val="FF0000"/>
                </a:solidFill>
                <a:ea typeface="굴림" pitchFamily="34" charset="-127"/>
              </a:rPr>
              <a:t>packets</a:t>
            </a:r>
            <a:endParaRPr lang="en-US" altLang="ko-KR" sz="2000" dirty="0" smtClean="0">
              <a:ea typeface="굴림" pitchFamily="34" charset="-127"/>
            </a:endParaRPr>
          </a:p>
          <a:p>
            <a:r>
              <a:rPr lang="en-US" altLang="ko-KR" sz="2400" dirty="0" smtClean="0">
                <a:ea typeface="굴림" pitchFamily="34" charset="-127"/>
              </a:rPr>
              <a:t>user A, B packets </a:t>
            </a:r>
            <a:r>
              <a:rPr lang="en-US" altLang="ko-KR" sz="2400" i="1" dirty="0" smtClean="0">
                <a:ea typeface="굴림" pitchFamily="34" charset="-127"/>
              </a:rPr>
              <a:t>share</a:t>
            </a:r>
            <a:r>
              <a:rPr lang="en-US" altLang="ko-KR" sz="2400" dirty="0" smtClean="0">
                <a:ea typeface="굴림" pitchFamily="34" charset="-127"/>
              </a:rPr>
              <a:t> network resources</a:t>
            </a:r>
            <a:r>
              <a:rPr lang="en-US" altLang="ko-KR" sz="2000" dirty="0" smtClean="0">
                <a:ea typeface="굴림" pitchFamily="34" charset="-127"/>
              </a:rPr>
              <a:t> </a:t>
            </a:r>
          </a:p>
          <a:p>
            <a:r>
              <a:rPr lang="en-US" altLang="ko-KR" sz="2400" dirty="0" smtClean="0">
                <a:ea typeface="굴림" pitchFamily="34" charset="-127"/>
              </a:rPr>
              <a:t>each packet uses </a:t>
            </a:r>
            <a:r>
              <a:rPr lang="en-US" altLang="ko-KR" sz="2400" dirty="0" smtClean="0">
                <a:solidFill>
                  <a:srgbClr val="FF0000"/>
                </a:solidFill>
                <a:ea typeface="굴림" pitchFamily="34" charset="-127"/>
              </a:rPr>
              <a:t>full</a:t>
            </a:r>
            <a:r>
              <a:rPr lang="en-US" altLang="ko-KR" sz="2400" dirty="0" smtClean="0">
                <a:ea typeface="굴림" pitchFamily="34" charset="-127"/>
              </a:rPr>
              <a:t> link bandwidth </a:t>
            </a:r>
          </a:p>
          <a:p>
            <a:r>
              <a:rPr lang="en-US" altLang="ko-KR" sz="2400" dirty="0" smtClean="0">
                <a:ea typeface="굴림" pitchFamily="34" charset="-127"/>
              </a:rPr>
              <a:t>resources used </a:t>
            </a:r>
            <a:r>
              <a:rPr lang="en-US" altLang="ko-KR" sz="2400" i="1" dirty="0" smtClean="0">
                <a:ea typeface="굴림" pitchFamily="34" charset="-127"/>
              </a:rPr>
              <a:t>as needed</a:t>
            </a:r>
            <a:r>
              <a:rPr lang="en-US" altLang="ko-KR" sz="2400" dirty="0" smtClean="0">
                <a:ea typeface="굴림" pitchFamily="34" charset="-127"/>
              </a:rPr>
              <a:t> </a:t>
            </a:r>
          </a:p>
          <a:p>
            <a:endParaRPr lang="en-US" altLang="ko-KR" sz="2400" dirty="0" smtClean="0">
              <a:ea typeface="굴림" pitchFamily="34" charset="-127"/>
            </a:endParaRPr>
          </a:p>
          <a:p>
            <a:endParaRPr lang="en-US" altLang="ko-KR" sz="2000" dirty="0" smtClean="0">
              <a:ea typeface="굴림" pitchFamily="34" charset="-127"/>
            </a:endParaRPr>
          </a:p>
        </p:txBody>
      </p:sp>
      <p:sp>
        <p:nvSpPr>
          <p:cNvPr id="73734" name="Rectangle 6"/>
          <p:cNvSpPr>
            <a:spLocks noChangeArrowheads="1"/>
          </p:cNvSpPr>
          <p:nvPr/>
        </p:nvSpPr>
        <p:spPr bwMode="auto">
          <a:xfrm>
            <a:off x="5005388" y="1371600"/>
            <a:ext cx="3910012" cy="46450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dirty="0">
                <a:solidFill>
                  <a:srgbClr val="FF0000"/>
                </a:solidFill>
                <a:latin typeface="Comic Sans MS" pitchFamily="66" charset="0"/>
                <a:ea typeface="굴림" pitchFamily="34" charset="-127"/>
              </a:rPr>
              <a:t>resource contention:</a:t>
            </a:r>
            <a:r>
              <a:rPr lang="en-US" altLang="ko-KR" sz="2000" dirty="0">
                <a:latin typeface="Comic Sans MS" pitchFamily="66" charset="0"/>
                <a:ea typeface="굴림" pitchFamily="34" charset="-127"/>
              </a:rPr>
              <a:t> </a:t>
            </a:r>
          </a:p>
          <a:p>
            <a:pPr marL="342900" indent="-342900">
              <a:spcBef>
                <a:spcPct val="20000"/>
              </a:spcBef>
              <a:buClr>
                <a:schemeClr val="accent2"/>
              </a:buClr>
              <a:buSzPct val="85000"/>
              <a:buFont typeface="Wingdings" pitchFamily="2" charset="2"/>
              <a:buChar char="q"/>
            </a:pPr>
            <a:r>
              <a:rPr lang="en-US" altLang="ko-KR" sz="2000" dirty="0">
                <a:latin typeface="Comic Sans MS" pitchFamily="66" charset="0"/>
                <a:ea typeface="굴림" pitchFamily="34" charset="-127"/>
              </a:rPr>
              <a:t>aggregate resource demand can </a:t>
            </a:r>
            <a:r>
              <a:rPr lang="en-US" altLang="ko-KR" sz="2000" dirty="0">
                <a:solidFill>
                  <a:srgbClr val="FF0000"/>
                </a:solidFill>
                <a:latin typeface="Comic Sans MS" pitchFamily="66" charset="0"/>
                <a:ea typeface="굴림" pitchFamily="34" charset="-127"/>
              </a:rPr>
              <a:t>exceed </a:t>
            </a:r>
            <a:r>
              <a:rPr lang="en-US" altLang="ko-KR" sz="2000" dirty="0">
                <a:latin typeface="Comic Sans MS" pitchFamily="66" charset="0"/>
                <a:ea typeface="굴림" pitchFamily="34" charset="-127"/>
              </a:rPr>
              <a:t>amount available</a:t>
            </a:r>
          </a:p>
          <a:p>
            <a:pPr marL="342900" indent="-342900">
              <a:spcBef>
                <a:spcPct val="20000"/>
              </a:spcBef>
              <a:buClr>
                <a:schemeClr val="accent2"/>
              </a:buClr>
              <a:buSzPct val="85000"/>
              <a:buFont typeface="Wingdings" pitchFamily="2" charset="2"/>
              <a:buChar char="q"/>
            </a:pPr>
            <a:r>
              <a:rPr lang="en-US" altLang="ko-KR" sz="2000" dirty="0" smtClean="0">
                <a:solidFill>
                  <a:srgbClr val="0000FF"/>
                </a:solidFill>
                <a:latin typeface="Comic Sans MS" pitchFamily="66" charset="0"/>
                <a:ea typeface="굴림" pitchFamily="34" charset="-127"/>
              </a:rPr>
              <a:t>no </a:t>
            </a:r>
            <a:r>
              <a:rPr lang="en-US" altLang="ko-KR" sz="2000" dirty="0">
                <a:solidFill>
                  <a:srgbClr val="0000FF"/>
                </a:solidFill>
                <a:latin typeface="Comic Sans MS" pitchFamily="66" charset="0"/>
                <a:ea typeface="굴림" pitchFamily="34" charset="-127"/>
              </a:rPr>
              <a:t>admission control: </a:t>
            </a:r>
            <a:r>
              <a:rPr lang="en-US" altLang="ko-KR" sz="2000" dirty="0">
                <a:latin typeface="Comic Sans MS" pitchFamily="66" charset="0"/>
                <a:ea typeface="굴림" pitchFamily="34" charset="-127"/>
              </a:rPr>
              <a:t>circuit switching only allows the number of connections it can afford</a:t>
            </a:r>
          </a:p>
          <a:p>
            <a:pPr marL="342900" indent="-342900">
              <a:spcBef>
                <a:spcPct val="20000"/>
              </a:spcBef>
              <a:buClr>
                <a:schemeClr val="accent2"/>
              </a:buClr>
              <a:buSzPct val="85000"/>
              <a:buFont typeface="Wingdings" pitchFamily="2" charset="2"/>
              <a:buChar char="q"/>
            </a:pPr>
            <a:r>
              <a:rPr lang="en-US" altLang="ko-KR" sz="2000" dirty="0">
                <a:solidFill>
                  <a:srgbClr val="0000FF"/>
                </a:solidFill>
                <a:latin typeface="Comic Sans MS" pitchFamily="66" charset="0"/>
                <a:ea typeface="굴림" pitchFamily="34" charset="-127"/>
              </a:rPr>
              <a:t>congestion:</a:t>
            </a:r>
            <a:r>
              <a:rPr lang="en-US" altLang="ko-KR" sz="2000" dirty="0">
                <a:latin typeface="Comic Sans MS" pitchFamily="66" charset="0"/>
                <a:ea typeface="굴림" pitchFamily="34" charset="-127"/>
              </a:rPr>
              <a:t> packets queue, wait for link use</a:t>
            </a:r>
          </a:p>
          <a:p>
            <a:pPr marL="342900" indent="-342900">
              <a:spcBef>
                <a:spcPct val="20000"/>
              </a:spcBef>
              <a:buClr>
                <a:schemeClr val="accent2"/>
              </a:buClr>
              <a:buSzPct val="85000"/>
              <a:buFont typeface="Wingdings" pitchFamily="2" charset="2"/>
              <a:buChar char="q"/>
            </a:pPr>
            <a:r>
              <a:rPr lang="en-US" altLang="ko-KR" sz="2000" dirty="0">
                <a:solidFill>
                  <a:srgbClr val="0000FF"/>
                </a:solidFill>
                <a:latin typeface="Comic Sans MS" pitchFamily="66" charset="0"/>
                <a:ea typeface="굴림" pitchFamily="34" charset="-127"/>
              </a:rPr>
              <a:t>store and forward: </a:t>
            </a:r>
            <a:r>
              <a:rPr lang="en-US" altLang="ko-KR" sz="2000" dirty="0">
                <a:latin typeface="Comic Sans MS" pitchFamily="66" charset="0"/>
                <a:ea typeface="굴림" pitchFamily="34" charset="-127"/>
              </a:rPr>
              <a:t>packets move one hop at a time</a:t>
            </a:r>
          </a:p>
          <a:p>
            <a:pPr marL="742950" lvl="1" indent="-285750">
              <a:spcBef>
                <a:spcPct val="20000"/>
              </a:spcBef>
              <a:buClr>
                <a:schemeClr val="accent2"/>
              </a:buClr>
              <a:buSzPct val="75000"/>
              <a:buFont typeface="Wingdings" pitchFamily="2" charset="2"/>
              <a:buChar char="v"/>
            </a:pPr>
            <a:r>
              <a:rPr lang="en-US" altLang="ko-KR" sz="1800" dirty="0">
                <a:latin typeface="Comic Sans MS" pitchFamily="66" charset="0"/>
                <a:ea typeface="굴림" pitchFamily="34" charset="-127"/>
              </a:rPr>
              <a:t>Node receives complete packet before forwarding</a:t>
            </a:r>
          </a:p>
        </p:txBody>
      </p:sp>
      <p:sp>
        <p:nvSpPr>
          <p:cNvPr id="73736" name="Rectangle 7"/>
          <p:cNvSpPr>
            <a:spLocks noChangeArrowheads="1"/>
          </p:cNvSpPr>
          <p:nvPr/>
        </p:nvSpPr>
        <p:spPr bwMode="auto">
          <a:xfrm>
            <a:off x="533400" y="4876800"/>
            <a:ext cx="4038600" cy="1295400"/>
          </a:xfrm>
          <a:prstGeom prst="rect">
            <a:avLst/>
          </a:prstGeom>
          <a:noFill/>
          <a:ln w="9525">
            <a:noFill/>
            <a:miter lim="800000"/>
            <a:headEnd/>
            <a:tailEnd/>
          </a:ln>
        </p:spPr>
        <p:txBody>
          <a:bodyPr/>
          <a:lstStyle/>
          <a:p>
            <a:pPr marL="342900" indent="-342900" algn="ctr">
              <a:spcBef>
                <a:spcPct val="20000"/>
              </a:spcBef>
              <a:buClr>
                <a:schemeClr val="accent2"/>
              </a:buClr>
              <a:buSzPct val="85000"/>
              <a:buFont typeface="Wingdings" pitchFamily="2" charset="2"/>
              <a:buNone/>
            </a:pPr>
            <a:r>
              <a:rPr lang="en-US" altLang="ko-KR" sz="2000" dirty="0">
                <a:latin typeface="Comic Sans MS" pitchFamily="66" charset="0"/>
                <a:ea typeface="굴림" pitchFamily="34" charset="-127"/>
              </a:rPr>
              <a:t>Bandwidth division into “pieces”</a:t>
            </a:r>
          </a:p>
          <a:p>
            <a:pPr marL="342900" indent="-342900" algn="ctr">
              <a:spcBef>
                <a:spcPct val="20000"/>
              </a:spcBef>
              <a:buClr>
                <a:schemeClr val="accent2"/>
              </a:buClr>
              <a:buSzPct val="85000"/>
              <a:buFont typeface="Wingdings" pitchFamily="2" charset="2"/>
              <a:buNone/>
            </a:pPr>
            <a:r>
              <a:rPr lang="en-US" altLang="ko-KR" sz="2000" dirty="0">
                <a:latin typeface="Comic Sans MS" pitchFamily="66" charset="0"/>
                <a:ea typeface="굴림" pitchFamily="34" charset="-127"/>
              </a:rPr>
              <a:t>Dedicated allocation</a:t>
            </a:r>
          </a:p>
          <a:p>
            <a:pPr marL="342900" indent="-342900" algn="ctr">
              <a:spcBef>
                <a:spcPct val="20000"/>
              </a:spcBef>
              <a:buClr>
                <a:schemeClr val="accent2"/>
              </a:buClr>
              <a:buSzPct val="85000"/>
              <a:buFont typeface="Wingdings" pitchFamily="2" charset="2"/>
              <a:buNone/>
            </a:pPr>
            <a:r>
              <a:rPr lang="en-US" altLang="ko-KR" sz="2000" dirty="0">
                <a:latin typeface="Comic Sans MS" pitchFamily="66" charset="0"/>
                <a:ea typeface="굴림" pitchFamily="34" charset="-127"/>
              </a:rPr>
              <a:t>Resource reservation</a:t>
            </a:r>
          </a:p>
        </p:txBody>
      </p:sp>
      <p:pic>
        <p:nvPicPr>
          <p:cNvPr id="11" name="图片 10" descr="forbidden.jpeg"/>
          <p:cNvPicPr>
            <a:picLocks noChangeAspect="1"/>
          </p:cNvPicPr>
          <p:nvPr/>
        </p:nvPicPr>
        <p:blipFill>
          <a:blip r:embed="rId3" cstate="print">
            <a:clrChange>
              <a:clrFrom>
                <a:srgbClr val="FFFFFF"/>
              </a:clrFrom>
              <a:clrTo>
                <a:srgbClr val="FFFFFF">
                  <a:alpha val="0"/>
                </a:srgbClr>
              </a:clrTo>
            </a:clrChange>
          </a:blip>
          <a:srcRect l="18069" t="11282" r="19575" b="11282"/>
          <a:stretch>
            <a:fillRect/>
          </a:stretch>
        </p:blipFill>
        <p:spPr>
          <a:xfrm>
            <a:off x="1606094" y="4593037"/>
            <a:ext cx="1788950" cy="17790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3736">
                                            <p:txEl>
                                              <p:pRg st="0" end="0"/>
                                            </p:txEl>
                                          </p:spTgt>
                                        </p:tgtEl>
                                        <p:attrNameLst>
                                          <p:attrName>style.visibility</p:attrName>
                                        </p:attrNameLst>
                                      </p:cBhvr>
                                      <p:to>
                                        <p:strVal val="visible"/>
                                      </p:to>
                                    </p:set>
                                    <p:animEffect transition="in" filter="slide(fromBottom)">
                                      <p:cBhvr>
                                        <p:cTn id="7" dur="500"/>
                                        <p:tgtEl>
                                          <p:spTgt spid="73736">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73736">
                                            <p:txEl>
                                              <p:pRg st="1" end="1"/>
                                            </p:txEl>
                                          </p:spTgt>
                                        </p:tgtEl>
                                        <p:attrNameLst>
                                          <p:attrName>style.visibility</p:attrName>
                                        </p:attrNameLst>
                                      </p:cBhvr>
                                      <p:to>
                                        <p:strVal val="visible"/>
                                      </p:to>
                                    </p:set>
                                    <p:animEffect transition="in" filter="slide(fromBottom)">
                                      <p:cBhvr>
                                        <p:cTn id="10" dur="500"/>
                                        <p:tgtEl>
                                          <p:spTgt spid="73736">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73736">
                                            <p:txEl>
                                              <p:pRg st="2" end="2"/>
                                            </p:txEl>
                                          </p:spTgt>
                                        </p:tgtEl>
                                        <p:attrNameLst>
                                          <p:attrName>style.visibility</p:attrName>
                                        </p:attrNameLst>
                                      </p:cBhvr>
                                      <p:to>
                                        <p:strVal val="visible"/>
                                      </p:to>
                                    </p:set>
                                    <p:animEffect transition="in" filter="slide(fromBottom)">
                                      <p:cBhvr>
                                        <p:cTn id="13" dur="500"/>
                                        <p:tgtEl>
                                          <p:spTgt spid="7373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6"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5368" name="Slide Number Placeholder 6"/>
          <p:cNvSpPr>
            <a:spLocks noGrp="1"/>
          </p:cNvSpPr>
          <p:nvPr>
            <p:ph type="sldNum" sz="quarter" idx="12"/>
          </p:nvPr>
        </p:nvSpPr>
        <p:spPr>
          <a:noFill/>
        </p:spPr>
        <p:txBody>
          <a:bodyPr/>
          <a:lstStyle/>
          <a:p>
            <a:r>
              <a:rPr lang="en-US" altLang="ko-KR" smtClean="0">
                <a:ea typeface="굴림" pitchFamily="34" charset="-127"/>
              </a:rPr>
              <a:t>1-</a:t>
            </a:r>
            <a:fld id="{0C11B972-CF85-4814-AC61-BCCF0DC739C4}" type="slidenum">
              <a:rPr lang="en-US" altLang="ko-KR" smtClean="0">
                <a:ea typeface="굴림" pitchFamily="34" charset="-127"/>
              </a:rPr>
              <a:pPr/>
              <a:t>55</a:t>
            </a:fld>
            <a:endParaRPr lang="en-US" altLang="ko-KR" smtClean="0">
              <a:ea typeface="굴림" pitchFamily="34" charset="-127"/>
            </a:endParaRPr>
          </a:p>
        </p:txBody>
      </p:sp>
      <p:sp>
        <p:nvSpPr>
          <p:cNvPr id="15369" name="Rectangle 2"/>
          <p:cNvSpPr>
            <a:spLocks noGrp="1" noChangeArrowheads="1"/>
          </p:cNvSpPr>
          <p:nvPr>
            <p:ph type="title"/>
          </p:nvPr>
        </p:nvSpPr>
        <p:spPr>
          <a:xfrm>
            <a:off x="533400" y="228600"/>
            <a:ext cx="8447088" cy="1143000"/>
          </a:xfrm>
        </p:spPr>
        <p:txBody>
          <a:bodyPr/>
          <a:lstStyle/>
          <a:p>
            <a:r>
              <a:rPr lang="en-US" altLang="ko-KR" sz="3200" smtClean="0">
                <a:ea typeface="굴림" pitchFamily="34" charset="-127"/>
              </a:rPr>
              <a:t>Packet Switching: Statistical Multiplexing</a:t>
            </a:r>
            <a:endParaRPr lang="en-US" altLang="ko-KR" sz="3600" smtClean="0">
              <a:ea typeface="굴림" pitchFamily="34" charset="-127"/>
            </a:endParaRPr>
          </a:p>
        </p:txBody>
      </p:sp>
      <p:sp>
        <p:nvSpPr>
          <p:cNvPr id="14346" name="Rectangle 3"/>
          <p:cNvSpPr>
            <a:spLocks noGrp="1" noChangeArrowheads="1"/>
          </p:cNvSpPr>
          <p:nvPr>
            <p:ph type="body" sz="half" idx="1"/>
          </p:nvPr>
        </p:nvSpPr>
        <p:spPr>
          <a:xfrm>
            <a:off x="307975" y="5076825"/>
            <a:ext cx="8672513" cy="1524000"/>
          </a:xfrm>
        </p:spPr>
        <p:txBody>
          <a:bodyPr>
            <a:normAutofit lnSpcReduction="10000"/>
          </a:bodyPr>
          <a:lstStyle/>
          <a:p>
            <a:pPr>
              <a:buFont typeface="Wingdings" pitchFamily="2" charset="2"/>
              <a:buNone/>
              <a:defRPr/>
            </a:pPr>
            <a:r>
              <a:rPr lang="en-US" altLang="ko-KR" sz="2400" dirty="0" smtClean="0">
                <a:ea typeface="굴림" charset="-127"/>
              </a:rPr>
              <a:t>Sequence of A &amp; B packets does not have fixed pattern, bandwidth </a:t>
            </a:r>
            <a:r>
              <a:rPr lang="en-US" altLang="ko-KR" sz="2400" dirty="0" smtClean="0">
                <a:solidFill>
                  <a:srgbClr val="0000FF"/>
                </a:solidFill>
                <a:ea typeface="굴림" charset="-127"/>
              </a:rPr>
              <a:t>shared</a:t>
            </a:r>
            <a:r>
              <a:rPr lang="en-US" altLang="ko-KR" sz="2400" dirty="0" smtClean="0">
                <a:ea typeface="굴림" charset="-127"/>
              </a:rPr>
              <a:t> on demand </a:t>
            </a:r>
            <a:r>
              <a:rPr lang="en-US" altLang="ko-KR" sz="2400" dirty="0" smtClean="0">
                <a:ea typeface="굴림" charset="-127"/>
                <a:sym typeface="Monotype Sorts" pitchFamily="2" charset="2"/>
              </a:rPr>
              <a:t> </a:t>
            </a:r>
            <a:r>
              <a:rPr lang="en-US" altLang="ko-KR" sz="2400" b="1" i="1" dirty="0" smtClean="0">
                <a:solidFill>
                  <a:srgbClr val="FF0000"/>
                </a:solidFill>
                <a:ea typeface="굴림" charset="-127"/>
                <a:sym typeface="Monotype Sorts" pitchFamily="2" charset="2"/>
              </a:rPr>
              <a:t>statistical Time Division multiplexing </a:t>
            </a:r>
            <a:r>
              <a:rPr lang="en-US" altLang="ko-KR" sz="2400" b="1" i="1" dirty="0" err="1" smtClean="0">
                <a:solidFill>
                  <a:srgbClr val="FF0000"/>
                </a:solidFill>
                <a:ea typeface="굴림" charset="-127"/>
                <a:sym typeface="Monotype Sorts" pitchFamily="2" charset="2"/>
              </a:rPr>
              <a:t>vs</a:t>
            </a:r>
            <a:r>
              <a:rPr lang="en-US" altLang="ko-KR" sz="2400" b="1" i="1" dirty="0" smtClean="0">
                <a:solidFill>
                  <a:srgbClr val="FF0000"/>
                </a:solidFill>
                <a:ea typeface="굴림" charset="-127"/>
                <a:sym typeface="Monotype Sorts" pitchFamily="2" charset="2"/>
              </a:rPr>
              <a:t> synchronous TDM</a:t>
            </a:r>
            <a:r>
              <a:rPr lang="en-US" altLang="ko-KR" sz="2400" dirty="0" smtClean="0">
                <a:ea typeface="굴림" charset="-127"/>
                <a:sym typeface="Monotype Sorts" pitchFamily="2" charset="2"/>
              </a:rPr>
              <a:t>.</a:t>
            </a:r>
          </a:p>
          <a:p>
            <a:pPr>
              <a:buFont typeface="Wingdings" pitchFamily="2" charset="2"/>
              <a:buNone/>
              <a:defRPr/>
            </a:pPr>
            <a:r>
              <a:rPr lang="en-US" altLang="ko-KR" sz="2400" dirty="0" smtClean="0">
                <a:ea typeface="굴림" charset="-127"/>
                <a:sym typeface="Monotype Sorts" pitchFamily="2" charset="2"/>
              </a:rPr>
              <a:t>TDM: each host gets same slot in revolving TDM frame.</a:t>
            </a:r>
            <a:endParaRPr lang="en-US" altLang="ko-KR" sz="2400" dirty="0" smtClean="0">
              <a:ea typeface="굴림" charset="-127"/>
            </a:endParaRPr>
          </a:p>
          <a:p>
            <a:pPr>
              <a:defRPr/>
            </a:pPr>
            <a:endParaRPr lang="en-US" altLang="ko-KR" sz="2400" dirty="0" smtClean="0">
              <a:ea typeface="굴림" charset="-127"/>
            </a:endParaRPr>
          </a:p>
        </p:txBody>
      </p:sp>
      <p:graphicFrame>
        <p:nvGraphicFramePr>
          <p:cNvPr id="15362" name="Object 226"/>
          <p:cNvGraphicFramePr>
            <a:graphicFrameLocks noChangeAspect="1"/>
          </p:cNvGraphicFramePr>
          <p:nvPr/>
        </p:nvGraphicFramePr>
        <p:xfrm>
          <a:off x="1203325" y="2470150"/>
          <a:ext cx="646113" cy="533400"/>
        </p:xfrm>
        <a:graphic>
          <a:graphicData uri="http://schemas.openxmlformats.org/presentationml/2006/ole">
            <p:oleObj spid="_x0000_s279559" name="Clip" r:id="rId4" imgW="1305000" imgH="1085760" progId="">
              <p:embed/>
            </p:oleObj>
          </a:graphicData>
        </a:graphic>
      </p:graphicFrame>
      <p:sp>
        <p:nvSpPr>
          <p:cNvPr id="15371" name="Line 230"/>
          <p:cNvSpPr>
            <a:spLocks noChangeShapeType="1"/>
          </p:cNvSpPr>
          <p:nvPr/>
        </p:nvSpPr>
        <p:spPr bwMode="auto">
          <a:xfrm>
            <a:off x="3538538" y="2303463"/>
            <a:ext cx="0" cy="228600"/>
          </a:xfrm>
          <a:prstGeom prst="line">
            <a:avLst/>
          </a:prstGeom>
          <a:noFill/>
          <a:ln w="12700">
            <a:noFill/>
            <a:round/>
            <a:headEnd/>
            <a:tailEnd/>
          </a:ln>
        </p:spPr>
        <p:txBody>
          <a:bodyPr wrap="none" anchor="ctr"/>
          <a:lstStyle/>
          <a:p>
            <a:endParaRPr lang="zh-CN" altLang="en-US"/>
          </a:p>
        </p:txBody>
      </p:sp>
      <p:sp>
        <p:nvSpPr>
          <p:cNvPr id="15372" name="Oval 228"/>
          <p:cNvSpPr>
            <a:spLocks noChangeArrowheads="1"/>
          </p:cNvSpPr>
          <p:nvPr/>
        </p:nvSpPr>
        <p:spPr bwMode="auto">
          <a:xfrm>
            <a:off x="2320925" y="2333625"/>
            <a:ext cx="1198563" cy="369888"/>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sp>
        <p:nvSpPr>
          <p:cNvPr id="15373" name="Rectangle 231"/>
          <p:cNvSpPr>
            <a:spLocks noChangeArrowheads="1"/>
          </p:cNvSpPr>
          <p:nvPr/>
        </p:nvSpPr>
        <p:spPr bwMode="auto">
          <a:xfrm>
            <a:off x="2320925" y="2265363"/>
            <a:ext cx="1198563" cy="263525"/>
          </a:xfrm>
          <a:prstGeom prst="rect">
            <a:avLst/>
          </a:prstGeom>
          <a:solidFill>
            <a:srgbClr val="B2B2B2"/>
          </a:solidFill>
          <a:ln w="12700">
            <a:noFill/>
            <a:miter lim="800000"/>
            <a:headEnd/>
            <a:tailEnd/>
          </a:ln>
        </p:spPr>
        <p:txBody>
          <a:bodyPr wrap="none" anchor="ctr"/>
          <a:lstStyle/>
          <a:p>
            <a:pPr algn="ctr"/>
            <a:endParaRPr lang="ko-KR" altLang="ko-KR">
              <a:ea typeface="굴림" pitchFamily="34" charset="-127"/>
            </a:endParaRPr>
          </a:p>
        </p:txBody>
      </p:sp>
      <p:sp>
        <p:nvSpPr>
          <p:cNvPr id="15374" name="Oval 232"/>
          <p:cNvSpPr>
            <a:spLocks noChangeArrowheads="1"/>
          </p:cNvSpPr>
          <p:nvPr/>
        </p:nvSpPr>
        <p:spPr bwMode="auto">
          <a:xfrm>
            <a:off x="2330450" y="2036763"/>
            <a:ext cx="1198563" cy="430212"/>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grpSp>
        <p:nvGrpSpPr>
          <p:cNvPr id="2" name="Group 242"/>
          <p:cNvGrpSpPr>
            <a:grpSpLocks/>
          </p:cNvGrpSpPr>
          <p:nvPr/>
        </p:nvGrpSpPr>
        <p:grpSpPr bwMode="auto">
          <a:xfrm>
            <a:off x="2676525" y="2066925"/>
            <a:ext cx="498475" cy="119063"/>
            <a:chOff x="2208" y="2184"/>
            <a:chExt cx="176" cy="69"/>
          </a:xfrm>
        </p:grpSpPr>
        <p:grpSp>
          <p:nvGrpSpPr>
            <p:cNvPr id="3" name="Group 120"/>
            <p:cNvGrpSpPr>
              <a:grpSpLocks/>
            </p:cNvGrpSpPr>
            <p:nvPr/>
          </p:nvGrpSpPr>
          <p:grpSpPr bwMode="auto">
            <a:xfrm>
              <a:off x="2208" y="2185"/>
              <a:ext cx="176" cy="68"/>
              <a:chOff x="2848" y="848"/>
              <a:chExt cx="140" cy="98"/>
            </a:xfrm>
          </p:grpSpPr>
          <p:sp>
            <p:nvSpPr>
              <p:cNvPr id="15450" name="Line 12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451" name="Line 12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452" name="Line 12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124"/>
            <p:cNvGrpSpPr>
              <a:grpSpLocks/>
            </p:cNvGrpSpPr>
            <p:nvPr/>
          </p:nvGrpSpPr>
          <p:grpSpPr bwMode="auto">
            <a:xfrm flipV="1">
              <a:off x="2208" y="2184"/>
              <a:ext cx="176" cy="68"/>
              <a:chOff x="2848" y="848"/>
              <a:chExt cx="140" cy="98"/>
            </a:xfrm>
          </p:grpSpPr>
          <p:sp>
            <p:nvSpPr>
              <p:cNvPr id="15447" name="Line 12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448" name="Line 12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449" name="Line 12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5376" name="Oval 246"/>
          <p:cNvSpPr>
            <a:spLocks noChangeArrowheads="1"/>
          </p:cNvSpPr>
          <p:nvPr/>
        </p:nvSpPr>
        <p:spPr bwMode="auto">
          <a:xfrm>
            <a:off x="5416550" y="2352675"/>
            <a:ext cx="1198563" cy="369888"/>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sp>
        <p:nvSpPr>
          <p:cNvPr id="15377" name="Line 247"/>
          <p:cNvSpPr>
            <a:spLocks noChangeShapeType="1"/>
          </p:cNvSpPr>
          <p:nvPr/>
        </p:nvSpPr>
        <p:spPr bwMode="auto">
          <a:xfrm>
            <a:off x="5426075" y="2332038"/>
            <a:ext cx="0" cy="228600"/>
          </a:xfrm>
          <a:prstGeom prst="line">
            <a:avLst/>
          </a:prstGeom>
          <a:noFill/>
          <a:ln w="12700">
            <a:solidFill>
              <a:schemeClr val="tx1"/>
            </a:solidFill>
            <a:round/>
            <a:headEnd/>
            <a:tailEnd/>
          </a:ln>
        </p:spPr>
        <p:txBody>
          <a:bodyPr wrap="none" anchor="ctr"/>
          <a:lstStyle/>
          <a:p>
            <a:endParaRPr lang="zh-CN" altLang="en-US"/>
          </a:p>
        </p:txBody>
      </p:sp>
      <p:sp>
        <p:nvSpPr>
          <p:cNvPr id="15378" name="Rectangle 248"/>
          <p:cNvSpPr>
            <a:spLocks noChangeArrowheads="1"/>
          </p:cNvSpPr>
          <p:nvPr/>
        </p:nvSpPr>
        <p:spPr bwMode="auto">
          <a:xfrm>
            <a:off x="5426075" y="2293938"/>
            <a:ext cx="1198563" cy="263525"/>
          </a:xfrm>
          <a:prstGeom prst="rect">
            <a:avLst/>
          </a:prstGeom>
          <a:solidFill>
            <a:srgbClr val="B2B2B2"/>
          </a:solidFill>
          <a:ln w="12700">
            <a:noFill/>
            <a:miter lim="800000"/>
            <a:headEnd/>
            <a:tailEnd/>
          </a:ln>
        </p:spPr>
        <p:txBody>
          <a:bodyPr wrap="none" anchor="ctr"/>
          <a:lstStyle/>
          <a:p>
            <a:pPr algn="ctr"/>
            <a:endParaRPr lang="ko-KR" altLang="ko-KR">
              <a:ea typeface="굴림" pitchFamily="34" charset="-127"/>
            </a:endParaRPr>
          </a:p>
        </p:txBody>
      </p:sp>
      <p:sp>
        <p:nvSpPr>
          <p:cNvPr id="15379" name="Oval 249"/>
          <p:cNvSpPr>
            <a:spLocks noChangeArrowheads="1"/>
          </p:cNvSpPr>
          <p:nvPr/>
        </p:nvSpPr>
        <p:spPr bwMode="auto">
          <a:xfrm>
            <a:off x="5435600" y="2065338"/>
            <a:ext cx="1198563" cy="430212"/>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graphicFrame>
        <p:nvGraphicFramePr>
          <p:cNvPr id="15363" name="Object 274"/>
          <p:cNvGraphicFramePr>
            <a:graphicFrameLocks noChangeAspect="1"/>
          </p:cNvGraphicFramePr>
          <p:nvPr/>
        </p:nvGraphicFramePr>
        <p:xfrm>
          <a:off x="7004050" y="1546225"/>
          <a:ext cx="646113" cy="533400"/>
        </p:xfrm>
        <a:graphic>
          <a:graphicData uri="http://schemas.openxmlformats.org/presentationml/2006/ole">
            <p:oleObj spid="_x0000_s279560" name="Clip" r:id="rId5" imgW="1305000" imgH="1085760" progId="">
              <p:embed/>
            </p:oleObj>
          </a:graphicData>
        </a:graphic>
      </p:graphicFrame>
      <p:graphicFrame>
        <p:nvGraphicFramePr>
          <p:cNvPr id="15364" name="Object 275"/>
          <p:cNvGraphicFramePr>
            <a:graphicFrameLocks noChangeAspect="1"/>
          </p:cNvGraphicFramePr>
          <p:nvPr/>
        </p:nvGraphicFramePr>
        <p:xfrm>
          <a:off x="965200" y="1565275"/>
          <a:ext cx="646113" cy="533400"/>
        </p:xfrm>
        <a:graphic>
          <a:graphicData uri="http://schemas.openxmlformats.org/presentationml/2006/ole">
            <p:oleObj spid="_x0000_s279561" name="Clip" r:id="rId6" imgW="1305000" imgH="1085760" progId="">
              <p:embed/>
            </p:oleObj>
          </a:graphicData>
        </a:graphic>
      </p:graphicFrame>
      <p:sp>
        <p:nvSpPr>
          <p:cNvPr id="15380" name="Line 276"/>
          <p:cNvSpPr>
            <a:spLocks noChangeShapeType="1"/>
          </p:cNvSpPr>
          <p:nvPr/>
        </p:nvSpPr>
        <p:spPr bwMode="auto">
          <a:xfrm>
            <a:off x="1590675" y="1971675"/>
            <a:ext cx="504825" cy="0"/>
          </a:xfrm>
          <a:prstGeom prst="line">
            <a:avLst/>
          </a:prstGeom>
          <a:noFill/>
          <a:ln w="19050">
            <a:solidFill>
              <a:schemeClr val="tx1"/>
            </a:solidFill>
            <a:round/>
            <a:headEnd/>
            <a:tailEnd/>
          </a:ln>
        </p:spPr>
        <p:txBody>
          <a:bodyPr wrap="none" anchor="ctr"/>
          <a:lstStyle/>
          <a:p>
            <a:endParaRPr lang="zh-CN" altLang="en-US"/>
          </a:p>
        </p:txBody>
      </p:sp>
      <p:sp>
        <p:nvSpPr>
          <p:cNvPr id="15381" name="Line 277"/>
          <p:cNvSpPr>
            <a:spLocks noChangeShapeType="1"/>
          </p:cNvSpPr>
          <p:nvPr/>
        </p:nvSpPr>
        <p:spPr bwMode="auto">
          <a:xfrm flipV="1">
            <a:off x="1895475" y="2957513"/>
            <a:ext cx="195263" cy="4762"/>
          </a:xfrm>
          <a:prstGeom prst="line">
            <a:avLst/>
          </a:prstGeom>
          <a:noFill/>
          <a:ln w="19050">
            <a:solidFill>
              <a:schemeClr val="tx1"/>
            </a:solidFill>
            <a:round/>
            <a:headEnd/>
            <a:tailEnd/>
          </a:ln>
        </p:spPr>
        <p:txBody>
          <a:bodyPr wrap="none" anchor="ctr"/>
          <a:lstStyle/>
          <a:p>
            <a:endParaRPr lang="zh-CN" altLang="en-US"/>
          </a:p>
        </p:txBody>
      </p:sp>
      <p:sp>
        <p:nvSpPr>
          <p:cNvPr id="15382" name="Line 278"/>
          <p:cNvSpPr>
            <a:spLocks noChangeShapeType="1"/>
          </p:cNvSpPr>
          <p:nvPr/>
        </p:nvSpPr>
        <p:spPr bwMode="auto">
          <a:xfrm>
            <a:off x="3514725" y="2390775"/>
            <a:ext cx="1933575" cy="9525"/>
          </a:xfrm>
          <a:prstGeom prst="line">
            <a:avLst/>
          </a:prstGeom>
          <a:noFill/>
          <a:ln w="19050">
            <a:solidFill>
              <a:schemeClr val="tx1"/>
            </a:solidFill>
            <a:round/>
            <a:headEnd/>
            <a:tailEnd/>
          </a:ln>
        </p:spPr>
        <p:txBody>
          <a:bodyPr wrap="none" anchor="ctr"/>
          <a:lstStyle/>
          <a:p>
            <a:endParaRPr lang="zh-CN" altLang="en-US"/>
          </a:p>
        </p:txBody>
      </p:sp>
      <p:sp>
        <p:nvSpPr>
          <p:cNvPr id="15383" name="Line 279"/>
          <p:cNvSpPr>
            <a:spLocks noChangeShapeType="1"/>
          </p:cNvSpPr>
          <p:nvPr/>
        </p:nvSpPr>
        <p:spPr bwMode="auto">
          <a:xfrm flipV="1">
            <a:off x="5619750" y="2724150"/>
            <a:ext cx="142875" cy="657225"/>
          </a:xfrm>
          <a:prstGeom prst="line">
            <a:avLst/>
          </a:prstGeom>
          <a:noFill/>
          <a:ln w="19050">
            <a:solidFill>
              <a:schemeClr val="tx1"/>
            </a:solidFill>
            <a:round/>
            <a:headEnd/>
            <a:tailEnd/>
          </a:ln>
        </p:spPr>
        <p:txBody>
          <a:bodyPr wrap="none" anchor="ctr"/>
          <a:lstStyle/>
          <a:p>
            <a:endParaRPr lang="zh-CN" altLang="en-US"/>
          </a:p>
        </p:txBody>
      </p:sp>
      <p:sp>
        <p:nvSpPr>
          <p:cNvPr id="15384" name="Line 280"/>
          <p:cNvSpPr>
            <a:spLocks noChangeShapeType="1"/>
          </p:cNvSpPr>
          <p:nvPr/>
        </p:nvSpPr>
        <p:spPr bwMode="auto">
          <a:xfrm flipV="1">
            <a:off x="6591300" y="1952625"/>
            <a:ext cx="504825" cy="266700"/>
          </a:xfrm>
          <a:prstGeom prst="line">
            <a:avLst/>
          </a:prstGeom>
          <a:noFill/>
          <a:ln w="19050">
            <a:solidFill>
              <a:schemeClr val="tx1"/>
            </a:solidFill>
            <a:round/>
            <a:headEnd/>
            <a:tailEnd/>
          </a:ln>
        </p:spPr>
        <p:txBody>
          <a:bodyPr wrap="none" anchor="ctr"/>
          <a:lstStyle/>
          <a:p>
            <a:endParaRPr lang="zh-CN" altLang="en-US"/>
          </a:p>
        </p:txBody>
      </p:sp>
      <p:sp>
        <p:nvSpPr>
          <p:cNvPr id="15385" name="Line 284"/>
          <p:cNvSpPr>
            <a:spLocks noChangeShapeType="1"/>
          </p:cNvSpPr>
          <p:nvPr/>
        </p:nvSpPr>
        <p:spPr bwMode="auto">
          <a:xfrm flipH="1">
            <a:off x="2095500" y="1962150"/>
            <a:ext cx="0" cy="1000125"/>
          </a:xfrm>
          <a:prstGeom prst="line">
            <a:avLst/>
          </a:prstGeom>
          <a:noFill/>
          <a:ln w="19050">
            <a:solidFill>
              <a:schemeClr val="tx1"/>
            </a:solidFill>
            <a:round/>
            <a:headEnd/>
            <a:tailEnd/>
          </a:ln>
        </p:spPr>
        <p:txBody>
          <a:bodyPr wrap="none" anchor="ctr"/>
          <a:lstStyle/>
          <a:p>
            <a:endParaRPr lang="zh-CN" altLang="en-US"/>
          </a:p>
        </p:txBody>
      </p:sp>
      <p:sp>
        <p:nvSpPr>
          <p:cNvPr id="15386" name="Line 285"/>
          <p:cNvSpPr>
            <a:spLocks noChangeShapeType="1"/>
          </p:cNvSpPr>
          <p:nvPr/>
        </p:nvSpPr>
        <p:spPr bwMode="auto">
          <a:xfrm>
            <a:off x="2105025" y="2395538"/>
            <a:ext cx="200025" cy="0"/>
          </a:xfrm>
          <a:prstGeom prst="line">
            <a:avLst/>
          </a:prstGeom>
          <a:noFill/>
          <a:ln w="19050">
            <a:solidFill>
              <a:schemeClr val="tx1"/>
            </a:solidFill>
            <a:round/>
            <a:headEnd/>
            <a:tailEnd/>
          </a:ln>
        </p:spPr>
        <p:txBody>
          <a:bodyPr wrap="none" anchor="ctr"/>
          <a:lstStyle/>
          <a:p>
            <a:endParaRPr lang="zh-CN" altLang="en-US"/>
          </a:p>
        </p:txBody>
      </p:sp>
      <p:sp>
        <p:nvSpPr>
          <p:cNvPr id="15387" name="Rectangle 287"/>
          <p:cNvSpPr>
            <a:spLocks noChangeArrowheads="1"/>
          </p:cNvSpPr>
          <p:nvPr/>
        </p:nvSpPr>
        <p:spPr bwMode="auto">
          <a:xfrm>
            <a:off x="3548063" y="2185988"/>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88" name="Rectangle 288"/>
          <p:cNvSpPr>
            <a:spLocks noChangeArrowheads="1"/>
          </p:cNvSpPr>
          <p:nvPr/>
        </p:nvSpPr>
        <p:spPr bwMode="auto">
          <a:xfrm>
            <a:off x="3709988" y="2185988"/>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89" name="Rectangle 289"/>
          <p:cNvSpPr>
            <a:spLocks noChangeArrowheads="1"/>
          </p:cNvSpPr>
          <p:nvPr/>
        </p:nvSpPr>
        <p:spPr bwMode="auto">
          <a:xfrm>
            <a:off x="3871913" y="2185988"/>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0" name="Rectangle 290"/>
          <p:cNvSpPr>
            <a:spLocks noChangeArrowheads="1"/>
          </p:cNvSpPr>
          <p:nvPr/>
        </p:nvSpPr>
        <p:spPr bwMode="auto">
          <a:xfrm>
            <a:off x="4033838" y="2185988"/>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1" name="Rectangle 291"/>
          <p:cNvSpPr>
            <a:spLocks noChangeArrowheads="1"/>
          </p:cNvSpPr>
          <p:nvPr/>
        </p:nvSpPr>
        <p:spPr bwMode="auto">
          <a:xfrm>
            <a:off x="4195763" y="2185988"/>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2" name="Rectangle 292"/>
          <p:cNvSpPr>
            <a:spLocks noChangeArrowheads="1"/>
          </p:cNvSpPr>
          <p:nvPr/>
        </p:nvSpPr>
        <p:spPr bwMode="auto">
          <a:xfrm>
            <a:off x="4567238" y="2185988"/>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3" name="Rectangle 293"/>
          <p:cNvSpPr>
            <a:spLocks noChangeArrowheads="1"/>
          </p:cNvSpPr>
          <p:nvPr/>
        </p:nvSpPr>
        <p:spPr bwMode="auto">
          <a:xfrm>
            <a:off x="5005388" y="2181225"/>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5" name="Group 311"/>
          <p:cNvGrpSpPr>
            <a:grpSpLocks/>
          </p:cNvGrpSpPr>
          <p:nvPr/>
        </p:nvGrpSpPr>
        <p:grpSpPr bwMode="auto">
          <a:xfrm>
            <a:off x="2857500" y="2262188"/>
            <a:ext cx="633413" cy="200025"/>
            <a:chOff x="1800" y="1425"/>
            <a:chExt cx="399" cy="126"/>
          </a:xfrm>
        </p:grpSpPr>
        <p:sp>
          <p:nvSpPr>
            <p:cNvPr id="15441"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442"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443"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444"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sp>
        <p:nvSpPr>
          <p:cNvPr id="15395" name="Rectangle 298"/>
          <p:cNvSpPr>
            <a:spLocks noChangeArrowheads="1"/>
          </p:cNvSpPr>
          <p:nvPr/>
        </p:nvSpPr>
        <p:spPr bwMode="auto">
          <a:xfrm>
            <a:off x="2128838" y="2162175"/>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6" name="Rectangle 299"/>
          <p:cNvSpPr>
            <a:spLocks noChangeArrowheads="1"/>
          </p:cNvSpPr>
          <p:nvPr/>
        </p:nvSpPr>
        <p:spPr bwMode="auto">
          <a:xfrm>
            <a:off x="1909763" y="2733675"/>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7" name="Line 300"/>
          <p:cNvSpPr>
            <a:spLocks noChangeShapeType="1"/>
          </p:cNvSpPr>
          <p:nvPr/>
        </p:nvSpPr>
        <p:spPr bwMode="auto">
          <a:xfrm>
            <a:off x="2305050" y="2266950"/>
            <a:ext cx="242888" cy="4763"/>
          </a:xfrm>
          <a:prstGeom prst="line">
            <a:avLst/>
          </a:prstGeom>
          <a:noFill/>
          <a:ln w="9525">
            <a:solidFill>
              <a:schemeClr val="tx1"/>
            </a:solidFill>
            <a:round/>
            <a:headEnd/>
            <a:tailEnd type="triangle" w="med" len="med"/>
          </a:ln>
        </p:spPr>
        <p:txBody>
          <a:bodyPr wrap="none" anchor="ctr"/>
          <a:lstStyle/>
          <a:p>
            <a:endParaRPr lang="zh-CN" altLang="en-US"/>
          </a:p>
        </p:txBody>
      </p:sp>
      <p:sp>
        <p:nvSpPr>
          <p:cNvPr id="15398" name="Line 301"/>
          <p:cNvSpPr>
            <a:spLocks noChangeShapeType="1"/>
          </p:cNvSpPr>
          <p:nvPr/>
        </p:nvSpPr>
        <p:spPr bwMode="auto">
          <a:xfrm flipV="1">
            <a:off x="1971675" y="2543175"/>
            <a:ext cx="0" cy="176213"/>
          </a:xfrm>
          <a:prstGeom prst="line">
            <a:avLst/>
          </a:prstGeom>
          <a:noFill/>
          <a:ln w="9525">
            <a:solidFill>
              <a:schemeClr val="tx1"/>
            </a:solidFill>
            <a:round/>
            <a:headEnd/>
            <a:tailEnd type="triangle" w="med" len="med"/>
          </a:ln>
        </p:spPr>
        <p:txBody>
          <a:bodyPr wrap="none" anchor="ctr"/>
          <a:lstStyle/>
          <a:p>
            <a:endParaRPr lang="zh-CN" altLang="en-US"/>
          </a:p>
        </p:txBody>
      </p:sp>
      <p:sp>
        <p:nvSpPr>
          <p:cNvPr id="15399" name="Line 302"/>
          <p:cNvSpPr>
            <a:spLocks noChangeShapeType="1"/>
          </p:cNvSpPr>
          <p:nvPr/>
        </p:nvSpPr>
        <p:spPr bwMode="auto">
          <a:xfrm>
            <a:off x="3929063" y="2076450"/>
            <a:ext cx="10620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5400" name="Text Box 303"/>
          <p:cNvSpPr txBox="1">
            <a:spLocks noChangeArrowheads="1"/>
          </p:cNvSpPr>
          <p:nvPr/>
        </p:nvSpPr>
        <p:spPr bwMode="auto">
          <a:xfrm>
            <a:off x="612775" y="1589088"/>
            <a:ext cx="406400" cy="457200"/>
          </a:xfrm>
          <a:prstGeom prst="rect">
            <a:avLst/>
          </a:prstGeom>
          <a:noFill/>
          <a:ln w="9525">
            <a:noFill/>
            <a:miter lim="800000"/>
            <a:headEnd/>
            <a:tailEnd/>
          </a:ln>
        </p:spPr>
        <p:txBody>
          <a:bodyPr wrap="none">
            <a:spAutoFit/>
          </a:bodyPr>
          <a:lstStyle/>
          <a:p>
            <a:r>
              <a:rPr lang="en-US" altLang="ko-KR">
                <a:solidFill>
                  <a:schemeClr val="accent1"/>
                </a:solidFill>
                <a:latin typeface="Comic Sans MS" pitchFamily="66" charset="0"/>
                <a:ea typeface="굴림" pitchFamily="34" charset="-127"/>
              </a:rPr>
              <a:t>A</a:t>
            </a:r>
            <a:endParaRPr lang="en-US" altLang="ko-KR">
              <a:solidFill>
                <a:schemeClr val="accent1"/>
              </a:solidFill>
              <a:ea typeface="굴림" pitchFamily="34" charset="-127"/>
            </a:endParaRPr>
          </a:p>
        </p:txBody>
      </p:sp>
      <p:sp>
        <p:nvSpPr>
          <p:cNvPr id="15401" name="Text Box 304"/>
          <p:cNvSpPr txBox="1">
            <a:spLocks noChangeArrowheads="1"/>
          </p:cNvSpPr>
          <p:nvPr/>
        </p:nvSpPr>
        <p:spPr bwMode="auto">
          <a:xfrm>
            <a:off x="889000" y="2608263"/>
            <a:ext cx="376238" cy="457200"/>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B</a:t>
            </a:r>
            <a:endParaRPr lang="en-US" altLang="ko-KR">
              <a:solidFill>
                <a:schemeClr val="accent1"/>
              </a:solidFill>
              <a:ea typeface="굴림" pitchFamily="34" charset="-127"/>
            </a:endParaRPr>
          </a:p>
        </p:txBody>
      </p:sp>
      <p:sp>
        <p:nvSpPr>
          <p:cNvPr id="15402" name="Text Box 305"/>
          <p:cNvSpPr txBox="1">
            <a:spLocks noChangeArrowheads="1"/>
          </p:cNvSpPr>
          <p:nvPr/>
        </p:nvSpPr>
        <p:spPr bwMode="auto">
          <a:xfrm>
            <a:off x="6604000" y="1465263"/>
            <a:ext cx="368300" cy="457200"/>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C</a:t>
            </a:r>
            <a:endParaRPr lang="en-US" altLang="ko-KR">
              <a:solidFill>
                <a:schemeClr val="accent1"/>
              </a:solidFill>
              <a:ea typeface="굴림" pitchFamily="34" charset="-127"/>
            </a:endParaRPr>
          </a:p>
        </p:txBody>
      </p:sp>
      <p:sp>
        <p:nvSpPr>
          <p:cNvPr id="15403" name="Text Box 308"/>
          <p:cNvSpPr txBox="1">
            <a:spLocks noChangeArrowheads="1"/>
          </p:cNvSpPr>
          <p:nvPr/>
        </p:nvSpPr>
        <p:spPr bwMode="auto">
          <a:xfrm>
            <a:off x="1612900" y="1312863"/>
            <a:ext cx="1314450" cy="7016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100 Mb/s</a:t>
            </a:r>
          </a:p>
          <a:p>
            <a:r>
              <a:rPr lang="en-US" altLang="ko-KR" sz="2000">
                <a:latin typeface="Comic Sans MS" pitchFamily="66" charset="0"/>
                <a:ea typeface="굴림" pitchFamily="34" charset="-127"/>
              </a:rPr>
              <a:t>Ethernet</a:t>
            </a:r>
            <a:endParaRPr lang="en-US" altLang="ko-KR">
              <a:solidFill>
                <a:schemeClr val="accent1"/>
              </a:solidFill>
              <a:ea typeface="굴림" pitchFamily="34" charset="-127"/>
            </a:endParaRPr>
          </a:p>
        </p:txBody>
      </p:sp>
      <p:sp>
        <p:nvSpPr>
          <p:cNvPr id="15404" name="Text Box 309"/>
          <p:cNvSpPr txBox="1">
            <a:spLocks noChangeArrowheads="1"/>
          </p:cNvSpPr>
          <p:nvPr/>
        </p:nvSpPr>
        <p:spPr bwMode="auto">
          <a:xfrm>
            <a:off x="3756025" y="2427288"/>
            <a:ext cx="1222375" cy="3968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1.5 Mb/s</a:t>
            </a:r>
            <a:endParaRPr lang="en-US" altLang="ko-KR">
              <a:solidFill>
                <a:schemeClr val="accent1"/>
              </a:solidFill>
              <a:ea typeface="굴림" pitchFamily="34" charset="-127"/>
            </a:endParaRPr>
          </a:p>
        </p:txBody>
      </p:sp>
      <p:sp>
        <p:nvSpPr>
          <p:cNvPr id="15405" name="Text Box 310"/>
          <p:cNvSpPr txBox="1">
            <a:spLocks noChangeArrowheads="1"/>
          </p:cNvSpPr>
          <p:nvPr/>
        </p:nvSpPr>
        <p:spPr bwMode="auto">
          <a:xfrm>
            <a:off x="6022975" y="2994025"/>
            <a:ext cx="184150" cy="457200"/>
          </a:xfrm>
          <a:prstGeom prst="rect">
            <a:avLst/>
          </a:prstGeom>
          <a:noFill/>
          <a:ln w="9525">
            <a:noFill/>
            <a:miter lim="800000"/>
            <a:headEnd/>
            <a:tailEnd/>
          </a:ln>
        </p:spPr>
        <p:txBody>
          <a:bodyPr wrap="none">
            <a:spAutoFit/>
          </a:bodyPr>
          <a:lstStyle/>
          <a:p>
            <a:endParaRPr lang="ko-KR" altLang="ko-KR">
              <a:solidFill>
                <a:schemeClr val="accent1"/>
              </a:solidFill>
              <a:ea typeface="굴림" pitchFamily="34" charset="-127"/>
            </a:endParaRPr>
          </a:p>
        </p:txBody>
      </p:sp>
      <p:sp>
        <p:nvSpPr>
          <p:cNvPr id="15406" name="Rectangle 313"/>
          <p:cNvSpPr>
            <a:spLocks noChangeArrowheads="1"/>
          </p:cNvSpPr>
          <p:nvPr/>
        </p:nvSpPr>
        <p:spPr bwMode="auto">
          <a:xfrm>
            <a:off x="5467350" y="2205038"/>
            <a:ext cx="147638" cy="200025"/>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07" name="Rectangle 314"/>
          <p:cNvSpPr>
            <a:spLocks noChangeArrowheads="1"/>
          </p:cNvSpPr>
          <p:nvPr/>
        </p:nvSpPr>
        <p:spPr bwMode="auto">
          <a:xfrm>
            <a:off x="5629275" y="2205038"/>
            <a:ext cx="147638" cy="200025"/>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08" name="Rectangle 315"/>
          <p:cNvSpPr>
            <a:spLocks noChangeArrowheads="1"/>
          </p:cNvSpPr>
          <p:nvPr/>
        </p:nvSpPr>
        <p:spPr bwMode="auto">
          <a:xfrm>
            <a:off x="5791200" y="2205038"/>
            <a:ext cx="147638" cy="200025"/>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grpSp>
        <p:nvGrpSpPr>
          <p:cNvPr id="6" name="Group 319"/>
          <p:cNvGrpSpPr>
            <a:grpSpLocks/>
          </p:cNvGrpSpPr>
          <p:nvPr/>
        </p:nvGrpSpPr>
        <p:grpSpPr bwMode="auto">
          <a:xfrm rot="-1962567">
            <a:off x="5715000" y="2424113"/>
            <a:ext cx="633413" cy="200025"/>
            <a:chOff x="4176" y="2211"/>
            <a:chExt cx="399" cy="126"/>
          </a:xfrm>
        </p:grpSpPr>
        <p:sp>
          <p:nvSpPr>
            <p:cNvPr id="15437" name="Rectangle 320"/>
            <p:cNvSpPr>
              <a:spLocks noChangeArrowheads="1"/>
            </p:cNvSpPr>
            <p:nvPr/>
          </p:nvSpPr>
          <p:spPr bwMode="auto">
            <a:xfrm>
              <a:off x="4176"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38" name="Rectangle 321"/>
            <p:cNvSpPr>
              <a:spLocks noChangeArrowheads="1"/>
            </p:cNvSpPr>
            <p:nvPr/>
          </p:nvSpPr>
          <p:spPr bwMode="auto">
            <a:xfrm>
              <a:off x="4278"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39" name="Rectangle 322"/>
            <p:cNvSpPr>
              <a:spLocks noChangeArrowheads="1"/>
            </p:cNvSpPr>
            <p:nvPr/>
          </p:nvSpPr>
          <p:spPr bwMode="auto">
            <a:xfrm>
              <a:off x="4380"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40" name="Rectangle 323"/>
            <p:cNvSpPr>
              <a:spLocks noChangeArrowheads="1"/>
            </p:cNvSpPr>
            <p:nvPr/>
          </p:nvSpPr>
          <p:spPr bwMode="auto">
            <a:xfrm>
              <a:off x="4482"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7" name="Group 331"/>
          <p:cNvGrpSpPr>
            <a:grpSpLocks/>
          </p:cNvGrpSpPr>
          <p:nvPr/>
        </p:nvGrpSpPr>
        <p:grpSpPr bwMode="auto">
          <a:xfrm>
            <a:off x="3679825" y="3341688"/>
            <a:ext cx="3117850" cy="1471612"/>
            <a:chOff x="1646" y="2009"/>
            <a:chExt cx="1964" cy="927"/>
          </a:xfrm>
        </p:grpSpPr>
        <p:graphicFrame>
          <p:nvGraphicFramePr>
            <p:cNvPr id="15365" name="Object 11"/>
            <p:cNvGraphicFramePr>
              <a:graphicFrameLocks noChangeAspect="1"/>
            </p:cNvGraphicFramePr>
            <p:nvPr/>
          </p:nvGraphicFramePr>
          <p:xfrm>
            <a:off x="2960" y="2600"/>
            <a:ext cx="407" cy="336"/>
          </p:xfrm>
          <a:graphic>
            <a:graphicData uri="http://schemas.openxmlformats.org/presentationml/2006/ole">
              <p:oleObj spid="_x0000_s279562" name="Clip" r:id="rId7" imgW="1305000" imgH="1085760" progId="">
                <p:embed/>
              </p:oleObj>
            </a:graphicData>
          </a:graphic>
        </p:graphicFrame>
        <p:grpSp>
          <p:nvGrpSpPr>
            <p:cNvPr id="8" name="Group 259"/>
            <p:cNvGrpSpPr>
              <a:grpSpLocks/>
            </p:cNvGrpSpPr>
            <p:nvPr/>
          </p:nvGrpSpPr>
          <p:grpSpPr bwMode="auto">
            <a:xfrm>
              <a:off x="2428" y="2009"/>
              <a:ext cx="761" cy="420"/>
              <a:chOff x="1462" y="1283"/>
              <a:chExt cx="761" cy="420"/>
            </a:xfrm>
          </p:grpSpPr>
          <p:sp>
            <p:nvSpPr>
              <p:cNvPr id="15424" name="Oval 260"/>
              <p:cNvSpPr>
                <a:spLocks noChangeArrowheads="1"/>
              </p:cNvSpPr>
              <p:nvPr/>
            </p:nvSpPr>
            <p:spPr bwMode="auto">
              <a:xfrm>
                <a:off x="1462" y="1470"/>
                <a:ext cx="755" cy="233"/>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sp>
            <p:nvSpPr>
              <p:cNvPr id="15425" name="Line 261"/>
              <p:cNvSpPr>
                <a:spLocks noChangeShapeType="1"/>
              </p:cNvSpPr>
              <p:nvPr/>
            </p:nvSpPr>
            <p:spPr bwMode="auto">
              <a:xfrm>
                <a:off x="1462" y="1451"/>
                <a:ext cx="0" cy="144"/>
              </a:xfrm>
              <a:prstGeom prst="line">
                <a:avLst/>
              </a:prstGeom>
              <a:noFill/>
              <a:ln w="12700">
                <a:solidFill>
                  <a:schemeClr val="tx1"/>
                </a:solidFill>
                <a:round/>
                <a:headEnd/>
                <a:tailEnd/>
              </a:ln>
            </p:spPr>
            <p:txBody>
              <a:bodyPr wrap="none" anchor="ctr"/>
              <a:lstStyle/>
              <a:p>
                <a:endParaRPr lang="zh-CN" altLang="en-US"/>
              </a:p>
            </p:txBody>
          </p:sp>
          <p:sp>
            <p:nvSpPr>
              <p:cNvPr id="15426" name="Rectangle 262"/>
              <p:cNvSpPr>
                <a:spLocks noChangeArrowheads="1"/>
              </p:cNvSpPr>
              <p:nvPr/>
            </p:nvSpPr>
            <p:spPr bwMode="auto">
              <a:xfrm>
                <a:off x="1462" y="1427"/>
                <a:ext cx="755" cy="166"/>
              </a:xfrm>
              <a:prstGeom prst="rect">
                <a:avLst/>
              </a:prstGeom>
              <a:solidFill>
                <a:srgbClr val="B2B2B2"/>
              </a:solidFill>
              <a:ln w="12700">
                <a:noFill/>
                <a:miter lim="800000"/>
                <a:headEnd/>
                <a:tailEnd/>
              </a:ln>
            </p:spPr>
            <p:txBody>
              <a:bodyPr wrap="none" anchor="ctr"/>
              <a:lstStyle/>
              <a:p>
                <a:pPr algn="ctr"/>
                <a:endParaRPr lang="ko-KR" altLang="ko-KR">
                  <a:ea typeface="굴림" pitchFamily="34" charset="-127"/>
                </a:endParaRPr>
              </a:p>
            </p:txBody>
          </p:sp>
          <p:sp>
            <p:nvSpPr>
              <p:cNvPr id="15427" name="Oval 263"/>
              <p:cNvSpPr>
                <a:spLocks noChangeArrowheads="1"/>
              </p:cNvSpPr>
              <p:nvPr/>
            </p:nvSpPr>
            <p:spPr bwMode="auto">
              <a:xfrm>
                <a:off x="1468" y="1283"/>
                <a:ext cx="755" cy="271"/>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grpSp>
            <p:nvGrpSpPr>
              <p:cNvPr id="9" name="Group 264"/>
              <p:cNvGrpSpPr>
                <a:grpSpLocks/>
              </p:cNvGrpSpPr>
              <p:nvPr/>
            </p:nvGrpSpPr>
            <p:grpSpPr bwMode="auto">
              <a:xfrm>
                <a:off x="1686" y="1302"/>
                <a:ext cx="314" cy="75"/>
                <a:chOff x="2208" y="2184"/>
                <a:chExt cx="176" cy="69"/>
              </a:xfrm>
            </p:grpSpPr>
            <p:grpSp>
              <p:nvGrpSpPr>
                <p:cNvPr id="10" name="Group 265"/>
                <p:cNvGrpSpPr>
                  <a:grpSpLocks/>
                </p:cNvGrpSpPr>
                <p:nvPr/>
              </p:nvGrpSpPr>
              <p:grpSpPr bwMode="auto">
                <a:xfrm>
                  <a:off x="2208" y="2185"/>
                  <a:ext cx="176" cy="68"/>
                  <a:chOff x="2848" y="848"/>
                  <a:chExt cx="140" cy="98"/>
                </a:xfrm>
              </p:grpSpPr>
              <p:sp>
                <p:nvSpPr>
                  <p:cNvPr id="15434" name="Line 26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435" name="Line 26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436" name="Line 26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1" name="Group 269"/>
                <p:cNvGrpSpPr>
                  <a:grpSpLocks/>
                </p:cNvGrpSpPr>
                <p:nvPr/>
              </p:nvGrpSpPr>
              <p:grpSpPr bwMode="auto">
                <a:xfrm flipV="1">
                  <a:off x="2208" y="2184"/>
                  <a:ext cx="176" cy="68"/>
                  <a:chOff x="2848" y="848"/>
                  <a:chExt cx="140" cy="98"/>
                </a:xfrm>
              </p:grpSpPr>
              <p:sp>
                <p:nvSpPr>
                  <p:cNvPr id="15431" name="Line 27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432" name="Line 27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433" name="Line 27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graphicFrame>
          <p:nvGraphicFramePr>
            <p:cNvPr id="15366" name="Object 273"/>
            <p:cNvGraphicFramePr>
              <a:graphicFrameLocks noChangeAspect="1"/>
            </p:cNvGraphicFramePr>
            <p:nvPr/>
          </p:nvGraphicFramePr>
          <p:xfrm>
            <a:off x="1874" y="2546"/>
            <a:ext cx="407" cy="336"/>
          </p:xfrm>
          <a:graphic>
            <a:graphicData uri="http://schemas.openxmlformats.org/presentationml/2006/ole">
              <p:oleObj spid="_x0000_s279563" name="Clip" r:id="rId8" imgW="1305000" imgH="1085760" progId="">
                <p:embed/>
              </p:oleObj>
            </a:graphicData>
          </a:graphic>
        </p:graphicFrame>
        <p:sp>
          <p:nvSpPr>
            <p:cNvPr id="15415" name="Line 281"/>
            <p:cNvSpPr>
              <a:spLocks noChangeShapeType="1"/>
            </p:cNvSpPr>
            <p:nvPr/>
          </p:nvSpPr>
          <p:spPr bwMode="auto">
            <a:xfrm flipV="1">
              <a:off x="2214" y="2370"/>
              <a:ext cx="294" cy="252"/>
            </a:xfrm>
            <a:prstGeom prst="line">
              <a:avLst/>
            </a:prstGeom>
            <a:noFill/>
            <a:ln w="19050">
              <a:solidFill>
                <a:schemeClr val="tx1"/>
              </a:solidFill>
              <a:round/>
              <a:headEnd/>
              <a:tailEnd/>
            </a:ln>
          </p:spPr>
          <p:txBody>
            <a:bodyPr wrap="none" anchor="ctr"/>
            <a:lstStyle/>
            <a:p>
              <a:endParaRPr lang="zh-CN" altLang="en-US"/>
            </a:p>
          </p:txBody>
        </p:sp>
        <p:sp>
          <p:nvSpPr>
            <p:cNvPr id="15416" name="Line 283"/>
            <p:cNvSpPr>
              <a:spLocks noChangeShapeType="1"/>
            </p:cNvSpPr>
            <p:nvPr/>
          </p:nvSpPr>
          <p:spPr bwMode="auto">
            <a:xfrm flipH="1" flipV="1">
              <a:off x="2964" y="2406"/>
              <a:ext cx="210" cy="192"/>
            </a:xfrm>
            <a:prstGeom prst="line">
              <a:avLst/>
            </a:prstGeom>
            <a:noFill/>
            <a:ln w="19050">
              <a:solidFill>
                <a:schemeClr val="tx1"/>
              </a:solidFill>
              <a:round/>
              <a:headEnd/>
              <a:tailEnd/>
            </a:ln>
          </p:spPr>
          <p:txBody>
            <a:bodyPr wrap="none" anchor="ctr"/>
            <a:lstStyle/>
            <a:p>
              <a:endParaRPr lang="zh-CN" altLang="en-US"/>
            </a:p>
          </p:txBody>
        </p:sp>
        <p:sp>
          <p:nvSpPr>
            <p:cNvPr id="15417" name="Text Box 306"/>
            <p:cNvSpPr txBox="1">
              <a:spLocks noChangeArrowheads="1"/>
            </p:cNvSpPr>
            <p:nvPr/>
          </p:nvSpPr>
          <p:spPr bwMode="auto">
            <a:xfrm>
              <a:off x="1646" y="2549"/>
              <a:ext cx="255" cy="288"/>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D</a:t>
              </a:r>
              <a:endParaRPr lang="en-US" altLang="ko-KR">
                <a:solidFill>
                  <a:schemeClr val="accent1"/>
                </a:solidFill>
                <a:ea typeface="굴림" pitchFamily="34" charset="-127"/>
              </a:endParaRPr>
            </a:p>
          </p:txBody>
        </p:sp>
        <p:sp>
          <p:nvSpPr>
            <p:cNvPr id="15418" name="Text Box 307"/>
            <p:cNvSpPr txBox="1">
              <a:spLocks noChangeArrowheads="1"/>
            </p:cNvSpPr>
            <p:nvPr/>
          </p:nvSpPr>
          <p:spPr bwMode="auto">
            <a:xfrm>
              <a:off x="3374" y="2591"/>
              <a:ext cx="236" cy="288"/>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E</a:t>
              </a:r>
              <a:endParaRPr lang="en-US" altLang="ko-KR">
                <a:solidFill>
                  <a:schemeClr val="accent1"/>
                </a:solidFill>
                <a:ea typeface="굴림" pitchFamily="34" charset="-127"/>
              </a:endParaRPr>
            </a:p>
          </p:txBody>
        </p:sp>
        <p:grpSp>
          <p:nvGrpSpPr>
            <p:cNvPr id="12" name="Group 324"/>
            <p:cNvGrpSpPr>
              <a:grpSpLocks/>
            </p:cNvGrpSpPr>
            <p:nvPr/>
          </p:nvGrpSpPr>
          <p:grpSpPr bwMode="auto">
            <a:xfrm rot="-2018696">
              <a:off x="2736" y="2139"/>
              <a:ext cx="399" cy="126"/>
              <a:chOff x="4176" y="2211"/>
              <a:chExt cx="399" cy="126"/>
            </a:xfrm>
          </p:grpSpPr>
          <p:sp>
            <p:nvSpPr>
              <p:cNvPr id="15420" name="Rectangle 325"/>
              <p:cNvSpPr>
                <a:spLocks noChangeArrowheads="1"/>
              </p:cNvSpPr>
              <p:nvPr/>
            </p:nvSpPr>
            <p:spPr bwMode="auto">
              <a:xfrm>
                <a:off x="4176"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21" name="Rectangle 326"/>
              <p:cNvSpPr>
                <a:spLocks noChangeArrowheads="1"/>
              </p:cNvSpPr>
              <p:nvPr/>
            </p:nvSpPr>
            <p:spPr bwMode="auto">
              <a:xfrm>
                <a:off x="4278"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22" name="Rectangle 327"/>
              <p:cNvSpPr>
                <a:spLocks noChangeArrowheads="1"/>
              </p:cNvSpPr>
              <p:nvPr/>
            </p:nvSpPr>
            <p:spPr bwMode="auto">
              <a:xfrm>
                <a:off x="4380"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23" name="Rectangle 328"/>
              <p:cNvSpPr>
                <a:spLocks noChangeArrowheads="1"/>
              </p:cNvSpPr>
              <p:nvPr/>
            </p:nvSpPr>
            <p:spPr bwMode="auto">
              <a:xfrm>
                <a:off x="4482"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grpSp>
      </p:grpSp>
      <p:sp>
        <p:nvSpPr>
          <p:cNvPr id="15411" name="Text Box 329"/>
          <p:cNvSpPr txBox="1">
            <a:spLocks noChangeArrowheads="1"/>
          </p:cNvSpPr>
          <p:nvPr/>
        </p:nvSpPr>
        <p:spPr bwMode="auto">
          <a:xfrm>
            <a:off x="3241675" y="1636713"/>
            <a:ext cx="2949575" cy="396875"/>
          </a:xfrm>
          <a:prstGeom prst="rect">
            <a:avLst/>
          </a:prstGeom>
          <a:noFill/>
          <a:ln w="9525">
            <a:noFill/>
            <a:miter lim="800000"/>
            <a:headEnd/>
            <a:tailEnd/>
          </a:ln>
        </p:spPr>
        <p:txBody>
          <a:bodyPr wrap="none">
            <a:spAutoFit/>
          </a:bodyPr>
          <a:lstStyle/>
          <a:p>
            <a:r>
              <a:rPr lang="en-US" altLang="ko-KR" sz="2000" b="1" i="1">
                <a:solidFill>
                  <a:srgbClr val="FF0000"/>
                </a:solidFill>
                <a:latin typeface="Comic Sans MS" pitchFamily="66" charset="0"/>
                <a:ea typeface="굴림" pitchFamily="34" charset="-127"/>
              </a:rPr>
              <a:t>statistical multiplexing</a:t>
            </a:r>
            <a:endParaRPr lang="en-US" altLang="ko-KR">
              <a:solidFill>
                <a:schemeClr val="accent1"/>
              </a:solidFill>
              <a:ea typeface="굴림" pitchFamily="34" charset="-127"/>
            </a:endParaRPr>
          </a:p>
        </p:txBody>
      </p:sp>
      <p:sp>
        <p:nvSpPr>
          <p:cNvPr id="15412" name="Text Box 330"/>
          <p:cNvSpPr txBox="1">
            <a:spLocks noChangeArrowheads="1"/>
          </p:cNvSpPr>
          <p:nvPr/>
        </p:nvSpPr>
        <p:spPr bwMode="auto">
          <a:xfrm>
            <a:off x="1957388" y="2984500"/>
            <a:ext cx="2112962" cy="915988"/>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queue of packets</a:t>
            </a:r>
          </a:p>
          <a:p>
            <a:pPr algn="ctr"/>
            <a:r>
              <a:rPr lang="en-US" altLang="ko-KR" sz="1800">
                <a:latin typeface="Comic Sans MS" pitchFamily="66" charset="0"/>
                <a:ea typeface="굴림" pitchFamily="34" charset="-127"/>
              </a:rPr>
              <a:t>waiting for output</a:t>
            </a:r>
          </a:p>
          <a:p>
            <a:pPr algn="ctr"/>
            <a:r>
              <a:rPr lang="en-US" altLang="ko-KR" sz="1800">
                <a:latin typeface="Comic Sans MS" pitchFamily="66" charset="0"/>
                <a:ea typeface="굴림" pitchFamily="34" charset="-127"/>
              </a:rPr>
              <a:t>link</a:t>
            </a:r>
            <a:endParaRPr lang="en-US" altLang="ko-KR" sz="1800">
              <a:solidFill>
                <a:schemeClr val="accent1"/>
              </a:solidFill>
              <a:ea typeface="굴림" pitchFamily="34" charset="-127"/>
            </a:endParaRPr>
          </a:p>
        </p:txBody>
      </p:sp>
      <p:sp>
        <p:nvSpPr>
          <p:cNvPr id="15413" name="Line 332"/>
          <p:cNvSpPr>
            <a:spLocks noChangeShapeType="1"/>
          </p:cNvSpPr>
          <p:nvPr/>
        </p:nvSpPr>
        <p:spPr bwMode="auto">
          <a:xfrm flipV="1">
            <a:off x="2890838" y="2514600"/>
            <a:ext cx="166687" cy="523875"/>
          </a:xfrm>
          <a:prstGeom prst="line">
            <a:avLst/>
          </a:prstGeom>
          <a:noFill/>
          <a:ln w="9525">
            <a:solidFill>
              <a:schemeClr val="tx1"/>
            </a:solidFill>
            <a:round/>
            <a:headEnd/>
            <a:tailEnd type="triangle" w="med" len="me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6389" name="Slide Number Placeholder 6"/>
          <p:cNvSpPr>
            <a:spLocks noGrp="1"/>
          </p:cNvSpPr>
          <p:nvPr>
            <p:ph type="sldNum" sz="quarter" idx="12"/>
          </p:nvPr>
        </p:nvSpPr>
        <p:spPr>
          <a:noFill/>
        </p:spPr>
        <p:txBody>
          <a:bodyPr/>
          <a:lstStyle/>
          <a:p>
            <a:r>
              <a:rPr lang="en-US" altLang="ko-KR" smtClean="0">
                <a:ea typeface="굴림" pitchFamily="34" charset="-127"/>
              </a:rPr>
              <a:t>1-</a:t>
            </a:r>
            <a:fld id="{4832AB5E-C932-4DA5-BD3C-BB505B6530E6}" type="slidenum">
              <a:rPr lang="en-US" altLang="ko-KR" smtClean="0">
                <a:ea typeface="굴림" pitchFamily="34" charset="-127"/>
              </a:rPr>
              <a:pPr/>
              <a:t>56</a:t>
            </a:fld>
            <a:endParaRPr lang="en-US" altLang="ko-KR" smtClean="0">
              <a:ea typeface="굴림" pitchFamily="34" charset="-127"/>
            </a:endParaRPr>
          </a:p>
        </p:txBody>
      </p:sp>
      <p:sp>
        <p:nvSpPr>
          <p:cNvPr id="16390" name="Rectangle 2"/>
          <p:cNvSpPr>
            <a:spLocks noGrp="1" noChangeArrowheads="1"/>
          </p:cNvSpPr>
          <p:nvPr>
            <p:ph type="title"/>
          </p:nvPr>
        </p:nvSpPr>
        <p:spPr>
          <a:xfrm>
            <a:off x="533400" y="228600"/>
            <a:ext cx="8193088" cy="1143000"/>
          </a:xfrm>
        </p:spPr>
        <p:txBody>
          <a:bodyPr/>
          <a:lstStyle/>
          <a:p>
            <a:r>
              <a:rPr lang="en-US" altLang="ko-KR" sz="3600" dirty="0" smtClean="0">
                <a:ea typeface="굴림" pitchFamily="34" charset="-127"/>
              </a:rPr>
              <a:t>Packet Switching: store-and-forward</a:t>
            </a:r>
          </a:p>
        </p:txBody>
      </p:sp>
      <p:sp>
        <p:nvSpPr>
          <p:cNvPr id="16391" name="Rectangle 3"/>
          <p:cNvSpPr>
            <a:spLocks noGrp="1" noChangeArrowheads="1"/>
          </p:cNvSpPr>
          <p:nvPr>
            <p:ph type="body" sz="half" idx="1"/>
          </p:nvPr>
        </p:nvSpPr>
        <p:spPr>
          <a:xfrm>
            <a:off x="441325" y="2317750"/>
            <a:ext cx="3902075" cy="3930650"/>
          </a:xfrm>
        </p:spPr>
        <p:txBody>
          <a:bodyPr/>
          <a:lstStyle/>
          <a:p>
            <a:pPr>
              <a:lnSpc>
                <a:spcPct val="90000"/>
              </a:lnSpc>
            </a:pPr>
            <a:r>
              <a:rPr lang="en-US" altLang="ko-KR" sz="2400" dirty="0" smtClean="0">
                <a:ea typeface="굴림" pitchFamily="34" charset="-127"/>
              </a:rPr>
              <a:t>takes L/R seconds to transmit (push out) packet of </a:t>
            </a:r>
            <a:r>
              <a:rPr lang="en-US" altLang="ko-KR" sz="2400" dirty="0" smtClean="0">
                <a:solidFill>
                  <a:srgbClr val="0000FF"/>
                </a:solidFill>
                <a:ea typeface="굴림" pitchFamily="34" charset="-127"/>
              </a:rPr>
              <a:t>L</a:t>
            </a:r>
            <a:r>
              <a:rPr lang="en-US" altLang="ko-KR" sz="2400" dirty="0" smtClean="0">
                <a:ea typeface="굴림" pitchFamily="34" charset="-127"/>
              </a:rPr>
              <a:t> bits on to link at </a:t>
            </a:r>
            <a:r>
              <a:rPr lang="en-US" altLang="ko-KR" sz="2400" dirty="0" smtClean="0">
                <a:solidFill>
                  <a:srgbClr val="0000FF"/>
                </a:solidFill>
                <a:ea typeface="굴림" pitchFamily="34" charset="-127"/>
              </a:rPr>
              <a:t>R</a:t>
            </a:r>
            <a:r>
              <a:rPr lang="en-US" altLang="ko-KR" sz="2400" dirty="0" smtClean="0">
                <a:ea typeface="굴림" pitchFamily="34" charset="-127"/>
              </a:rPr>
              <a:t> bps</a:t>
            </a:r>
          </a:p>
          <a:p>
            <a:pPr>
              <a:lnSpc>
                <a:spcPct val="90000"/>
              </a:lnSpc>
            </a:pPr>
            <a:r>
              <a:rPr lang="en-US" altLang="ko-KR" sz="2400" i="1" dirty="0" smtClean="0">
                <a:solidFill>
                  <a:srgbClr val="FF0000"/>
                </a:solidFill>
                <a:ea typeface="굴림" pitchFamily="34" charset="-127"/>
              </a:rPr>
              <a:t>store and forward: </a:t>
            </a:r>
            <a:r>
              <a:rPr lang="en-US" altLang="ko-KR" sz="2400" b="1" dirty="0" smtClean="0">
                <a:solidFill>
                  <a:srgbClr val="0070C0"/>
                </a:solidFill>
                <a:ea typeface="굴림" pitchFamily="34" charset="-127"/>
              </a:rPr>
              <a:t>entire</a:t>
            </a:r>
            <a:r>
              <a:rPr lang="en-US" altLang="ko-KR" sz="2400" dirty="0" smtClean="0">
                <a:ea typeface="굴림" pitchFamily="34" charset="-127"/>
              </a:rPr>
              <a:t> </a:t>
            </a:r>
            <a:r>
              <a:rPr lang="en-US" altLang="ko-KR" sz="2400" dirty="0" smtClean="0">
                <a:solidFill>
                  <a:srgbClr val="0070C0"/>
                </a:solidFill>
                <a:ea typeface="굴림" pitchFamily="34" charset="-127"/>
              </a:rPr>
              <a:t>packet</a:t>
            </a:r>
            <a:r>
              <a:rPr lang="en-US" altLang="ko-KR" sz="2400" dirty="0" smtClean="0">
                <a:ea typeface="굴림" pitchFamily="34" charset="-127"/>
              </a:rPr>
              <a:t> must  arrive at router before it can be transmitted on next link</a:t>
            </a:r>
          </a:p>
          <a:p>
            <a:pPr>
              <a:lnSpc>
                <a:spcPct val="90000"/>
              </a:lnSpc>
            </a:pPr>
            <a:r>
              <a:rPr lang="en-US" altLang="ko-KR" sz="2400" dirty="0" smtClean="0">
                <a:ea typeface="굴림" pitchFamily="34" charset="-127"/>
              </a:rPr>
              <a:t>delay = 3L/R (assuming zero propagation delay)</a:t>
            </a:r>
          </a:p>
        </p:txBody>
      </p:sp>
      <p:sp>
        <p:nvSpPr>
          <p:cNvPr id="16392" name="Rectangle 4"/>
          <p:cNvSpPr>
            <a:spLocks noGrp="1" noChangeArrowheads="1"/>
          </p:cNvSpPr>
          <p:nvPr>
            <p:ph type="body" sz="half" idx="2"/>
          </p:nvPr>
        </p:nvSpPr>
        <p:spPr>
          <a:xfrm>
            <a:off x="4495800" y="2317750"/>
            <a:ext cx="3810000" cy="3930650"/>
          </a:xfrm>
        </p:spPr>
        <p:txBody>
          <a:bodyPr/>
          <a:lstStyle/>
          <a:p>
            <a:pPr>
              <a:lnSpc>
                <a:spcPct val="90000"/>
              </a:lnSpc>
              <a:buFont typeface="Wingdings" pitchFamily="2" charset="2"/>
              <a:buNone/>
            </a:pPr>
            <a:r>
              <a:rPr lang="en-US" altLang="ko-KR" sz="2400" u="sng" dirty="0" smtClean="0">
                <a:solidFill>
                  <a:srgbClr val="FF0000"/>
                </a:solidFill>
                <a:ea typeface="굴림" pitchFamily="34" charset="-127"/>
              </a:rPr>
              <a:t>Example:</a:t>
            </a:r>
            <a:endParaRPr lang="en-US" altLang="ko-KR" sz="2400" dirty="0" smtClean="0">
              <a:ea typeface="굴림" pitchFamily="34" charset="-127"/>
            </a:endParaRPr>
          </a:p>
          <a:p>
            <a:pPr>
              <a:lnSpc>
                <a:spcPct val="90000"/>
              </a:lnSpc>
            </a:pPr>
            <a:r>
              <a:rPr lang="en-US" altLang="ko-KR" sz="2400" dirty="0" smtClean="0">
                <a:ea typeface="굴림" pitchFamily="34" charset="-127"/>
              </a:rPr>
              <a:t>L = 7.5 </a:t>
            </a:r>
            <a:r>
              <a:rPr lang="en-US" altLang="ko-KR" sz="2400" dirty="0" err="1" smtClean="0">
                <a:ea typeface="굴림" pitchFamily="34" charset="-127"/>
              </a:rPr>
              <a:t>Mbits</a:t>
            </a:r>
            <a:endParaRPr lang="en-US" altLang="ko-KR" sz="2400" dirty="0" smtClean="0">
              <a:ea typeface="굴림" pitchFamily="34" charset="-127"/>
            </a:endParaRPr>
          </a:p>
          <a:p>
            <a:pPr>
              <a:lnSpc>
                <a:spcPct val="90000"/>
              </a:lnSpc>
            </a:pPr>
            <a:r>
              <a:rPr lang="en-US" altLang="ko-KR" sz="2400" dirty="0" smtClean="0">
                <a:ea typeface="굴림" pitchFamily="34" charset="-127"/>
              </a:rPr>
              <a:t>R = 1.5 Mbps</a:t>
            </a:r>
          </a:p>
          <a:p>
            <a:pPr>
              <a:lnSpc>
                <a:spcPct val="90000"/>
              </a:lnSpc>
            </a:pPr>
            <a:r>
              <a:rPr lang="en-US" altLang="ko-KR" sz="2400" dirty="0" smtClean="0">
                <a:ea typeface="굴림" pitchFamily="34" charset="-127"/>
              </a:rPr>
              <a:t>transmission delay = </a:t>
            </a:r>
          </a:p>
          <a:p>
            <a:pPr>
              <a:lnSpc>
                <a:spcPct val="90000"/>
              </a:lnSpc>
              <a:buNone/>
            </a:pPr>
            <a:r>
              <a:rPr lang="en-US" altLang="ko-KR" sz="2400" dirty="0" smtClean="0">
                <a:ea typeface="굴림" pitchFamily="34" charset="-127"/>
              </a:rPr>
              <a:t>    3xL/R=15 sec</a:t>
            </a:r>
          </a:p>
        </p:txBody>
      </p:sp>
      <p:sp>
        <p:nvSpPr>
          <p:cNvPr id="16393" name="Line 6"/>
          <p:cNvSpPr>
            <a:spLocks noChangeShapeType="1"/>
          </p:cNvSpPr>
          <p:nvPr/>
        </p:nvSpPr>
        <p:spPr bwMode="auto">
          <a:xfrm>
            <a:off x="2643188" y="1744663"/>
            <a:ext cx="3095625" cy="7937"/>
          </a:xfrm>
          <a:prstGeom prst="line">
            <a:avLst/>
          </a:prstGeom>
          <a:noFill/>
          <a:ln w="19050">
            <a:solidFill>
              <a:schemeClr val="tx1"/>
            </a:solidFill>
            <a:round/>
            <a:headEnd/>
            <a:tailEnd/>
          </a:ln>
        </p:spPr>
        <p:txBody>
          <a:bodyPr wrap="none" anchor="ctr"/>
          <a:lstStyle/>
          <a:p>
            <a:endParaRPr lang="zh-CN" altLang="en-US"/>
          </a:p>
        </p:txBody>
      </p:sp>
      <p:graphicFrame>
        <p:nvGraphicFramePr>
          <p:cNvPr id="16386" name="Object 7"/>
          <p:cNvGraphicFramePr>
            <a:graphicFrameLocks noChangeAspect="1"/>
          </p:cNvGraphicFramePr>
          <p:nvPr/>
        </p:nvGraphicFramePr>
        <p:xfrm>
          <a:off x="2044700" y="1382713"/>
          <a:ext cx="646113" cy="533400"/>
        </p:xfrm>
        <a:graphic>
          <a:graphicData uri="http://schemas.openxmlformats.org/presentationml/2006/ole">
            <p:oleObj spid="_x0000_s280580" name="Clip" r:id="rId4" imgW="1305000" imgH="1085760" progId="">
              <p:embed/>
            </p:oleObj>
          </a:graphicData>
        </a:graphic>
      </p:graphicFrame>
      <p:graphicFrame>
        <p:nvGraphicFramePr>
          <p:cNvPr id="16387" name="Object 8"/>
          <p:cNvGraphicFramePr>
            <a:graphicFrameLocks noChangeAspect="1"/>
          </p:cNvGraphicFramePr>
          <p:nvPr/>
        </p:nvGraphicFramePr>
        <p:xfrm>
          <a:off x="5662613" y="1425575"/>
          <a:ext cx="646112" cy="533400"/>
        </p:xfrm>
        <a:graphic>
          <a:graphicData uri="http://schemas.openxmlformats.org/presentationml/2006/ole">
            <p:oleObj spid="_x0000_s280581" name="Clip" r:id="rId5" imgW="1305000" imgH="1085760" progId="">
              <p:embed/>
            </p:oleObj>
          </a:graphicData>
        </a:graphic>
      </p:graphicFrame>
      <p:sp>
        <p:nvSpPr>
          <p:cNvPr id="16394" name="Text Box 37"/>
          <p:cNvSpPr txBox="1">
            <a:spLocks noChangeArrowheads="1"/>
          </p:cNvSpPr>
          <p:nvPr/>
        </p:nvSpPr>
        <p:spPr bwMode="auto">
          <a:xfrm>
            <a:off x="2849563" y="1719263"/>
            <a:ext cx="344487" cy="3968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R</a:t>
            </a:r>
            <a:endParaRPr lang="en-US" altLang="ko-KR">
              <a:ea typeface="굴림" pitchFamily="34" charset="-127"/>
            </a:endParaRPr>
          </a:p>
        </p:txBody>
      </p:sp>
      <p:sp>
        <p:nvSpPr>
          <p:cNvPr id="16395" name="Text Box 38"/>
          <p:cNvSpPr txBox="1">
            <a:spLocks noChangeArrowheads="1"/>
          </p:cNvSpPr>
          <p:nvPr/>
        </p:nvSpPr>
        <p:spPr bwMode="auto">
          <a:xfrm>
            <a:off x="4022725" y="1703388"/>
            <a:ext cx="344488" cy="3968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R</a:t>
            </a:r>
            <a:endParaRPr lang="en-US" altLang="ko-KR">
              <a:ea typeface="굴림" pitchFamily="34" charset="-127"/>
            </a:endParaRPr>
          </a:p>
        </p:txBody>
      </p:sp>
      <p:sp>
        <p:nvSpPr>
          <p:cNvPr id="16396" name="Text Box 39"/>
          <p:cNvSpPr txBox="1">
            <a:spLocks noChangeArrowheads="1"/>
          </p:cNvSpPr>
          <p:nvPr/>
        </p:nvSpPr>
        <p:spPr bwMode="auto">
          <a:xfrm>
            <a:off x="5202238" y="1709738"/>
            <a:ext cx="344487" cy="3968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R</a:t>
            </a:r>
            <a:endParaRPr lang="en-US" altLang="ko-KR">
              <a:ea typeface="굴림" pitchFamily="34" charset="-127"/>
            </a:endParaRPr>
          </a:p>
        </p:txBody>
      </p:sp>
      <p:sp>
        <p:nvSpPr>
          <p:cNvPr id="16397" name="Rectangle 40"/>
          <p:cNvSpPr>
            <a:spLocks noChangeArrowheads="1"/>
          </p:cNvSpPr>
          <p:nvPr/>
        </p:nvSpPr>
        <p:spPr bwMode="auto">
          <a:xfrm>
            <a:off x="2476500" y="1395413"/>
            <a:ext cx="485775" cy="293687"/>
          </a:xfrm>
          <a:prstGeom prst="rect">
            <a:avLst/>
          </a:prstGeom>
          <a:solidFill>
            <a:schemeClr val="accent1"/>
          </a:solidFill>
          <a:ln w="9525">
            <a:solidFill>
              <a:schemeClr val="tx1"/>
            </a:solidFill>
            <a:miter lim="800000"/>
            <a:headEnd/>
            <a:tailEnd/>
          </a:ln>
        </p:spPr>
        <p:txBody>
          <a:bodyPr wrap="none" anchor="ctr"/>
          <a:lstStyle/>
          <a:p>
            <a:pPr algn="ctr"/>
            <a:r>
              <a:rPr lang="en-US" altLang="ko-KR" sz="2000">
                <a:latin typeface="Comic Sans MS" pitchFamily="66" charset="0"/>
                <a:ea typeface="굴림" pitchFamily="34" charset="-127"/>
              </a:rPr>
              <a:t>L</a:t>
            </a:r>
            <a:endParaRPr lang="en-US" altLang="ko-KR">
              <a:ea typeface="굴림" pitchFamily="34" charset="-127"/>
            </a:endParaRPr>
          </a:p>
        </p:txBody>
      </p:sp>
      <p:sp>
        <p:nvSpPr>
          <p:cNvPr id="16398" name="AutoShape 42"/>
          <p:cNvSpPr>
            <a:spLocks/>
          </p:cNvSpPr>
          <p:nvPr/>
        </p:nvSpPr>
        <p:spPr bwMode="auto">
          <a:xfrm>
            <a:off x="4379913" y="5307013"/>
            <a:ext cx="152400" cy="914400"/>
          </a:xfrm>
          <a:prstGeom prst="rightBrace">
            <a:avLst>
              <a:gd name="adj1" fmla="val 50000"/>
              <a:gd name="adj2" fmla="val 50000"/>
            </a:avLst>
          </a:prstGeom>
          <a:noFill/>
          <a:ln w="9525">
            <a:solidFill>
              <a:schemeClr val="tx1"/>
            </a:solidFill>
            <a:round/>
            <a:headEnd/>
            <a:tailEnd/>
          </a:ln>
        </p:spPr>
        <p:txBody>
          <a:bodyPr wrap="none" anchor="ctr"/>
          <a:lstStyle/>
          <a:p>
            <a:endParaRPr lang="ko-KR" altLang="ko-KR">
              <a:ea typeface="굴림" pitchFamily="34" charset="-127"/>
            </a:endParaRPr>
          </a:p>
        </p:txBody>
      </p:sp>
      <p:sp>
        <p:nvSpPr>
          <p:cNvPr id="16399" name="Text Box 43"/>
          <p:cNvSpPr txBox="1">
            <a:spLocks noChangeArrowheads="1"/>
          </p:cNvSpPr>
          <p:nvPr/>
        </p:nvSpPr>
        <p:spPr bwMode="auto">
          <a:xfrm>
            <a:off x="4537075" y="5529263"/>
            <a:ext cx="2986088" cy="3968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more on delay shortly …</a:t>
            </a:r>
          </a:p>
        </p:txBody>
      </p:sp>
      <p:grpSp>
        <p:nvGrpSpPr>
          <p:cNvPr id="2" name="Group 58"/>
          <p:cNvGrpSpPr>
            <a:grpSpLocks/>
          </p:cNvGrpSpPr>
          <p:nvPr/>
        </p:nvGrpSpPr>
        <p:grpSpPr bwMode="auto">
          <a:xfrm>
            <a:off x="3282950" y="1528763"/>
            <a:ext cx="700088" cy="393700"/>
            <a:chOff x="3600" y="219"/>
            <a:chExt cx="360" cy="175"/>
          </a:xfrm>
        </p:grpSpPr>
        <p:sp>
          <p:nvSpPr>
            <p:cNvPr id="16415"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6416" name="Line 6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6417" name="Line 6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6418" name="Rectangle 6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6419"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 name="Group 64"/>
            <p:cNvGrpSpPr>
              <a:grpSpLocks/>
            </p:cNvGrpSpPr>
            <p:nvPr/>
          </p:nvGrpSpPr>
          <p:grpSpPr bwMode="auto">
            <a:xfrm>
              <a:off x="3686" y="244"/>
              <a:ext cx="177" cy="66"/>
              <a:chOff x="2848" y="848"/>
              <a:chExt cx="140" cy="98"/>
            </a:xfrm>
          </p:grpSpPr>
          <p:sp>
            <p:nvSpPr>
              <p:cNvPr id="16425" name="Line 6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6426" name="Line 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6427" name="Line 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68"/>
            <p:cNvGrpSpPr>
              <a:grpSpLocks/>
            </p:cNvGrpSpPr>
            <p:nvPr/>
          </p:nvGrpSpPr>
          <p:grpSpPr bwMode="auto">
            <a:xfrm flipV="1">
              <a:off x="3686" y="243"/>
              <a:ext cx="177" cy="66"/>
              <a:chOff x="2848" y="848"/>
              <a:chExt cx="140" cy="98"/>
            </a:xfrm>
          </p:grpSpPr>
          <p:sp>
            <p:nvSpPr>
              <p:cNvPr id="16422" name="Line 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6423" name="Line 7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6424" name="Line 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5" name="Group 72"/>
          <p:cNvGrpSpPr>
            <a:grpSpLocks/>
          </p:cNvGrpSpPr>
          <p:nvPr/>
        </p:nvGrpSpPr>
        <p:grpSpPr bwMode="auto">
          <a:xfrm>
            <a:off x="4337050" y="1546225"/>
            <a:ext cx="700088" cy="393700"/>
            <a:chOff x="3600" y="219"/>
            <a:chExt cx="360" cy="175"/>
          </a:xfrm>
        </p:grpSpPr>
        <p:sp>
          <p:nvSpPr>
            <p:cNvPr id="16402" name="Oval 7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6403" name="Line 7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6404" name="Line 7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6405" name="Rectangle 7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6406" name="Oval 7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 name="Group 78"/>
            <p:cNvGrpSpPr>
              <a:grpSpLocks/>
            </p:cNvGrpSpPr>
            <p:nvPr/>
          </p:nvGrpSpPr>
          <p:grpSpPr bwMode="auto">
            <a:xfrm>
              <a:off x="3686" y="244"/>
              <a:ext cx="177" cy="66"/>
              <a:chOff x="2848" y="848"/>
              <a:chExt cx="140" cy="98"/>
            </a:xfrm>
          </p:grpSpPr>
          <p:sp>
            <p:nvSpPr>
              <p:cNvPr id="16412"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6413"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6414"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 name="Group 82"/>
            <p:cNvGrpSpPr>
              <a:grpSpLocks/>
            </p:cNvGrpSpPr>
            <p:nvPr/>
          </p:nvGrpSpPr>
          <p:grpSpPr bwMode="auto">
            <a:xfrm flipV="1">
              <a:off x="3686" y="243"/>
              <a:ext cx="177" cy="66"/>
              <a:chOff x="2848" y="848"/>
              <a:chExt cx="140" cy="98"/>
            </a:xfrm>
          </p:grpSpPr>
          <p:sp>
            <p:nvSpPr>
              <p:cNvPr id="16409" name="Line 8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6410" name="Line 8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6411" name="Line 8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Animation: Packet Switching</a:t>
            </a: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57</a:t>
            </a:fld>
            <a:endParaRPr lang="en-US" altLang="ko-KR"/>
          </a:p>
        </p:txBody>
      </p:sp>
      <p:grpSp>
        <p:nvGrpSpPr>
          <p:cNvPr id="3" name="Group 4"/>
          <p:cNvGrpSpPr>
            <a:grpSpLocks/>
          </p:cNvGrpSpPr>
          <p:nvPr/>
        </p:nvGrpSpPr>
        <p:grpSpPr bwMode="auto">
          <a:xfrm>
            <a:off x="1528763" y="2242903"/>
            <a:ext cx="4090987" cy="3667125"/>
            <a:chOff x="2256" y="2386"/>
            <a:chExt cx="2147" cy="1919"/>
          </a:xfrm>
        </p:grpSpPr>
        <p:sp>
          <p:nvSpPr>
            <p:cNvPr id="8" name="Oval 5"/>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9" name="Oval 6"/>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0" name="Oval 7"/>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1" name="Oval 8"/>
            <p:cNvSpPr>
              <a:spLocks noChangeArrowheads="1"/>
            </p:cNvSpPr>
            <p:nvPr/>
          </p:nvSpPr>
          <p:spPr bwMode="auto">
            <a:xfrm rot="-3234972">
              <a:off x="3754" y="3108"/>
              <a:ext cx="687" cy="610"/>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2" name="Oval 9"/>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3" name="Oval 10"/>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4" name="Oval 11"/>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5" name="Oval 12"/>
            <p:cNvSpPr>
              <a:spLocks noChangeArrowheads="1"/>
            </p:cNvSpPr>
            <p:nvPr/>
          </p:nvSpPr>
          <p:spPr bwMode="auto">
            <a:xfrm rot="-3534972">
              <a:off x="2160" y="3115"/>
              <a:ext cx="695" cy="504"/>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6" name="Freeform 13"/>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31"/>
                <a:gd name="T145" fmla="*/ 0 h 1684"/>
                <a:gd name="T146" fmla="*/ 1931 w 1931"/>
                <a:gd name="T147" fmla="*/ 1684 h 16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headEnd/>
              <a:tailEnd/>
            </a:ln>
          </p:spPr>
          <p:txBody>
            <a:bodyPr wrap="none" anchor="ctr"/>
            <a:lstStyle/>
            <a:p>
              <a:endParaRPr lang="zh-CN" altLang="en-US"/>
            </a:p>
          </p:txBody>
        </p:sp>
      </p:grpSp>
      <p:sp>
        <p:nvSpPr>
          <p:cNvPr id="17" name="Line 14"/>
          <p:cNvSpPr>
            <a:spLocks noChangeShapeType="1"/>
          </p:cNvSpPr>
          <p:nvPr/>
        </p:nvSpPr>
        <p:spPr bwMode="auto">
          <a:xfrm flipV="1">
            <a:off x="2660650" y="2477853"/>
            <a:ext cx="1281113" cy="555625"/>
          </a:xfrm>
          <a:prstGeom prst="line">
            <a:avLst/>
          </a:prstGeom>
          <a:noFill/>
          <a:ln w="28575">
            <a:solidFill>
              <a:schemeClr val="tx1"/>
            </a:solidFill>
            <a:round/>
            <a:headEnd/>
            <a:tailEnd/>
          </a:ln>
        </p:spPr>
        <p:txBody>
          <a:bodyPr wrap="none" anchor="ctr"/>
          <a:lstStyle/>
          <a:p>
            <a:endParaRPr lang="zh-CN" altLang="en-US"/>
          </a:p>
        </p:txBody>
      </p:sp>
      <p:sp>
        <p:nvSpPr>
          <p:cNvPr id="18" name="Line 15"/>
          <p:cNvSpPr>
            <a:spLocks noChangeShapeType="1"/>
          </p:cNvSpPr>
          <p:nvPr/>
        </p:nvSpPr>
        <p:spPr bwMode="auto">
          <a:xfrm>
            <a:off x="4098925" y="2552466"/>
            <a:ext cx="757238" cy="1398587"/>
          </a:xfrm>
          <a:prstGeom prst="line">
            <a:avLst/>
          </a:prstGeom>
          <a:noFill/>
          <a:ln w="28575">
            <a:solidFill>
              <a:schemeClr val="tx1"/>
            </a:solidFill>
            <a:round/>
            <a:headEnd/>
            <a:tailEnd/>
          </a:ln>
        </p:spPr>
        <p:txBody>
          <a:bodyPr wrap="none" anchor="ctr"/>
          <a:lstStyle/>
          <a:p>
            <a:endParaRPr lang="zh-CN" altLang="en-US"/>
          </a:p>
        </p:txBody>
      </p:sp>
      <p:sp>
        <p:nvSpPr>
          <p:cNvPr id="19" name="Line 16"/>
          <p:cNvSpPr>
            <a:spLocks noChangeShapeType="1"/>
          </p:cNvSpPr>
          <p:nvPr/>
        </p:nvSpPr>
        <p:spPr bwMode="auto">
          <a:xfrm flipH="1">
            <a:off x="1905000" y="3125553"/>
            <a:ext cx="665163" cy="1255713"/>
          </a:xfrm>
          <a:prstGeom prst="line">
            <a:avLst/>
          </a:prstGeom>
          <a:noFill/>
          <a:ln w="28575">
            <a:solidFill>
              <a:schemeClr val="tx1"/>
            </a:solidFill>
            <a:round/>
            <a:headEnd/>
            <a:tailEnd/>
          </a:ln>
        </p:spPr>
        <p:txBody>
          <a:bodyPr wrap="none" anchor="ctr"/>
          <a:lstStyle/>
          <a:p>
            <a:endParaRPr lang="zh-CN" altLang="en-US"/>
          </a:p>
        </p:txBody>
      </p:sp>
      <p:sp>
        <p:nvSpPr>
          <p:cNvPr id="20" name="Line 17"/>
          <p:cNvSpPr>
            <a:spLocks noChangeShapeType="1"/>
          </p:cNvSpPr>
          <p:nvPr/>
        </p:nvSpPr>
        <p:spPr bwMode="auto">
          <a:xfrm>
            <a:off x="1946275" y="4559066"/>
            <a:ext cx="1520825" cy="882650"/>
          </a:xfrm>
          <a:prstGeom prst="line">
            <a:avLst/>
          </a:prstGeom>
          <a:noFill/>
          <a:ln w="28575">
            <a:solidFill>
              <a:schemeClr val="tx1"/>
            </a:solidFill>
            <a:round/>
            <a:headEnd/>
            <a:tailEnd/>
          </a:ln>
        </p:spPr>
        <p:txBody>
          <a:bodyPr wrap="none" anchor="ctr"/>
          <a:lstStyle/>
          <a:p>
            <a:endParaRPr lang="zh-CN" altLang="en-US"/>
          </a:p>
        </p:txBody>
      </p:sp>
      <p:sp>
        <p:nvSpPr>
          <p:cNvPr id="21" name="Line 18"/>
          <p:cNvSpPr>
            <a:spLocks noChangeShapeType="1"/>
          </p:cNvSpPr>
          <p:nvPr/>
        </p:nvSpPr>
        <p:spPr bwMode="auto">
          <a:xfrm flipV="1">
            <a:off x="3530600" y="4227278"/>
            <a:ext cx="1325563" cy="1306513"/>
          </a:xfrm>
          <a:prstGeom prst="line">
            <a:avLst/>
          </a:prstGeom>
          <a:noFill/>
          <a:ln w="28575">
            <a:solidFill>
              <a:schemeClr val="tx1"/>
            </a:solidFill>
            <a:round/>
            <a:headEnd/>
            <a:tailEnd/>
          </a:ln>
        </p:spPr>
        <p:txBody>
          <a:bodyPr wrap="none" anchor="ctr"/>
          <a:lstStyle/>
          <a:p>
            <a:endParaRPr lang="zh-CN" altLang="en-US"/>
          </a:p>
        </p:txBody>
      </p:sp>
      <p:sp>
        <p:nvSpPr>
          <p:cNvPr id="22" name="Line 19"/>
          <p:cNvSpPr>
            <a:spLocks noChangeShapeType="1"/>
          </p:cNvSpPr>
          <p:nvPr/>
        </p:nvSpPr>
        <p:spPr bwMode="auto">
          <a:xfrm>
            <a:off x="2713038" y="3131903"/>
            <a:ext cx="2125662" cy="946150"/>
          </a:xfrm>
          <a:prstGeom prst="line">
            <a:avLst/>
          </a:prstGeom>
          <a:noFill/>
          <a:ln w="28575">
            <a:solidFill>
              <a:schemeClr val="tx1"/>
            </a:solidFill>
            <a:round/>
            <a:headEnd/>
            <a:tailEnd/>
          </a:ln>
        </p:spPr>
        <p:txBody>
          <a:bodyPr wrap="none" anchor="ctr"/>
          <a:lstStyle/>
          <a:p>
            <a:endParaRPr lang="zh-CN" altLang="en-US"/>
          </a:p>
        </p:txBody>
      </p:sp>
      <p:sp>
        <p:nvSpPr>
          <p:cNvPr id="23" name="Line 20"/>
          <p:cNvSpPr>
            <a:spLocks noChangeShapeType="1"/>
          </p:cNvSpPr>
          <p:nvPr/>
        </p:nvSpPr>
        <p:spPr bwMode="auto">
          <a:xfrm>
            <a:off x="2611438" y="2968391"/>
            <a:ext cx="1000125" cy="2471737"/>
          </a:xfrm>
          <a:prstGeom prst="line">
            <a:avLst/>
          </a:prstGeom>
          <a:noFill/>
          <a:ln w="28575">
            <a:solidFill>
              <a:schemeClr val="tx1"/>
            </a:solidFill>
            <a:round/>
            <a:headEnd/>
            <a:tailEnd/>
          </a:ln>
        </p:spPr>
        <p:txBody>
          <a:bodyPr wrap="none" anchor="ctr"/>
          <a:lstStyle/>
          <a:p>
            <a:endParaRPr lang="zh-CN" altLang="en-US"/>
          </a:p>
        </p:txBody>
      </p:sp>
      <p:sp>
        <p:nvSpPr>
          <p:cNvPr id="24" name="Line 21"/>
          <p:cNvSpPr>
            <a:spLocks noChangeShapeType="1"/>
          </p:cNvSpPr>
          <p:nvPr/>
        </p:nvSpPr>
        <p:spPr bwMode="auto">
          <a:xfrm flipV="1">
            <a:off x="2935288" y="5511566"/>
            <a:ext cx="639762" cy="549275"/>
          </a:xfrm>
          <a:prstGeom prst="line">
            <a:avLst/>
          </a:prstGeom>
          <a:noFill/>
          <a:ln w="19050">
            <a:solidFill>
              <a:schemeClr val="tx1"/>
            </a:solidFill>
            <a:round/>
            <a:headEnd/>
            <a:tailEnd/>
          </a:ln>
        </p:spPr>
        <p:txBody>
          <a:bodyPr wrap="none" anchor="ctr"/>
          <a:lstStyle/>
          <a:p>
            <a:endParaRPr lang="zh-CN" altLang="en-US"/>
          </a:p>
        </p:txBody>
      </p:sp>
      <p:sp>
        <p:nvSpPr>
          <p:cNvPr id="25" name="Line 22"/>
          <p:cNvSpPr>
            <a:spLocks noChangeShapeType="1"/>
          </p:cNvSpPr>
          <p:nvPr/>
        </p:nvSpPr>
        <p:spPr bwMode="auto">
          <a:xfrm rot="16200000">
            <a:off x="3859213" y="2161941"/>
            <a:ext cx="336550" cy="0"/>
          </a:xfrm>
          <a:prstGeom prst="line">
            <a:avLst/>
          </a:prstGeom>
          <a:noFill/>
          <a:ln w="19050">
            <a:solidFill>
              <a:schemeClr val="tx1"/>
            </a:solidFill>
            <a:round/>
            <a:headEnd/>
            <a:tailEnd/>
          </a:ln>
        </p:spPr>
        <p:txBody>
          <a:bodyPr wrap="none" anchor="ctr"/>
          <a:lstStyle/>
          <a:p>
            <a:endParaRPr lang="zh-CN" altLang="en-US"/>
          </a:p>
        </p:txBody>
      </p:sp>
      <p:sp>
        <p:nvSpPr>
          <p:cNvPr id="26" name="Line 23"/>
          <p:cNvSpPr>
            <a:spLocks noChangeShapeType="1"/>
          </p:cNvSpPr>
          <p:nvPr/>
        </p:nvSpPr>
        <p:spPr bwMode="auto">
          <a:xfrm>
            <a:off x="4948238" y="4227278"/>
            <a:ext cx="639762" cy="1008063"/>
          </a:xfrm>
          <a:prstGeom prst="line">
            <a:avLst/>
          </a:prstGeom>
          <a:noFill/>
          <a:ln w="19050">
            <a:solidFill>
              <a:schemeClr val="tx1"/>
            </a:solidFill>
            <a:round/>
            <a:headEnd/>
            <a:tailEnd/>
          </a:ln>
        </p:spPr>
        <p:txBody>
          <a:bodyPr wrap="none" anchor="ctr"/>
          <a:lstStyle/>
          <a:p>
            <a:endParaRPr lang="zh-CN" altLang="en-US"/>
          </a:p>
        </p:txBody>
      </p:sp>
      <p:sp>
        <p:nvSpPr>
          <p:cNvPr id="27" name="Line 24"/>
          <p:cNvSpPr>
            <a:spLocks noChangeShapeType="1"/>
          </p:cNvSpPr>
          <p:nvPr/>
        </p:nvSpPr>
        <p:spPr bwMode="auto">
          <a:xfrm flipV="1">
            <a:off x="1027113" y="4484453"/>
            <a:ext cx="644525" cy="6350"/>
          </a:xfrm>
          <a:prstGeom prst="line">
            <a:avLst/>
          </a:prstGeom>
          <a:noFill/>
          <a:ln w="19050">
            <a:solidFill>
              <a:schemeClr val="tx1"/>
            </a:solidFill>
            <a:round/>
            <a:headEnd/>
            <a:tailEnd/>
          </a:ln>
        </p:spPr>
        <p:txBody>
          <a:bodyPr wrap="none" anchor="ctr"/>
          <a:lstStyle/>
          <a:p>
            <a:endParaRPr lang="zh-CN" altLang="en-US"/>
          </a:p>
        </p:txBody>
      </p:sp>
      <p:sp>
        <p:nvSpPr>
          <p:cNvPr id="28" name="Line 25"/>
          <p:cNvSpPr>
            <a:spLocks noChangeShapeType="1"/>
          </p:cNvSpPr>
          <p:nvPr/>
        </p:nvSpPr>
        <p:spPr bwMode="auto">
          <a:xfrm rot="5400000" flipH="1">
            <a:off x="2184400" y="2593741"/>
            <a:ext cx="773113" cy="1587"/>
          </a:xfrm>
          <a:prstGeom prst="line">
            <a:avLst/>
          </a:prstGeom>
          <a:noFill/>
          <a:ln w="19050">
            <a:solidFill>
              <a:schemeClr val="tx1"/>
            </a:solidFill>
            <a:round/>
            <a:headEnd/>
            <a:tailEnd/>
          </a:ln>
        </p:spPr>
        <p:txBody>
          <a:bodyPr wrap="none" anchor="ctr"/>
          <a:lstStyle/>
          <a:p>
            <a:endParaRPr lang="zh-CN" altLang="en-US"/>
          </a:p>
        </p:txBody>
      </p:sp>
      <p:sp>
        <p:nvSpPr>
          <p:cNvPr id="29" name="Text Box 26"/>
          <p:cNvSpPr txBox="1">
            <a:spLocks noChangeArrowheads="1"/>
          </p:cNvSpPr>
          <p:nvPr/>
        </p:nvSpPr>
        <p:spPr bwMode="auto">
          <a:xfrm>
            <a:off x="682625" y="3849453"/>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1</a:t>
            </a:r>
            <a:endParaRPr kumimoji="1" lang="en-US" altLang="zh-CN" sz="2000">
              <a:solidFill>
                <a:srgbClr val="333399"/>
              </a:solidFill>
              <a:latin typeface="+mn-lt"/>
            </a:endParaRPr>
          </a:p>
        </p:txBody>
      </p:sp>
      <p:sp>
        <p:nvSpPr>
          <p:cNvPr id="30" name="Oval 31"/>
          <p:cNvSpPr>
            <a:spLocks noChangeArrowheads="1"/>
          </p:cNvSpPr>
          <p:nvPr/>
        </p:nvSpPr>
        <p:spPr bwMode="auto">
          <a:xfrm>
            <a:off x="1655763" y="4227278"/>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A</a:t>
            </a:r>
          </a:p>
        </p:txBody>
      </p:sp>
      <p:sp>
        <p:nvSpPr>
          <p:cNvPr id="31" name="Line 39"/>
          <p:cNvSpPr>
            <a:spLocks noChangeShapeType="1"/>
          </p:cNvSpPr>
          <p:nvPr/>
        </p:nvSpPr>
        <p:spPr bwMode="auto">
          <a:xfrm flipV="1">
            <a:off x="4948238" y="3630378"/>
            <a:ext cx="806450" cy="412750"/>
          </a:xfrm>
          <a:prstGeom prst="line">
            <a:avLst/>
          </a:prstGeom>
          <a:noFill/>
          <a:ln w="19050">
            <a:solidFill>
              <a:schemeClr val="tx1"/>
            </a:solidFill>
            <a:round/>
            <a:headEnd/>
            <a:tailEnd/>
          </a:ln>
        </p:spPr>
        <p:txBody>
          <a:bodyPr wrap="none" anchor="ctr"/>
          <a:lstStyle/>
          <a:p>
            <a:endParaRPr lang="zh-CN" altLang="en-US"/>
          </a:p>
        </p:txBody>
      </p:sp>
      <p:sp>
        <p:nvSpPr>
          <p:cNvPr id="32" name="AutoShape 43"/>
          <p:cNvSpPr>
            <a:spLocks noChangeArrowheads="1"/>
          </p:cNvSpPr>
          <p:nvPr/>
        </p:nvSpPr>
        <p:spPr bwMode="auto">
          <a:xfrm flipV="1">
            <a:off x="4500563" y="5968766"/>
            <a:ext cx="1150937" cy="334962"/>
          </a:xfrm>
          <a:prstGeom prst="wedgeRoundRectCallout">
            <a:avLst>
              <a:gd name="adj1" fmla="val -65315"/>
              <a:gd name="adj2" fmla="val 160426"/>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2400">
              <a:latin typeface="Times New Roman" pitchFamily="18" charset="0"/>
            </a:endParaRPr>
          </a:p>
        </p:txBody>
      </p:sp>
      <p:sp>
        <p:nvSpPr>
          <p:cNvPr id="33" name="Text Box 44"/>
          <p:cNvSpPr txBox="1">
            <a:spLocks noChangeArrowheads="1"/>
          </p:cNvSpPr>
          <p:nvPr/>
        </p:nvSpPr>
        <p:spPr bwMode="auto">
          <a:xfrm>
            <a:off x="4484004" y="5928625"/>
            <a:ext cx="1239442" cy="400110"/>
          </a:xfrm>
          <a:prstGeom prst="rect">
            <a:avLst/>
          </a:prstGeom>
          <a:noFill/>
          <a:ln w="9525">
            <a:noFill/>
            <a:miter lim="800000"/>
            <a:headEnd/>
            <a:tailEnd/>
          </a:ln>
        </p:spPr>
        <p:txBody>
          <a:bodyPr wrap="none">
            <a:spAutoFit/>
          </a:bodyPr>
          <a:lstStyle/>
          <a:p>
            <a:r>
              <a:rPr kumimoji="1" lang="en-US" altLang="zh-CN" sz="2000" dirty="0" smtClean="0">
                <a:solidFill>
                  <a:srgbClr val="333399"/>
                </a:solidFill>
                <a:latin typeface="+mn-lt"/>
                <a:ea typeface="黑体" pitchFamily="2" charset="-122"/>
              </a:rPr>
              <a:t>Internet</a:t>
            </a:r>
            <a:endParaRPr kumimoji="1" lang="zh-CN" altLang="en-US" sz="2000" dirty="0">
              <a:solidFill>
                <a:srgbClr val="333399"/>
              </a:solidFill>
              <a:latin typeface="+mn-lt"/>
              <a:ea typeface="黑体" pitchFamily="2" charset="-122"/>
            </a:endParaRPr>
          </a:p>
        </p:txBody>
      </p:sp>
      <p:pic>
        <p:nvPicPr>
          <p:cNvPr id="34" name="Picture 72"/>
          <p:cNvPicPr>
            <a:picLocks noChangeArrowheads="1"/>
          </p:cNvPicPr>
          <p:nvPr/>
        </p:nvPicPr>
        <p:blipFill>
          <a:blip r:embed="rId2" cstate="print"/>
          <a:srcRect/>
          <a:stretch>
            <a:fillRect/>
          </a:stretch>
        </p:blipFill>
        <p:spPr bwMode="auto">
          <a:xfrm>
            <a:off x="3713163" y="1550753"/>
            <a:ext cx="585787" cy="593725"/>
          </a:xfrm>
          <a:prstGeom prst="rect">
            <a:avLst/>
          </a:prstGeom>
          <a:noFill/>
          <a:ln w="9525">
            <a:noFill/>
            <a:miter lim="800000"/>
            <a:headEnd/>
            <a:tailEnd/>
          </a:ln>
        </p:spPr>
      </p:pic>
      <p:pic>
        <p:nvPicPr>
          <p:cNvPr id="35" name="Picture 73"/>
          <p:cNvPicPr>
            <a:picLocks noChangeArrowheads="1"/>
          </p:cNvPicPr>
          <p:nvPr/>
        </p:nvPicPr>
        <p:blipFill>
          <a:blip r:embed="rId2" cstate="print"/>
          <a:srcRect/>
          <a:stretch>
            <a:fillRect/>
          </a:stretch>
        </p:blipFill>
        <p:spPr bwMode="auto">
          <a:xfrm>
            <a:off x="5640388" y="3265253"/>
            <a:ext cx="587375" cy="593725"/>
          </a:xfrm>
          <a:prstGeom prst="rect">
            <a:avLst/>
          </a:prstGeom>
          <a:noFill/>
          <a:ln w="9525">
            <a:noFill/>
            <a:miter lim="800000"/>
            <a:headEnd/>
            <a:tailEnd/>
          </a:ln>
        </p:spPr>
      </p:pic>
      <p:pic>
        <p:nvPicPr>
          <p:cNvPr id="36" name="Picture 75"/>
          <p:cNvPicPr>
            <a:picLocks noChangeArrowheads="1"/>
          </p:cNvPicPr>
          <p:nvPr/>
        </p:nvPicPr>
        <p:blipFill>
          <a:blip r:embed="rId2" cstate="print"/>
          <a:srcRect/>
          <a:stretch>
            <a:fillRect/>
          </a:stretch>
        </p:blipFill>
        <p:spPr bwMode="auto">
          <a:xfrm>
            <a:off x="2570163" y="5970353"/>
            <a:ext cx="585787" cy="593725"/>
          </a:xfrm>
          <a:prstGeom prst="rect">
            <a:avLst/>
          </a:prstGeom>
          <a:noFill/>
          <a:ln w="9525">
            <a:noFill/>
            <a:miter lim="800000"/>
            <a:headEnd/>
            <a:tailEnd/>
          </a:ln>
        </p:spPr>
      </p:pic>
      <p:pic>
        <p:nvPicPr>
          <p:cNvPr id="37" name="Picture 76"/>
          <p:cNvPicPr>
            <a:picLocks noChangeArrowheads="1"/>
          </p:cNvPicPr>
          <p:nvPr/>
        </p:nvPicPr>
        <p:blipFill>
          <a:blip r:embed="rId2" cstate="print"/>
          <a:srcRect/>
          <a:stretch>
            <a:fillRect/>
          </a:stretch>
        </p:blipFill>
        <p:spPr bwMode="auto">
          <a:xfrm>
            <a:off x="5405438" y="5052778"/>
            <a:ext cx="585787" cy="593725"/>
          </a:xfrm>
          <a:prstGeom prst="rect">
            <a:avLst/>
          </a:prstGeom>
          <a:noFill/>
          <a:ln w="9525">
            <a:noFill/>
            <a:miter lim="800000"/>
            <a:headEnd/>
            <a:tailEnd/>
          </a:ln>
        </p:spPr>
      </p:pic>
      <p:pic>
        <p:nvPicPr>
          <p:cNvPr id="38" name="Picture 77"/>
          <p:cNvPicPr>
            <a:picLocks noChangeArrowheads="1"/>
          </p:cNvPicPr>
          <p:nvPr/>
        </p:nvPicPr>
        <p:blipFill>
          <a:blip r:embed="rId2" cstate="print"/>
          <a:srcRect/>
          <a:stretch>
            <a:fillRect/>
          </a:stretch>
        </p:blipFill>
        <p:spPr bwMode="auto">
          <a:xfrm>
            <a:off x="2295525" y="1749191"/>
            <a:ext cx="587375" cy="595312"/>
          </a:xfrm>
          <a:prstGeom prst="rect">
            <a:avLst/>
          </a:prstGeom>
          <a:noFill/>
          <a:ln w="9525">
            <a:noFill/>
            <a:miter lim="800000"/>
            <a:headEnd/>
            <a:tailEnd/>
          </a:ln>
        </p:spPr>
      </p:pic>
      <p:sp>
        <p:nvSpPr>
          <p:cNvPr id="39" name="Oval 80"/>
          <p:cNvSpPr>
            <a:spLocks noChangeArrowheads="1"/>
          </p:cNvSpPr>
          <p:nvPr/>
        </p:nvSpPr>
        <p:spPr bwMode="auto">
          <a:xfrm>
            <a:off x="2379663" y="2860441"/>
            <a:ext cx="457200" cy="458787"/>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B</a:t>
            </a:r>
          </a:p>
        </p:txBody>
      </p:sp>
      <p:sp>
        <p:nvSpPr>
          <p:cNvPr id="40" name="Oval 81"/>
          <p:cNvSpPr>
            <a:spLocks noChangeArrowheads="1"/>
          </p:cNvSpPr>
          <p:nvPr/>
        </p:nvSpPr>
        <p:spPr bwMode="auto">
          <a:xfrm>
            <a:off x="3800475" y="2249253"/>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D</a:t>
            </a:r>
          </a:p>
        </p:txBody>
      </p:sp>
      <p:sp>
        <p:nvSpPr>
          <p:cNvPr id="41" name="Oval 82"/>
          <p:cNvSpPr>
            <a:spLocks noChangeArrowheads="1"/>
          </p:cNvSpPr>
          <p:nvPr/>
        </p:nvSpPr>
        <p:spPr bwMode="auto">
          <a:xfrm>
            <a:off x="4654550" y="3878028"/>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E</a:t>
            </a:r>
          </a:p>
        </p:txBody>
      </p:sp>
      <p:sp>
        <p:nvSpPr>
          <p:cNvPr id="42" name="Oval 83"/>
          <p:cNvSpPr>
            <a:spLocks noChangeArrowheads="1"/>
          </p:cNvSpPr>
          <p:nvPr/>
        </p:nvSpPr>
        <p:spPr bwMode="auto">
          <a:xfrm>
            <a:off x="3346450" y="5197241"/>
            <a:ext cx="457200" cy="458787"/>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C</a:t>
            </a:r>
          </a:p>
        </p:txBody>
      </p:sp>
      <p:sp>
        <p:nvSpPr>
          <p:cNvPr id="43" name="Text Box 84"/>
          <p:cNvSpPr txBox="1">
            <a:spLocks noChangeArrowheads="1"/>
          </p:cNvSpPr>
          <p:nvPr/>
        </p:nvSpPr>
        <p:spPr bwMode="auto">
          <a:xfrm>
            <a:off x="5076825" y="5006741"/>
            <a:ext cx="486030"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5</a:t>
            </a:r>
            <a:endParaRPr kumimoji="1" lang="en-US" altLang="zh-CN" sz="2000">
              <a:solidFill>
                <a:srgbClr val="333399"/>
              </a:solidFill>
              <a:latin typeface="+mn-lt"/>
            </a:endParaRPr>
          </a:p>
        </p:txBody>
      </p:sp>
      <p:sp>
        <p:nvSpPr>
          <p:cNvPr id="44" name="Text Box 85"/>
          <p:cNvSpPr txBox="1">
            <a:spLocks noChangeArrowheads="1"/>
          </p:cNvSpPr>
          <p:nvPr/>
        </p:nvSpPr>
        <p:spPr bwMode="auto">
          <a:xfrm>
            <a:off x="6084888" y="3206516"/>
            <a:ext cx="486030"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6</a:t>
            </a:r>
            <a:endParaRPr kumimoji="1" lang="en-US" altLang="zh-CN" sz="2000">
              <a:solidFill>
                <a:srgbClr val="333399"/>
              </a:solidFill>
              <a:latin typeface="+mn-lt"/>
            </a:endParaRPr>
          </a:p>
        </p:txBody>
      </p:sp>
      <p:sp>
        <p:nvSpPr>
          <p:cNvPr id="45" name="Text Box 86"/>
          <p:cNvSpPr txBox="1">
            <a:spLocks noChangeArrowheads="1"/>
          </p:cNvSpPr>
          <p:nvPr/>
        </p:nvSpPr>
        <p:spPr bwMode="auto">
          <a:xfrm>
            <a:off x="3348038" y="1550753"/>
            <a:ext cx="486030"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4</a:t>
            </a:r>
            <a:endParaRPr kumimoji="1" lang="en-US" altLang="zh-CN" sz="2000">
              <a:solidFill>
                <a:srgbClr val="333399"/>
              </a:solidFill>
              <a:latin typeface="+mn-lt"/>
            </a:endParaRPr>
          </a:p>
        </p:txBody>
      </p:sp>
      <p:sp>
        <p:nvSpPr>
          <p:cNvPr id="46" name="Text Box 87"/>
          <p:cNvSpPr txBox="1">
            <a:spLocks noChangeArrowheads="1"/>
          </p:cNvSpPr>
          <p:nvPr/>
        </p:nvSpPr>
        <p:spPr bwMode="auto">
          <a:xfrm>
            <a:off x="1979613" y="1695216"/>
            <a:ext cx="486030"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2</a:t>
            </a:r>
            <a:endParaRPr kumimoji="1" lang="en-US" altLang="zh-CN" sz="2000">
              <a:solidFill>
                <a:srgbClr val="333399"/>
              </a:solidFill>
              <a:latin typeface="+mn-lt"/>
            </a:endParaRPr>
          </a:p>
        </p:txBody>
      </p:sp>
      <p:sp>
        <p:nvSpPr>
          <p:cNvPr id="47" name="Text Box 88"/>
          <p:cNvSpPr txBox="1">
            <a:spLocks noChangeArrowheads="1"/>
          </p:cNvSpPr>
          <p:nvPr/>
        </p:nvSpPr>
        <p:spPr bwMode="auto">
          <a:xfrm>
            <a:off x="2195513" y="5943366"/>
            <a:ext cx="486030"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3</a:t>
            </a:r>
            <a:endParaRPr kumimoji="1" lang="en-US" altLang="zh-CN" sz="2000">
              <a:solidFill>
                <a:srgbClr val="333399"/>
              </a:solidFill>
              <a:latin typeface="+mn-lt"/>
            </a:endParaRPr>
          </a:p>
        </p:txBody>
      </p:sp>
      <p:sp>
        <p:nvSpPr>
          <p:cNvPr id="48" name="Rectangle 95"/>
          <p:cNvSpPr>
            <a:spLocks noChangeArrowheads="1"/>
          </p:cNvSpPr>
          <p:nvPr/>
        </p:nvSpPr>
        <p:spPr bwMode="auto">
          <a:xfrm>
            <a:off x="2484438" y="1911116"/>
            <a:ext cx="217487" cy="217487"/>
          </a:xfrm>
          <a:prstGeom prst="rect">
            <a:avLst/>
          </a:prstGeom>
          <a:solidFill>
            <a:srgbClr val="333399"/>
          </a:solidFill>
          <a:ln w="9525">
            <a:solidFill>
              <a:srgbClr val="333399"/>
            </a:solidFill>
            <a:miter lim="800000"/>
            <a:headEnd/>
            <a:tailEnd/>
          </a:ln>
        </p:spPr>
        <p:txBody>
          <a:bodyPr wrap="none" anchor="ctr"/>
          <a:lstStyle/>
          <a:p>
            <a:endParaRPr lang="zh-CN" altLang="en-US"/>
          </a:p>
        </p:txBody>
      </p:sp>
      <p:pic>
        <p:nvPicPr>
          <p:cNvPr id="49" name="Picture 74"/>
          <p:cNvPicPr>
            <a:picLocks noChangeArrowheads="1"/>
          </p:cNvPicPr>
          <p:nvPr/>
        </p:nvPicPr>
        <p:blipFill>
          <a:blip r:embed="rId2" cstate="print"/>
          <a:srcRect/>
          <a:stretch>
            <a:fillRect/>
          </a:stretch>
        </p:blipFill>
        <p:spPr bwMode="auto">
          <a:xfrm>
            <a:off x="611188" y="4227278"/>
            <a:ext cx="587375" cy="593725"/>
          </a:xfrm>
          <a:prstGeom prst="rect">
            <a:avLst/>
          </a:prstGeom>
          <a:noFill/>
          <a:ln w="9525">
            <a:noFill/>
            <a:miter lim="800000"/>
            <a:headEnd/>
            <a:tailEnd/>
          </a:ln>
        </p:spPr>
      </p:pic>
      <p:sp>
        <p:nvSpPr>
          <p:cNvPr id="50" name="Rectangle 92"/>
          <p:cNvSpPr>
            <a:spLocks noChangeArrowheads="1"/>
          </p:cNvSpPr>
          <p:nvPr/>
        </p:nvSpPr>
        <p:spPr bwMode="auto">
          <a:xfrm>
            <a:off x="827088" y="4359041"/>
            <a:ext cx="217487" cy="217487"/>
          </a:xfrm>
          <a:prstGeom prst="rect">
            <a:avLst/>
          </a:prstGeom>
          <a:solidFill>
            <a:srgbClr val="FF0000"/>
          </a:solidFill>
          <a:ln w="9525">
            <a:solidFill>
              <a:schemeClr val="hlink"/>
            </a:solidFill>
            <a:miter lim="800000"/>
            <a:headEnd/>
            <a:tailEnd/>
          </a:ln>
        </p:spPr>
        <p:txBody>
          <a:bodyPr wrap="none" anchor="ctr"/>
          <a:lstStyle/>
          <a:p>
            <a:endParaRPr lang="zh-CN" altLang="en-US"/>
          </a:p>
        </p:txBody>
      </p:sp>
      <p:sp>
        <p:nvSpPr>
          <p:cNvPr id="51" name="Rectangle 94"/>
          <p:cNvSpPr>
            <a:spLocks noChangeArrowheads="1"/>
          </p:cNvSpPr>
          <p:nvPr/>
        </p:nvSpPr>
        <p:spPr bwMode="auto">
          <a:xfrm>
            <a:off x="837974" y="4413470"/>
            <a:ext cx="217487" cy="217487"/>
          </a:xfrm>
          <a:prstGeom prst="rect">
            <a:avLst/>
          </a:prstGeom>
          <a:solidFill>
            <a:srgbClr val="FF0000"/>
          </a:solidFill>
          <a:ln w="9525">
            <a:solidFill>
              <a:schemeClr val="hlink"/>
            </a:solidFill>
            <a:miter lim="800000"/>
            <a:headEnd/>
            <a:tailEnd/>
          </a:ln>
        </p:spPr>
        <p:txBody>
          <a:bodyPr wrap="none" anchor="ctr"/>
          <a:lstStyle/>
          <a:p>
            <a:endParaRPr lang="zh-CN" altLang="en-US"/>
          </a:p>
        </p:txBody>
      </p:sp>
      <p:sp>
        <p:nvSpPr>
          <p:cNvPr id="52" name="Text Box 98"/>
          <p:cNvSpPr txBox="1">
            <a:spLocks noChangeArrowheads="1"/>
          </p:cNvSpPr>
          <p:nvPr/>
        </p:nvSpPr>
        <p:spPr bwMode="auto">
          <a:xfrm>
            <a:off x="6227763" y="4863866"/>
            <a:ext cx="2709408" cy="369332"/>
          </a:xfrm>
          <a:prstGeom prst="rect">
            <a:avLst/>
          </a:prstGeom>
          <a:noFill/>
          <a:ln w="9525">
            <a:solidFill>
              <a:srgbClr val="FF0000"/>
            </a:solidFill>
            <a:miter lim="800000"/>
            <a:headEnd/>
            <a:tailEnd/>
          </a:ln>
        </p:spPr>
        <p:txBody>
          <a:bodyPr wrap="square">
            <a:spAutoFit/>
          </a:bodyPr>
          <a:lstStyle/>
          <a:p>
            <a:r>
              <a:rPr kumimoji="1" lang="en-US" altLang="zh-CN" sz="1800" dirty="0">
                <a:solidFill>
                  <a:srgbClr val="FF0000"/>
                </a:solidFill>
                <a:latin typeface="+mn-lt"/>
              </a:rPr>
              <a:t>H</a:t>
            </a:r>
            <a:r>
              <a:rPr kumimoji="1" lang="en-US" altLang="zh-CN" sz="1800" baseline="-25000" dirty="0">
                <a:solidFill>
                  <a:srgbClr val="FF0000"/>
                </a:solidFill>
                <a:latin typeface="+mn-lt"/>
              </a:rPr>
              <a:t>1 </a:t>
            </a:r>
            <a:r>
              <a:rPr kumimoji="1" lang="en-US" altLang="zh-CN" sz="1800" dirty="0" smtClean="0">
                <a:solidFill>
                  <a:srgbClr val="FF0000"/>
                </a:solidFill>
                <a:latin typeface="+mn-lt"/>
                <a:ea typeface="黑体" pitchFamily="2" charset="-122"/>
              </a:rPr>
              <a:t>sends packets to H</a:t>
            </a:r>
            <a:r>
              <a:rPr kumimoji="1" lang="en-US" altLang="zh-CN" sz="1800" baseline="-25000" dirty="0" smtClean="0">
                <a:solidFill>
                  <a:srgbClr val="FF0000"/>
                </a:solidFill>
                <a:latin typeface="+mn-lt"/>
                <a:ea typeface="黑体" pitchFamily="2" charset="-122"/>
              </a:rPr>
              <a:t>5</a:t>
            </a:r>
            <a:endParaRPr kumimoji="1" lang="zh-CN" altLang="en-US" sz="1800" dirty="0">
              <a:solidFill>
                <a:srgbClr val="FF0000"/>
              </a:solidFill>
              <a:latin typeface="+mn-lt"/>
              <a:ea typeface="黑体" pitchFamily="2" charset="-122"/>
            </a:endParaRPr>
          </a:p>
        </p:txBody>
      </p:sp>
      <p:sp>
        <p:nvSpPr>
          <p:cNvPr id="53" name="Text Box 99"/>
          <p:cNvSpPr txBox="1">
            <a:spLocks noChangeArrowheads="1"/>
          </p:cNvSpPr>
          <p:nvPr/>
        </p:nvSpPr>
        <p:spPr bwMode="auto">
          <a:xfrm>
            <a:off x="6227763" y="3998678"/>
            <a:ext cx="2677336" cy="369332"/>
          </a:xfrm>
          <a:prstGeom prst="rect">
            <a:avLst/>
          </a:prstGeom>
          <a:noFill/>
          <a:ln w="9525">
            <a:solidFill>
              <a:srgbClr val="333399"/>
            </a:solidFill>
            <a:miter lim="800000"/>
            <a:headEnd/>
            <a:tailEnd/>
          </a:ln>
        </p:spPr>
        <p:txBody>
          <a:bodyPr wrap="none">
            <a:spAutoFit/>
          </a:bodyPr>
          <a:lstStyle/>
          <a:p>
            <a:r>
              <a:rPr kumimoji="1" lang="en-US" altLang="zh-CN" sz="1800" dirty="0" smtClean="0">
                <a:solidFill>
                  <a:srgbClr val="333399"/>
                </a:solidFill>
                <a:latin typeface="+mn-lt"/>
              </a:rPr>
              <a:t>H</a:t>
            </a:r>
            <a:r>
              <a:rPr kumimoji="1" lang="en-US" altLang="zh-CN" sz="1800" baseline="-25000" dirty="0" smtClean="0">
                <a:solidFill>
                  <a:srgbClr val="333399"/>
                </a:solidFill>
                <a:latin typeface="+mn-lt"/>
              </a:rPr>
              <a:t>2</a:t>
            </a:r>
            <a:r>
              <a:rPr kumimoji="1" lang="zh-CN" altLang="en-US" sz="1800" dirty="0" smtClean="0">
                <a:solidFill>
                  <a:srgbClr val="333399"/>
                </a:solidFill>
                <a:latin typeface="+mn-lt"/>
                <a:ea typeface="黑体" pitchFamily="2" charset="-122"/>
              </a:rPr>
              <a:t> </a:t>
            </a:r>
            <a:r>
              <a:rPr kumimoji="1" lang="en-US" altLang="zh-CN" sz="1800" dirty="0" smtClean="0">
                <a:solidFill>
                  <a:srgbClr val="333399"/>
                </a:solidFill>
                <a:latin typeface="+mn-lt"/>
                <a:ea typeface="黑体" pitchFamily="2" charset="-122"/>
              </a:rPr>
              <a:t>sends packets to H</a:t>
            </a:r>
            <a:r>
              <a:rPr kumimoji="1" lang="en-US" altLang="zh-CN" sz="1800" baseline="-25000" dirty="0" smtClean="0">
                <a:solidFill>
                  <a:srgbClr val="333399"/>
                </a:solidFill>
                <a:latin typeface="+mn-lt"/>
                <a:ea typeface="黑体" pitchFamily="2" charset="-122"/>
              </a:rPr>
              <a:t>6</a:t>
            </a:r>
            <a:endParaRPr kumimoji="1" lang="zh-CN" altLang="en-US" sz="1800" dirty="0">
              <a:solidFill>
                <a:srgbClr val="333399"/>
              </a:solidFill>
              <a:latin typeface="+mn-lt"/>
              <a:ea typeface="黑体" pitchFamily="2" charset="-122"/>
            </a:endParaRPr>
          </a:p>
        </p:txBody>
      </p:sp>
      <p:sp>
        <p:nvSpPr>
          <p:cNvPr id="54" name="Rectangle 100"/>
          <p:cNvSpPr>
            <a:spLocks noChangeArrowheads="1"/>
          </p:cNvSpPr>
          <p:nvPr/>
        </p:nvSpPr>
        <p:spPr bwMode="auto">
          <a:xfrm>
            <a:off x="816202" y="4380811"/>
            <a:ext cx="217487" cy="217487"/>
          </a:xfrm>
          <a:prstGeom prst="rect">
            <a:avLst/>
          </a:prstGeom>
          <a:solidFill>
            <a:srgbClr val="FF0000"/>
          </a:solidFill>
          <a:ln w="9525">
            <a:solidFill>
              <a:schemeClr val="hlink"/>
            </a:solidFill>
            <a:miter lim="800000"/>
            <a:headEnd/>
            <a:tailEnd/>
          </a:ln>
        </p:spPr>
        <p:txBody>
          <a:bodyPr wrap="none" anchor="ctr"/>
          <a:lstStyle/>
          <a:p>
            <a:endParaRPr lang="zh-CN" altLang="en-US"/>
          </a:p>
        </p:txBody>
      </p:sp>
      <p:sp>
        <p:nvSpPr>
          <p:cNvPr id="55" name="Rectangle 101"/>
          <p:cNvSpPr>
            <a:spLocks noChangeArrowheads="1"/>
          </p:cNvSpPr>
          <p:nvPr/>
        </p:nvSpPr>
        <p:spPr bwMode="auto">
          <a:xfrm>
            <a:off x="2484438" y="1911116"/>
            <a:ext cx="217487" cy="217487"/>
          </a:xfrm>
          <a:prstGeom prst="rect">
            <a:avLst/>
          </a:prstGeom>
          <a:solidFill>
            <a:srgbClr val="333399"/>
          </a:solidFill>
          <a:ln w="9525">
            <a:solidFill>
              <a:srgbClr val="333399"/>
            </a:solidFill>
            <a:miter lim="800000"/>
            <a:headEnd/>
            <a:tailEnd/>
          </a:ln>
        </p:spPr>
        <p:txBody>
          <a:bodyPr wrap="none" anchor="ctr"/>
          <a:lstStyle/>
          <a:p>
            <a:endParaRPr lang="zh-CN" altLang="en-US"/>
          </a:p>
        </p:txBody>
      </p:sp>
      <p:sp>
        <p:nvSpPr>
          <p:cNvPr id="56" name="Rectangle 97"/>
          <p:cNvSpPr>
            <a:spLocks noChangeArrowheads="1"/>
          </p:cNvSpPr>
          <p:nvPr/>
        </p:nvSpPr>
        <p:spPr bwMode="auto">
          <a:xfrm>
            <a:off x="805317" y="4348157"/>
            <a:ext cx="217487" cy="217487"/>
          </a:xfrm>
          <a:prstGeom prst="rect">
            <a:avLst/>
          </a:prstGeom>
          <a:solidFill>
            <a:srgbClr val="FF0000"/>
          </a:solidFill>
          <a:ln w="9525">
            <a:solidFill>
              <a:srgbClr val="333399"/>
            </a:solidFill>
            <a:miter lim="800000"/>
            <a:headEnd/>
            <a:tailEnd/>
          </a:ln>
        </p:spPr>
        <p:txBody>
          <a:bodyPr wrap="none" anchor="ctr"/>
          <a:lstStyle/>
          <a:p>
            <a:endParaRPr lang="zh-CN" altLang="en-US"/>
          </a:p>
        </p:txBody>
      </p:sp>
      <p:sp>
        <p:nvSpPr>
          <p:cNvPr id="57" name="Rectangle 96"/>
          <p:cNvSpPr>
            <a:spLocks noChangeArrowheads="1"/>
          </p:cNvSpPr>
          <p:nvPr/>
        </p:nvSpPr>
        <p:spPr bwMode="auto">
          <a:xfrm>
            <a:off x="2484438" y="1911116"/>
            <a:ext cx="217487" cy="217487"/>
          </a:xfrm>
          <a:prstGeom prst="rect">
            <a:avLst/>
          </a:prstGeom>
          <a:solidFill>
            <a:srgbClr val="333399"/>
          </a:solidFill>
          <a:ln w="9525">
            <a:solidFill>
              <a:srgbClr val="333399"/>
            </a:solidFill>
            <a:miter lim="800000"/>
            <a:headEnd/>
            <a:tailEnd/>
          </a:ln>
        </p:spPr>
        <p:txBody>
          <a:bodyPr wrap="none" anchor="ctr"/>
          <a:lstStyle/>
          <a:p>
            <a:endParaRPr lang="zh-CN" altLang="en-US"/>
          </a:p>
        </p:txBody>
      </p:sp>
      <p:sp>
        <p:nvSpPr>
          <p:cNvPr id="58" name="Text Box 103"/>
          <p:cNvSpPr txBox="1">
            <a:spLocks noChangeArrowheads="1"/>
          </p:cNvSpPr>
          <p:nvPr/>
        </p:nvSpPr>
        <p:spPr bwMode="auto">
          <a:xfrm>
            <a:off x="746125" y="2487378"/>
            <a:ext cx="998991" cy="400110"/>
          </a:xfrm>
          <a:prstGeom prst="rect">
            <a:avLst/>
          </a:prstGeom>
          <a:noFill/>
          <a:ln w="9525">
            <a:noFill/>
            <a:miter lim="800000"/>
            <a:headEnd/>
            <a:tailEnd/>
          </a:ln>
        </p:spPr>
        <p:txBody>
          <a:bodyPr wrap="none">
            <a:spAutoFit/>
          </a:bodyPr>
          <a:lstStyle/>
          <a:p>
            <a:r>
              <a:rPr kumimoji="1" lang="en-US" altLang="zh-CN" sz="2000" dirty="0" smtClean="0">
                <a:solidFill>
                  <a:srgbClr val="333399"/>
                </a:solidFill>
                <a:latin typeface="+mn-lt"/>
                <a:ea typeface="黑体" pitchFamily="2" charset="-122"/>
              </a:rPr>
              <a:t>Router</a:t>
            </a:r>
            <a:endParaRPr kumimoji="1" lang="zh-CN" altLang="en-US" sz="2000" dirty="0">
              <a:solidFill>
                <a:srgbClr val="333399"/>
              </a:solidFill>
              <a:latin typeface="+mn-lt"/>
              <a:ea typeface="黑体" pitchFamily="2" charset="-122"/>
            </a:endParaRPr>
          </a:p>
        </p:txBody>
      </p:sp>
      <p:sp>
        <p:nvSpPr>
          <p:cNvPr id="59" name="Text Box 105"/>
          <p:cNvSpPr txBox="1">
            <a:spLocks noChangeArrowheads="1"/>
          </p:cNvSpPr>
          <p:nvPr/>
        </p:nvSpPr>
        <p:spPr bwMode="auto">
          <a:xfrm>
            <a:off x="0" y="3350978"/>
            <a:ext cx="761747" cy="400110"/>
          </a:xfrm>
          <a:prstGeom prst="rect">
            <a:avLst/>
          </a:prstGeom>
          <a:noFill/>
          <a:ln w="9525">
            <a:noFill/>
            <a:miter lim="800000"/>
            <a:headEnd/>
            <a:tailEnd/>
          </a:ln>
        </p:spPr>
        <p:txBody>
          <a:bodyPr wrap="none">
            <a:spAutoFit/>
          </a:bodyPr>
          <a:lstStyle/>
          <a:p>
            <a:r>
              <a:rPr kumimoji="1" lang="en-US" altLang="zh-CN" sz="2000" dirty="0" smtClean="0">
                <a:solidFill>
                  <a:srgbClr val="333399"/>
                </a:solidFill>
                <a:latin typeface="+mn-lt"/>
                <a:ea typeface="黑体" pitchFamily="2" charset="-122"/>
              </a:rPr>
              <a:t>Host</a:t>
            </a:r>
            <a:endParaRPr kumimoji="1" lang="zh-CN" altLang="en-US" sz="2000" dirty="0">
              <a:solidFill>
                <a:srgbClr val="333399"/>
              </a:solidFill>
              <a:latin typeface="+mn-lt"/>
              <a:ea typeface="黑体" pitchFamily="2" charset="-122"/>
            </a:endParaRPr>
          </a:p>
        </p:txBody>
      </p:sp>
      <p:sp>
        <p:nvSpPr>
          <p:cNvPr id="60" name="Line 106"/>
          <p:cNvSpPr>
            <a:spLocks noChangeShapeType="1"/>
          </p:cNvSpPr>
          <p:nvPr/>
        </p:nvSpPr>
        <p:spPr bwMode="auto">
          <a:xfrm>
            <a:off x="1619250" y="2774716"/>
            <a:ext cx="792163" cy="215900"/>
          </a:xfrm>
          <a:prstGeom prst="line">
            <a:avLst/>
          </a:prstGeom>
          <a:noFill/>
          <a:ln w="28575">
            <a:solidFill>
              <a:srgbClr val="333399"/>
            </a:solidFill>
            <a:round/>
            <a:headEnd/>
            <a:tailEnd type="triangle" w="med" len="lg"/>
          </a:ln>
        </p:spPr>
        <p:txBody>
          <a:bodyPr/>
          <a:lstStyle/>
          <a:p>
            <a:endParaRPr lang="zh-CN" altLang="en-US"/>
          </a:p>
        </p:txBody>
      </p:sp>
      <p:sp>
        <p:nvSpPr>
          <p:cNvPr id="61" name="Line 107"/>
          <p:cNvSpPr>
            <a:spLocks noChangeShapeType="1"/>
          </p:cNvSpPr>
          <p:nvPr/>
        </p:nvSpPr>
        <p:spPr bwMode="auto">
          <a:xfrm>
            <a:off x="395288" y="3711341"/>
            <a:ext cx="360362" cy="576262"/>
          </a:xfrm>
          <a:prstGeom prst="line">
            <a:avLst/>
          </a:prstGeom>
          <a:noFill/>
          <a:ln w="28575">
            <a:solidFill>
              <a:srgbClr val="333399"/>
            </a:solidFill>
            <a:round/>
            <a:headEnd/>
            <a:tailEnd type="triangle" w="med" len="lg"/>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50"/>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50"/>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8" dur="2000" fill="hold"/>
                                        <p:tgtEl>
                                          <p:spTgt spid="51"/>
                                        </p:tgtEl>
                                        <p:attrNameLst>
                                          <p:attrName>ppt_x</p:attrName>
                                          <p:attrName>ppt_y</p:attrName>
                                        </p:attrNameLst>
                                      </p:cBhvr>
                                    </p:animMotion>
                                  </p:childTnLst>
                                </p:cTn>
                              </p:par>
                            </p:childTnLst>
                          </p:cTn>
                        </p:par>
                        <p:par>
                          <p:cTn id="19" fill="hold">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par>
                          <p:cTn id="25" fill="hold">
                            <p:stCondLst>
                              <p:cond delay="4000"/>
                            </p:stCondLst>
                            <p:childTnLst>
                              <p:par>
                                <p:cTn id="26" presetID="35" presetClass="emph" presetSubtype="0" repeatCount="3000" fill="hold" grpId="1" nodeType="afterEffect">
                                  <p:stCondLst>
                                    <p:cond delay="0"/>
                                  </p:stCondLst>
                                  <p:childTnLst>
                                    <p:anim calcmode="discrete" valueType="str">
                                      <p:cBhvr>
                                        <p:cTn id="27" dur="1000" fill="hold"/>
                                        <p:tgtEl>
                                          <p:spTgt spid="53"/>
                                        </p:tgtEl>
                                        <p:attrNameLst>
                                          <p:attrName>style.visibility</p:attrName>
                                        </p:attrNameLst>
                                      </p:cBhvr>
                                      <p:tavLst>
                                        <p:tav tm="0">
                                          <p:val>
                                            <p:strVal val="hidden"/>
                                          </p:val>
                                        </p:tav>
                                        <p:tav tm="50000">
                                          <p:val>
                                            <p:strVal val="visible"/>
                                          </p:val>
                                        </p:tav>
                                      </p:tavLst>
                                    </p:anim>
                                  </p:childTnLst>
                                </p:cTn>
                              </p:par>
                            </p:childTnLst>
                          </p:cTn>
                        </p:par>
                        <p:par>
                          <p:cTn id="28" fill="hold">
                            <p:stCondLst>
                              <p:cond delay="7000"/>
                            </p:stCondLst>
                            <p:childTnLst>
                              <p:par>
                                <p:cTn id="29" presetID="1"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par>
                          <p:cTn id="31" fill="hold">
                            <p:stCondLst>
                              <p:cond delay="7000"/>
                            </p:stCondLst>
                            <p:childTnLst>
                              <p:par>
                                <p:cTn id="32"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3" dur="2000" fill="hold"/>
                                        <p:tgtEl>
                                          <p:spTgt spid="48"/>
                                        </p:tgtEl>
                                        <p:attrNameLst>
                                          <p:attrName>ppt_x</p:attrName>
                                          <p:attrName>ppt_y</p:attrName>
                                        </p:attrNameLst>
                                      </p:cBhvr>
                                    </p:animMotion>
                                  </p:childTnLst>
                                </p:cTn>
                              </p:par>
                            </p:childTnLst>
                          </p:cTn>
                        </p:par>
                        <p:par>
                          <p:cTn id="34" fill="hold">
                            <p:stCondLst>
                              <p:cond delay="9000"/>
                            </p:stCondLst>
                            <p:childTnLst>
                              <p:par>
                                <p:cTn id="35" presetID="1" presetClass="exit" presetSubtype="0" fill="hold" grpId="2" nodeType="afterEffect">
                                  <p:stCondLst>
                                    <p:cond delay="0"/>
                                  </p:stCondLst>
                                  <p:childTnLst>
                                    <p:set>
                                      <p:cBhvr>
                                        <p:cTn id="36" dur="1" fill="hold">
                                          <p:stCondLst>
                                            <p:cond delay="0"/>
                                          </p:stCondLst>
                                        </p:cTn>
                                        <p:tgtEl>
                                          <p:spTgt spid="48"/>
                                        </p:tgtEl>
                                        <p:attrNameLst>
                                          <p:attrName>style.visibility</p:attrName>
                                        </p:attrNameLst>
                                      </p:cBhvr>
                                      <p:to>
                                        <p:strVal val="hidden"/>
                                      </p:to>
                                    </p:set>
                                  </p:childTnLst>
                                </p:cTn>
                              </p:par>
                            </p:childTnLst>
                          </p:cTn>
                        </p:par>
                        <p:par>
                          <p:cTn id="37" fill="hold">
                            <p:stCondLst>
                              <p:cond delay="9000"/>
                            </p:stCondLst>
                            <p:childTnLst>
                              <p:par>
                                <p:cTn id="38" presetID="1"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childTnLst>
                                </p:cTn>
                              </p:par>
                            </p:childTnLst>
                          </p:cTn>
                        </p:par>
                        <p:par>
                          <p:cTn id="40" fill="hold">
                            <p:stCondLst>
                              <p:cond delay="9000"/>
                            </p:stCondLst>
                            <p:childTnLst>
                              <p:par>
                                <p:cTn id="41"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42" dur="2000" fill="hold"/>
                                        <p:tgtEl>
                                          <p:spTgt spid="54"/>
                                        </p:tgtEl>
                                        <p:attrNameLst>
                                          <p:attrName>ppt_x</p:attrName>
                                          <p:attrName>ppt_y</p:attrName>
                                        </p:attrNameLst>
                                      </p:cBhvr>
                                    </p:animMotion>
                                  </p:childTnLst>
                                </p:cTn>
                              </p:par>
                            </p:childTnLst>
                          </p:cTn>
                        </p:par>
                        <p:par>
                          <p:cTn id="43" fill="hold">
                            <p:stCondLst>
                              <p:cond delay="11000"/>
                            </p:stCondLst>
                            <p:childTnLst>
                              <p:par>
                                <p:cTn id="44" presetID="1" presetClass="exit" presetSubtype="0" fill="hold" grpId="2" nodeType="afterEffect">
                                  <p:stCondLst>
                                    <p:cond delay="0"/>
                                  </p:stCondLst>
                                  <p:childTnLst>
                                    <p:set>
                                      <p:cBhvr>
                                        <p:cTn id="45" dur="1" fill="hold">
                                          <p:stCondLst>
                                            <p:cond delay="0"/>
                                          </p:stCondLst>
                                        </p:cTn>
                                        <p:tgtEl>
                                          <p:spTgt spid="54"/>
                                        </p:tgtEl>
                                        <p:attrNameLst>
                                          <p:attrName>style.visibility</p:attrName>
                                        </p:attrNameLst>
                                      </p:cBhvr>
                                      <p:to>
                                        <p:strVal val="hidden"/>
                                      </p:to>
                                    </p:set>
                                  </p:childTnLst>
                                </p:cTn>
                              </p:par>
                            </p:childTnLst>
                          </p:cTn>
                        </p:par>
                        <p:par>
                          <p:cTn id="46" fill="hold">
                            <p:stCondLst>
                              <p:cond delay="11000"/>
                            </p:stCondLst>
                            <p:childTnLst>
                              <p:par>
                                <p:cTn id="47" presetID="1"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par>
                          <p:cTn id="49" fill="hold">
                            <p:stCondLst>
                              <p:cond delay="11000"/>
                            </p:stCondLst>
                            <p:childTnLst>
                              <p:par>
                                <p:cTn id="50"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51" dur="2000" fill="hold"/>
                                        <p:tgtEl>
                                          <p:spTgt spid="55"/>
                                        </p:tgtEl>
                                        <p:attrNameLst>
                                          <p:attrName>ppt_x</p:attrName>
                                          <p:attrName>ppt_y</p:attrName>
                                        </p:attrNameLst>
                                      </p:cBhvr>
                                    </p:animMotion>
                                  </p:childTnLst>
                                </p:cTn>
                              </p:par>
                            </p:childTnLst>
                          </p:cTn>
                        </p:par>
                        <p:par>
                          <p:cTn id="52" fill="hold">
                            <p:stCondLst>
                              <p:cond delay="13000"/>
                            </p:stCondLst>
                            <p:childTnLst>
                              <p:par>
                                <p:cTn id="53" presetID="1" presetClass="exit" presetSubtype="0" fill="hold" grpId="2" nodeType="afterEffect">
                                  <p:stCondLst>
                                    <p:cond delay="0"/>
                                  </p:stCondLst>
                                  <p:childTnLst>
                                    <p:set>
                                      <p:cBhvr>
                                        <p:cTn id="54" dur="1" fill="hold">
                                          <p:stCondLst>
                                            <p:cond delay="0"/>
                                          </p:stCondLst>
                                        </p:cTn>
                                        <p:tgtEl>
                                          <p:spTgt spid="55"/>
                                        </p:tgtEl>
                                        <p:attrNameLst>
                                          <p:attrName>style.visibility</p:attrName>
                                        </p:attrNameLst>
                                      </p:cBhvr>
                                      <p:to>
                                        <p:strVal val="hidden"/>
                                      </p:to>
                                    </p:set>
                                  </p:childTnLst>
                                </p:cTn>
                              </p:par>
                            </p:childTnLst>
                          </p:cTn>
                        </p:par>
                        <p:par>
                          <p:cTn id="55" fill="hold">
                            <p:stCondLst>
                              <p:cond delay="13000"/>
                            </p:stCondLst>
                            <p:childTnLst>
                              <p:par>
                                <p:cTn id="56" presetID="1"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childTnLst>
                                </p:cTn>
                              </p:par>
                            </p:childTnLst>
                          </p:cTn>
                        </p:par>
                        <p:par>
                          <p:cTn id="58" fill="hold">
                            <p:stCondLst>
                              <p:cond delay="13000"/>
                            </p:stCondLst>
                            <p:childTnLst>
                              <p:par>
                                <p:cTn id="59"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60" dur="2000" fill="hold"/>
                                        <p:tgtEl>
                                          <p:spTgt spid="56"/>
                                        </p:tgtEl>
                                        <p:attrNameLst>
                                          <p:attrName>ppt_x</p:attrName>
                                          <p:attrName>ppt_y</p:attrName>
                                        </p:attrNameLst>
                                      </p:cBhvr>
                                    </p:animMotion>
                                  </p:childTnLst>
                                </p:cTn>
                              </p:par>
                            </p:childTnLst>
                          </p:cTn>
                        </p:par>
                        <p:par>
                          <p:cTn id="61" fill="hold">
                            <p:stCondLst>
                              <p:cond delay="15000"/>
                            </p:stCondLst>
                            <p:childTnLst>
                              <p:par>
                                <p:cTn id="62" presetID="1" presetClass="exit" presetSubtype="0" fill="hold" grpId="2" nodeType="afterEffect">
                                  <p:stCondLst>
                                    <p:cond delay="0"/>
                                  </p:stCondLst>
                                  <p:childTnLst>
                                    <p:set>
                                      <p:cBhvr>
                                        <p:cTn id="63" dur="1" fill="hold">
                                          <p:stCondLst>
                                            <p:cond delay="0"/>
                                          </p:stCondLst>
                                        </p:cTn>
                                        <p:tgtEl>
                                          <p:spTgt spid="56"/>
                                        </p:tgtEl>
                                        <p:attrNameLst>
                                          <p:attrName>style.visibility</p:attrName>
                                        </p:attrNameLst>
                                      </p:cBhvr>
                                      <p:to>
                                        <p:strVal val="hidden"/>
                                      </p:to>
                                    </p:set>
                                  </p:childTnLst>
                                </p:cTn>
                              </p:par>
                            </p:childTnLst>
                          </p:cTn>
                        </p:par>
                        <p:par>
                          <p:cTn id="64" fill="hold">
                            <p:stCondLst>
                              <p:cond delay="15000"/>
                            </p:stCondLst>
                            <p:childTnLst>
                              <p:par>
                                <p:cTn id="65" presetID="1"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childTnLst>
                          </p:cTn>
                        </p:par>
                        <p:par>
                          <p:cTn id="67" fill="hold">
                            <p:stCondLst>
                              <p:cond delay="15000"/>
                            </p:stCondLst>
                            <p:childTnLst>
                              <p:par>
                                <p:cTn id="68"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69" dur="2000" fill="hold"/>
                                        <p:tgtEl>
                                          <p:spTgt spid="57"/>
                                        </p:tgtEl>
                                        <p:attrNameLst>
                                          <p:attrName>ppt_x</p:attrName>
                                          <p:attrName>ppt_y</p:attrName>
                                        </p:attrNameLst>
                                      </p:cBhvr>
                                    </p:animMotion>
                                  </p:childTnLst>
                                </p:cTn>
                              </p:par>
                            </p:childTnLst>
                          </p:cTn>
                        </p:par>
                        <p:par>
                          <p:cTn id="70" fill="hold">
                            <p:stCondLst>
                              <p:cond delay="17000"/>
                            </p:stCondLst>
                            <p:childTnLst>
                              <p:par>
                                <p:cTn id="71" presetID="1" presetClass="exit" presetSubtype="0" fill="hold" grpId="2" nodeType="afterEffect">
                                  <p:stCondLst>
                                    <p:cond delay="0"/>
                                  </p:stCondLst>
                                  <p:childTnLst>
                                    <p:set>
                                      <p:cBhvr>
                                        <p:cTn id="72"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50" grpId="0" animBg="1"/>
      <p:bldP spid="50" grpId="1" animBg="1"/>
      <p:bldP spid="50" grpId="2" animBg="1"/>
      <p:bldP spid="51" grpId="0" animBg="1"/>
      <p:bldP spid="51" grpId="1" animBg="1"/>
      <p:bldP spid="51" grpId="2" animBg="1"/>
      <p:bldP spid="53" grpId="0" animBg="1"/>
      <p:bldP spid="53" grpId="1"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7413" name="Slide Number Placeholder 6"/>
          <p:cNvSpPr>
            <a:spLocks noGrp="1"/>
          </p:cNvSpPr>
          <p:nvPr>
            <p:ph type="sldNum" sz="quarter" idx="12"/>
          </p:nvPr>
        </p:nvSpPr>
        <p:spPr>
          <a:noFill/>
        </p:spPr>
        <p:txBody>
          <a:bodyPr/>
          <a:lstStyle/>
          <a:p>
            <a:r>
              <a:rPr lang="en-US" altLang="ko-KR" smtClean="0">
                <a:ea typeface="굴림" pitchFamily="34" charset="-127"/>
              </a:rPr>
              <a:t>1-</a:t>
            </a:r>
            <a:fld id="{5FCAF08C-C59A-4DCD-A132-E140F23ACE26}" type="slidenum">
              <a:rPr lang="en-US" altLang="ko-KR" smtClean="0">
                <a:ea typeface="굴림" pitchFamily="34" charset="-127"/>
              </a:rPr>
              <a:pPr/>
              <a:t>58</a:t>
            </a:fld>
            <a:endParaRPr lang="en-US" altLang="ko-KR" smtClean="0">
              <a:ea typeface="굴림" pitchFamily="34" charset="-127"/>
            </a:endParaRPr>
          </a:p>
        </p:txBody>
      </p:sp>
      <p:grpSp>
        <p:nvGrpSpPr>
          <p:cNvPr id="2" name="Group 49"/>
          <p:cNvGrpSpPr>
            <a:grpSpLocks/>
          </p:cNvGrpSpPr>
          <p:nvPr/>
        </p:nvGrpSpPr>
        <p:grpSpPr bwMode="auto">
          <a:xfrm>
            <a:off x="5992813" y="3541713"/>
            <a:ext cx="1155700" cy="620712"/>
            <a:chOff x="3600" y="219"/>
            <a:chExt cx="360" cy="175"/>
          </a:xfrm>
        </p:grpSpPr>
        <p:sp>
          <p:nvSpPr>
            <p:cNvPr id="17426"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7427" name="Line 51"/>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7428" name="Line 5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7429" name="Rectangle 53"/>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7430"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 name="Group 55"/>
            <p:cNvGrpSpPr>
              <a:grpSpLocks/>
            </p:cNvGrpSpPr>
            <p:nvPr/>
          </p:nvGrpSpPr>
          <p:grpSpPr bwMode="auto">
            <a:xfrm>
              <a:off x="3686" y="244"/>
              <a:ext cx="177" cy="66"/>
              <a:chOff x="2848" y="848"/>
              <a:chExt cx="140" cy="98"/>
            </a:xfrm>
          </p:grpSpPr>
          <p:sp>
            <p:nvSpPr>
              <p:cNvPr id="17436" name="Line 5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7437" name="Line 5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7438" name="Line 5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59"/>
            <p:cNvGrpSpPr>
              <a:grpSpLocks/>
            </p:cNvGrpSpPr>
            <p:nvPr/>
          </p:nvGrpSpPr>
          <p:grpSpPr bwMode="auto">
            <a:xfrm flipV="1">
              <a:off x="3686" y="243"/>
              <a:ext cx="177" cy="66"/>
              <a:chOff x="2848" y="848"/>
              <a:chExt cx="140" cy="98"/>
            </a:xfrm>
          </p:grpSpPr>
          <p:sp>
            <p:nvSpPr>
              <p:cNvPr id="17433" name="Line 6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7434"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7435" name="Line 6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7415" name="Rectangle 2"/>
          <p:cNvSpPr>
            <a:spLocks noGrp="1" noChangeArrowheads="1"/>
          </p:cNvSpPr>
          <p:nvPr>
            <p:ph type="title"/>
          </p:nvPr>
        </p:nvSpPr>
        <p:spPr>
          <a:xfrm>
            <a:off x="335687" y="228600"/>
            <a:ext cx="8610601" cy="1143000"/>
          </a:xfrm>
        </p:spPr>
        <p:txBody>
          <a:bodyPr/>
          <a:lstStyle/>
          <a:p>
            <a:r>
              <a:rPr lang="en-US" altLang="ko-KR" sz="3200" dirty="0" smtClean="0">
                <a:ea typeface="굴림" pitchFamily="34" charset="-127"/>
              </a:rPr>
              <a:t>Packet switching versus circuit switching (1)</a:t>
            </a:r>
            <a:endParaRPr lang="en-US" altLang="ko-KR" dirty="0" smtClean="0">
              <a:ea typeface="굴림" pitchFamily="34" charset="-127"/>
            </a:endParaRPr>
          </a:p>
        </p:txBody>
      </p:sp>
      <p:sp>
        <p:nvSpPr>
          <p:cNvPr id="17416" name="Rectangle 3"/>
          <p:cNvSpPr>
            <a:spLocks noGrp="1" noChangeArrowheads="1"/>
          </p:cNvSpPr>
          <p:nvPr>
            <p:ph type="body" sz="half" idx="1"/>
          </p:nvPr>
        </p:nvSpPr>
        <p:spPr>
          <a:xfrm>
            <a:off x="533400" y="1981200"/>
            <a:ext cx="3810000" cy="4648200"/>
          </a:xfrm>
        </p:spPr>
        <p:txBody>
          <a:bodyPr/>
          <a:lstStyle/>
          <a:p>
            <a:r>
              <a:rPr lang="en-US" altLang="ko-KR" sz="2400" smtClean="0">
                <a:ea typeface="굴림" pitchFamily="34" charset="-127"/>
              </a:rPr>
              <a:t>1 Mb/s link</a:t>
            </a:r>
          </a:p>
          <a:p>
            <a:r>
              <a:rPr lang="en-US" altLang="ko-KR" sz="2400" smtClean="0">
                <a:ea typeface="굴림" pitchFamily="34" charset="-127"/>
              </a:rPr>
              <a:t>each user: </a:t>
            </a:r>
          </a:p>
          <a:p>
            <a:pPr lvl="1"/>
            <a:r>
              <a:rPr lang="en-US" altLang="ko-KR" sz="2000" smtClean="0">
                <a:ea typeface="굴림" pitchFamily="34" charset="-127"/>
              </a:rPr>
              <a:t>100 kb/s when “active”</a:t>
            </a:r>
          </a:p>
          <a:p>
            <a:pPr lvl="1"/>
            <a:r>
              <a:rPr lang="en-US" altLang="ko-KR" sz="2000" smtClean="0">
                <a:ea typeface="굴림" pitchFamily="34" charset="-127"/>
              </a:rPr>
              <a:t>active 10% of time</a:t>
            </a:r>
          </a:p>
          <a:p>
            <a:pPr lvl="1"/>
            <a:endParaRPr lang="en-US" altLang="ko-KR" sz="2000" smtClean="0">
              <a:ea typeface="굴림" pitchFamily="34" charset="-127"/>
            </a:endParaRPr>
          </a:p>
          <a:p>
            <a:r>
              <a:rPr lang="en-US" altLang="ko-KR" sz="2400" i="1" smtClean="0">
                <a:solidFill>
                  <a:srgbClr val="FF3300"/>
                </a:solidFill>
                <a:ea typeface="굴림" pitchFamily="34" charset="-127"/>
              </a:rPr>
              <a:t>circuit-switching:</a:t>
            </a:r>
            <a:r>
              <a:rPr lang="en-US" altLang="ko-KR" sz="2400" smtClean="0">
                <a:ea typeface="굴림" pitchFamily="34" charset="-127"/>
              </a:rPr>
              <a:t> </a:t>
            </a:r>
          </a:p>
          <a:p>
            <a:pPr lvl="1"/>
            <a:r>
              <a:rPr lang="en-US" altLang="ko-KR" sz="2000" smtClean="0">
                <a:ea typeface="굴림" pitchFamily="34" charset="-127"/>
              </a:rPr>
              <a:t>10 users</a:t>
            </a:r>
          </a:p>
          <a:p>
            <a:r>
              <a:rPr lang="en-US" altLang="ko-KR" sz="2400" i="1" smtClean="0">
                <a:solidFill>
                  <a:srgbClr val="FF3300"/>
                </a:solidFill>
                <a:ea typeface="굴림" pitchFamily="34" charset="-127"/>
              </a:rPr>
              <a:t>packet switching:</a:t>
            </a:r>
            <a:r>
              <a:rPr lang="en-US" altLang="ko-KR" sz="2400" smtClean="0">
                <a:ea typeface="굴림" pitchFamily="34" charset="-127"/>
              </a:rPr>
              <a:t> </a:t>
            </a:r>
          </a:p>
          <a:p>
            <a:pPr lvl="1"/>
            <a:r>
              <a:rPr lang="en-US" altLang="ko-KR" sz="2000" smtClean="0">
                <a:ea typeface="굴림" pitchFamily="34" charset="-127"/>
              </a:rPr>
              <a:t>with 35 users, probability &gt; 10 active at same time is less than .0004</a:t>
            </a:r>
          </a:p>
          <a:p>
            <a:endParaRPr lang="en-US" altLang="ko-KR" sz="2400" smtClean="0">
              <a:ea typeface="굴림" pitchFamily="34" charset="-127"/>
            </a:endParaRPr>
          </a:p>
        </p:txBody>
      </p:sp>
      <p:sp>
        <p:nvSpPr>
          <p:cNvPr id="17417" name="Rectangle 4"/>
          <p:cNvSpPr>
            <a:spLocks noGrp="1" noChangeArrowheads="1"/>
          </p:cNvSpPr>
          <p:nvPr>
            <p:ph type="body" sz="half" idx="2"/>
          </p:nvPr>
        </p:nvSpPr>
        <p:spPr>
          <a:xfrm>
            <a:off x="257175" y="1293813"/>
            <a:ext cx="8715375" cy="609600"/>
          </a:xfrm>
        </p:spPr>
        <p:txBody>
          <a:bodyPr/>
          <a:lstStyle/>
          <a:p>
            <a:pPr>
              <a:buFont typeface="Wingdings" pitchFamily="2" charset="2"/>
              <a:buNone/>
            </a:pPr>
            <a:r>
              <a:rPr lang="en-US" altLang="ko-KR" i="1" smtClean="0">
                <a:solidFill>
                  <a:srgbClr val="FF3300"/>
                </a:solidFill>
                <a:ea typeface="굴림" pitchFamily="34" charset="-127"/>
              </a:rPr>
              <a:t>Packet switching allows more users to use network!</a:t>
            </a:r>
          </a:p>
        </p:txBody>
      </p:sp>
      <p:sp>
        <p:nvSpPr>
          <p:cNvPr id="17418" name="Line 15"/>
          <p:cNvSpPr>
            <a:spLocks noChangeShapeType="1"/>
          </p:cNvSpPr>
          <p:nvPr/>
        </p:nvSpPr>
        <p:spPr bwMode="auto">
          <a:xfrm>
            <a:off x="4933950" y="3333750"/>
            <a:ext cx="838200" cy="457200"/>
          </a:xfrm>
          <a:prstGeom prst="line">
            <a:avLst/>
          </a:prstGeom>
          <a:noFill/>
          <a:ln w="28575">
            <a:solidFill>
              <a:schemeClr val="accent2"/>
            </a:solidFill>
            <a:round/>
            <a:headEnd/>
            <a:tailEnd/>
          </a:ln>
        </p:spPr>
        <p:txBody>
          <a:bodyPr wrap="none" anchor="ctr"/>
          <a:lstStyle/>
          <a:p>
            <a:endParaRPr lang="zh-CN" altLang="en-US"/>
          </a:p>
        </p:txBody>
      </p:sp>
      <p:sp>
        <p:nvSpPr>
          <p:cNvPr id="17419" name="Line 16"/>
          <p:cNvSpPr>
            <a:spLocks noChangeShapeType="1"/>
          </p:cNvSpPr>
          <p:nvPr/>
        </p:nvSpPr>
        <p:spPr bwMode="auto">
          <a:xfrm>
            <a:off x="5772150" y="3790950"/>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17420" name="Line 17"/>
          <p:cNvSpPr>
            <a:spLocks noChangeShapeType="1"/>
          </p:cNvSpPr>
          <p:nvPr/>
        </p:nvSpPr>
        <p:spPr bwMode="auto">
          <a:xfrm>
            <a:off x="5772150" y="3943350"/>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17421" name="Line 18"/>
          <p:cNvSpPr>
            <a:spLocks noChangeShapeType="1"/>
          </p:cNvSpPr>
          <p:nvPr/>
        </p:nvSpPr>
        <p:spPr bwMode="auto">
          <a:xfrm flipV="1">
            <a:off x="5010150" y="3943350"/>
            <a:ext cx="762000" cy="609600"/>
          </a:xfrm>
          <a:prstGeom prst="line">
            <a:avLst/>
          </a:prstGeom>
          <a:noFill/>
          <a:ln w="28575">
            <a:solidFill>
              <a:schemeClr val="accent2"/>
            </a:solidFill>
            <a:round/>
            <a:headEnd/>
            <a:tailEnd/>
          </a:ln>
        </p:spPr>
        <p:txBody>
          <a:bodyPr wrap="none" anchor="ctr"/>
          <a:lstStyle/>
          <a:p>
            <a:endParaRPr lang="zh-CN" altLang="en-US"/>
          </a:p>
        </p:txBody>
      </p:sp>
      <p:sp>
        <p:nvSpPr>
          <p:cNvPr id="17422" name="Text Box 19"/>
          <p:cNvSpPr txBox="1">
            <a:spLocks noChangeArrowheads="1"/>
          </p:cNvSpPr>
          <p:nvPr/>
        </p:nvSpPr>
        <p:spPr bwMode="auto">
          <a:xfrm>
            <a:off x="3897313" y="3627438"/>
            <a:ext cx="1284287" cy="457200"/>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N users</a:t>
            </a:r>
            <a:endParaRPr lang="en-US" altLang="ko-KR">
              <a:ea typeface="굴림" pitchFamily="34" charset="-127"/>
            </a:endParaRPr>
          </a:p>
        </p:txBody>
      </p:sp>
      <p:sp>
        <p:nvSpPr>
          <p:cNvPr id="17423" name="Text Box 20"/>
          <p:cNvSpPr txBox="1">
            <a:spLocks noChangeArrowheads="1"/>
          </p:cNvSpPr>
          <p:nvPr/>
        </p:nvSpPr>
        <p:spPr bwMode="auto">
          <a:xfrm>
            <a:off x="7096125" y="4075113"/>
            <a:ext cx="1758950" cy="457200"/>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1 Mbps link</a:t>
            </a:r>
            <a:endParaRPr lang="en-US" altLang="ko-KR">
              <a:ea typeface="굴림" pitchFamily="34" charset="-127"/>
            </a:endParaRPr>
          </a:p>
        </p:txBody>
      </p:sp>
      <p:sp>
        <p:nvSpPr>
          <p:cNvPr id="17424" name="Line 47"/>
          <p:cNvSpPr>
            <a:spLocks noChangeShapeType="1"/>
          </p:cNvSpPr>
          <p:nvPr/>
        </p:nvSpPr>
        <p:spPr bwMode="auto">
          <a:xfrm>
            <a:off x="7077075" y="3857625"/>
            <a:ext cx="1714500" cy="0"/>
          </a:xfrm>
          <a:prstGeom prst="line">
            <a:avLst/>
          </a:prstGeom>
          <a:noFill/>
          <a:ln w="28575">
            <a:solidFill>
              <a:schemeClr val="tx1"/>
            </a:solidFill>
            <a:round/>
            <a:headEnd/>
            <a:tailEnd/>
          </a:ln>
        </p:spPr>
        <p:txBody>
          <a:bodyPr wrap="none" anchor="ctr"/>
          <a:lstStyle/>
          <a:p>
            <a:endParaRPr lang="zh-CN" altLang="en-US"/>
          </a:p>
        </p:txBody>
      </p:sp>
      <p:sp>
        <p:nvSpPr>
          <p:cNvPr id="17425" name="Text Box 48"/>
          <p:cNvSpPr txBox="1">
            <a:spLocks noChangeArrowheads="1"/>
          </p:cNvSpPr>
          <p:nvPr/>
        </p:nvSpPr>
        <p:spPr bwMode="auto">
          <a:xfrm>
            <a:off x="4468813" y="5330825"/>
            <a:ext cx="4038600" cy="396875"/>
          </a:xfrm>
          <a:prstGeom prst="rect">
            <a:avLst/>
          </a:prstGeom>
          <a:solidFill>
            <a:schemeClr val="accent1"/>
          </a:solidFill>
          <a:ln w="9525">
            <a:noFill/>
            <a:miter lim="800000"/>
            <a:headEnd/>
            <a:tailEnd/>
          </a:ln>
        </p:spPr>
        <p:txBody>
          <a:bodyPr wrap="none">
            <a:spAutoFit/>
          </a:bodyPr>
          <a:lstStyle/>
          <a:p>
            <a:r>
              <a:rPr lang="en-US" altLang="ko-KR" sz="2000" u="sng" dirty="0">
                <a:solidFill>
                  <a:srgbClr val="FF0000"/>
                </a:solidFill>
                <a:latin typeface="Comic Sans MS" pitchFamily="66" charset="0"/>
                <a:ea typeface="굴림" pitchFamily="34" charset="-127"/>
              </a:rPr>
              <a:t>Q:</a:t>
            </a:r>
            <a:r>
              <a:rPr lang="en-US" altLang="ko-KR" sz="2000" dirty="0">
                <a:solidFill>
                  <a:srgbClr val="FF0000"/>
                </a:solidFill>
                <a:latin typeface="Comic Sans MS" pitchFamily="66" charset="0"/>
                <a:ea typeface="굴림" pitchFamily="34" charset="-127"/>
              </a:rPr>
              <a:t> </a:t>
            </a:r>
            <a:r>
              <a:rPr lang="en-US" altLang="ko-KR" sz="2000" dirty="0">
                <a:latin typeface="Comic Sans MS" pitchFamily="66" charset="0"/>
                <a:ea typeface="굴림" pitchFamily="34" charset="-127"/>
              </a:rPr>
              <a:t>how did we get value 0.0004?</a:t>
            </a:r>
          </a:p>
        </p:txBody>
      </p:sp>
      <p:graphicFrame>
        <p:nvGraphicFramePr>
          <p:cNvPr id="17410" name="Object 63"/>
          <p:cNvGraphicFramePr>
            <a:graphicFrameLocks noChangeAspect="1"/>
          </p:cNvGraphicFramePr>
          <p:nvPr/>
        </p:nvGraphicFramePr>
        <p:xfrm>
          <a:off x="4379913" y="2946400"/>
          <a:ext cx="611187" cy="504825"/>
        </p:xfrm>
        <a:graphic>
          <a:graphicData uri="http://schemas.openxmlformats.org/presentationml/2006/ole">
            <p:oleObj spid="_x0000_s281604" name="Clip" r:id="rId4" imgW="1305000" imgH="1085760" progId="">
              <p:embed/>
            </p:oleObj>
          </a:graphicData>
        </a:graphic>
      </p:graphicFrame>
      <p:graphicFrame>
        <p:nvGraphicFramePr>
          <p:cNvPr id="17411" name="Object 64"/>
          <p:cNvGraphicFramePr>
            <a:graphicFrameLocks noChangeAspect="1"/>
          </p:cNvGraphicFramePr>
          <p:nvPr/>
        </p:nvGraphicFramePr>
        <p:xfrm>
          <a:off x="4465638" y="4294188"/>
          <a:ext cx="611187" cy="504825"/>
        </p:xfrm>
        <a:graphic>
          <a:graphicData uri="http://schemas.openxmlformats.org/presentationml/2006/ole">
            <p:oleObj spid="_x0000_s281605" name="Clip" r:id="rId5" imgW="1305000" imgH="108576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4755" name="Slide Number Placeholder 6"/>
          <p:cNvSpPr>
            <a:spLocks noGrp="1"/>
          </p:cNvSpPr>
          <p:nvPr>
            <p:ph type="sldNum" sz="quarter" idx="12"/>
          </p:nvPr>
        </p:nvSpPr>
        <p:spPr>
          <a:noFill/>
        </p:spPr>
        <p:txBody>
          <a:bodyPr/>
          <a:lstStyle/>
          <a:p>
            <a:r>
              <a:rPr lang="en-US" altLang="ko-KR" smtClean="0">
                <a:ea typeface="굴림" pitchFamily="34" charset="-127"/>
              </a:rPr>
              <a:t>1-</a:t>
            </a:r>
            <a:fld id="{AB8D0CAC-0290-4F56-B058-5014AED858F7}" type="slidenum">
              <a:rPr lang="en-US" altLang="ko-KR" smtClean="0">
                <a:ea typeface="굴림" pitchFamily="34" charset="-127"/>
              </a:rPr>
              <a:pPr/>
              <a:t>59</a:t>
            </a:fld>
            <a:endParaRPr lang="en-US" altLang="ko-KR" smtClean="0">
              <a:ea typeface="굴림" pitchFamily="34" charset="-127"/>
            </a:endParaRPr>
          </a:p>
        </p:txBody>
      </p:sp>
      <p:sp>
        <p:nvSpPr>
          <p:cNvPr id="74756" name="Rectangle 2"/>
          <p:cNvSpPr>
            <a:spLocks noGrp="1" noChangeArrowheads="1"/>
          </p:cNvSpPr>
          <p:nvPr>
            <p:ph type="title"/>
          </p:nvPr>
        </p:nvSpPr>
        <p:spPr>
          <a:xfrm>
            <a:off x="310973" y="228600"/>
            <a:ext cx="8808309" cy="1143000"/>
          </a:xfrm>
        </p:spPr>
        <p:txBody>
          <a:bodyPr/>
          <a:lstStyle/>
          <a:p>
            <a:r>
              <a:rPr lang="en-US" altLang="ko-KR" sz="3200" dirty="0" smtClean="0">
                <a:ea typeface="굴림" pitchFamily="34" charset="-127"/>
              </a:rPr>
              <a:t>Packet switching versus circuit switching (2)</a:t>
            </a:r>
            <a:endParaRPr lang="en-US" altLang="ko-KR" dirty="0" smtClean="0">
              <a:ea typeface="굴림" pitchFamily="34" charset="-127"/>
            </a:endParaRPr>
          </a:p>
        </p:txBody>
      </p:sp>
      <p:sp>
        <p:nvSpPr>
          <p:cNvPr id="74757" name="Rectangle 3"/>
          <p:cNvSpPr>
            <a:spLocks noGrp="1" noChangeArrowheads="1"/>
          </p:cNvSpPr>
          <p:nvPr>
            <p:ph type="body" sz="half" idx="1"/>
          </p:nvPr>
        </p:nvSpPr>
        <p:spPr>
          <a:xfrm>
            <a:off x="533400" y="1981200"/>
            <a:ext cx="8196263" cy="4648200"/>
          </a:xfrm>
        </p:spPr>
        <p:txBody>
          <a:bodyPr/>
          <a:lstStyle/>
          <a:p>
            <a:r>
              <a:rPr lang="en-US" altLang="ko-KR" sz="2400" dirty="0" smtClean="0">
                <a:ea typeface="굴림" pitchFamily="34" charset="-127"/>
              </a:rPr>
              <a:t>great for burst data</a:t>
            </a:r>
          </a:p>
          <a:p>
            <a:pPr lvl="1"/>
            <a:r>
              <a:rPr lang="en-US" altLang="ko-KR" dirty="0" smtClean="0">
                <a:ea typeface="굴림" pitchFamily="34" charset="-127"/>
              </a:rPr>
              <a:t>Greater efficiency in terms of resource sharing</a:t>
            </a:r>
          </a:p>
          <a:p>
            <a:pPr lvl="1"/>
            <a:r>
              <a:rPr lang="en-US" altLang="ko-KR" dirty="0" smtClean="0">
                <a:ea typeface="굴림" pitchFamily="34" charset="-127"/>
              </a:rPr>
              <a:t>simpler, no call setup</a:t>
            </a:r>
            <a:endParaRPr lang="en-US" altLang="ko-KR" sz="2000" dirty="0" smtClean="0">
              <a:ea typeface="굴림" pitchFamily="34" charset="-127"/>
            </a:endParaRPr>
          </a:p>
          <a:p>
            <a:r>
              <a:rPr lang="en-US" altLang="ko-KR" sz="2400" dirty="0" smtClean="0">
                <a:solidFill>
                  <a:srgbClr val="FF0000"/>
                </a:solidFill>
                <a:ea typeface="굴림" pitchFamily="34" charset="-127"/>
              </a:rPr>
              <a:t>excessive congestion:</a:t>
            </a:r>
            <a:r>
              <a:rPr lang="en-US" altLang="ko-KR" sz="2400" dirty="0" smtClean="0">
                <a:ea typeface="굴림" pitchFamily="34" charset="-127"/>
              </a:rPr>
              <a:t> packet delay and loss</a:t>
            </a:r>
          </a:p>
          <a:p>
            <a:pPr lvl="1"/>
            <a:r>
              <a:rPr lang="en-US" altLang="ko-KR" dirty="0" smtClean="0">
                <a:ea typeface="굴림" pitchFamily="34" charset="-127"/>
              </a:rPr>
              <a:t>protocols needed for reliable data transfer, congestion control</a:t>
            </a:r>
            <a:endParaRPr lang="en-US" altLang="ko-KR" sz="2000" dirty="0" smtClean="0">
              <a:ea typeface="굴림" pitchFamily="34" charset="-127"/>
            </a:endParaRPr>
          </a:p>
          <a:p>
            <a:r>
              <a:rPr lang="en-US" altLang="ko-KR" sz="2400" dirty="0" smtClean="0">
                <a:solidFill>
                  <a:srgbClr val="FF0000"/>
                </a:solidFill>
                <a:ea typeface="굴림" pitchFamily="34" charset="-127"/>
              </a:rPr>
              <a:t>Q: How to provide circuit-like behavior?</a:t>
            </a:r>
            <a:endParaRPr lang="en-US" altLang="ko-KR" sz="2400" dirty="0" smtClean="0">
              <a:ea typeface="굴림" pitchFamily="34" charset="-127"/>
            </a:endParaRPr>
          </a:p>
          <a:p>
            <a:pPr lvl="1"/>
            <a:r>
              <a:rPr lang="en-US" altLang="ko-KR" dirty="0" smtClean="0">
                <a:ea typeface="굴림" pitchFamily="34" charset="-127"/>
              </a:rPr>
              <a:t>bandwidth guarantees needed for audio/video apps</a:t>
            </a:r>
          </a:p>
          <a:p>
            <a:pPr lvl="1"/>
            <a:r>
              <a:rPr lang="en-US" altLang="ko-KR" dirty="0" smtClean="0">
                <a:solidFill>
                  <a:srgbClr val="0000FF"/>
                </a:solidFill>
                <a:ea typeface="굴림" pitchFamily="34" charset="-127"/>
              </a:rPr>
              <a:t>Virtual circuit network</a:t>
            </a:r>
          </a:p>
        </p:txBody>
      </p:sp>
      <p:sp>
        <p:nvSpPr>
          <p:cNvPr id="74758" name="Rectangle 4"/>
          <p:cNvSpPr>
            <a:spLocks noGrp="1" noChangeArrowheads="1"/>
          </p:cNvSpPr>
          <p:nvPr>
            <p:ph type="body" sz="half" idx="2"/>
          </p:nvPr>
        </p:nvSpPr>
        <p:spPr>
          <a:xfrm>
            <a:off x="533400" y="1371600"/>
            <a:ext cx="7620000" cy="609600"/>
          </a:xfrm>
        </p:spPr>
        <p:txBody>
          <a:bodyPr/>
          <a:lstStyle/>
          <a:p>
            <a:pPr>
              <a:buFont typeface="Wingdings" pitchFamily="2" charset="2"/>
              <a:buNone/>
            </a:pPr>
            <a:r>
              <a:rPr lang="en-US" altLang="ko-KR" sz="2400" dirty="0" smtClean="0">
                <a:solidFill>
                  <a:srgbClr val="FF0000"/>
                </a:solidFill>
                <a:ea typeface="굴림" pitchFamily="34" charset="-127"/>
              </a:rPr>
              <a:t>Is packet switching a “slam dunk winner?”</a:t>
            </a:r>
            <a:endParaRPr lang="en-US" altLang="ko-KR" sz="2400" dirty="0" smtClean="0">
              <a:ea typeface="굴림" pitchFamily="34" charset="-127"/>
            </a:endParaRPr>
          </a:p>
        </p:txBody>
      </p:sp>
      <p:sp>
        <p:nvSpPr>
          <p:cNvPr id="74759" name="Text Box 20"/>
          <p:cNvSpPr txBox="1">
            <a:spLocks noChangeArrowheads="1"/>
          </p:cNvSpPr>
          <p:nvPr/>
        </p:nvSpPr>
        <p:spPr bwMode="auto">
          <a:xfrm>
            <a:off x="350838" y="6010275"/>
            <a:ext cx="6717228" cy="641350"/>
          </a:xfrm>
          <a:prstGeom prst="rect">
            <a:avLst/>
          </a:prstGeom>
          <a:solidFill>
            <a:schemeClr val="accent1"/>
          </a:solidFill>
          <a:ln w="9525">
            <a:noFill/>
            <a:miter lim="800000"/>
            <a:headEnd/>
            <a:tailEnd/>
          </a:ln>
        </p:spPr>
        <p:txBody>
          <a:bodyPr wrap="square">
            <a:spAutoFit/>
          </a:bodyPr>
          <a:lstStyle/>
          <a:p>
            <a:r>
              <a:rPr lang="en-US" altLang="ko-KR" sz="1800" u="sng" dirty="0">
                <a:solidFill>
                  <a:srgbClr val="FF0000"/>
                </a:solidFill>
                <a:latin typeface="Comic Sans MS" pitchFamily="66" charset="0"/>
                <a:ea typeface="굴림" pitchFamily="34" charset="-127"/>
              </a:rPr>
              <a:t>Q:</a:t>
            </a:r>
            <a:r>
              <a:rPr lang="en-US" altLang="ko-KR" sz="1800" dirty="0">
                <a:solidFill>
                  <a:srgbClr val="FF0000"/>
                </a:solidFill>
                <a:latin typeface="Comic Sans MS" pitchFamily="66" charset="0"/>
                <a:ea typeface="굴림" pitchFamily="34" charset="-127"/>
              </a:rPr>
              <a:t>  </a:t>
            </a:r>
            <a:r>
              <a:rPr lang="en-US" altLang="ko-KR" sz="1800" dirty="0">
                <a:latin typeface="Comic Sans MS" pitchFamily="66" charset="0"/>
                <a:ea typeface="굴림" pitchFamily="34" charset="-127"/>
              </a:rPr>
              <a:t>human analogies of reserved resources (circuit switching) versus on-demand allocation (packet-switching)?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48131" name="Slide Number Placeholder 6"/>
          <p:cNvSpPr>
            <a:spLocks noGrp="1"/>
          </p:cNvSpPr>
          <p:nvPr>
            <p:ph type="sldNum" sz="quarter" idx="12"/>
          </p:nvPr>
        </p:nvSpPr>
        <p:spPr>
          <a:noFill/>
        </p:spPr>
        <p:txBody>
          <a:bodyPr/>
          <a:lstStyle/>
          <a:p>
            <a:r>
              <a:rPr lang="en-US" altLang="ko-KR" smtClean="0">
                <a:ea typeface="굴림" pitchFamily="34" charset="-127"/>
              </a:rPr>
              <a:t>1-</a:t>
            </a:r>
            <a:fld id="{60A8A731-500C-4C9D-9AF0-66CE163E7FDF}" type="slidenum">
              <a:rPr lang="en-US" altLang="ko-KR" smtClean="0">
                <a:ea typeface="굴림" pitchFamily="34" charset="-127"/>
              </a:rPr>
              <a:pPr/>
              <a:t>6</a:t>
            </a:fld>
            <a:endParaRPr lang="en-US" altLang="ko-KR" smtClean="0">
              <a:ea typeface="굴림" pitchFamily="34" charset="-127"/>
            </a:endParaRPr>
          </a:p>
        </p:txBody>
      </p:sp>
      <p:sp>
        <p:nvSpPr>
          <p:cNvPr id="48132" name="Rectangle 2"/>
          <p:cNvSpPr>
            <a:spLocks noGrp="1" noChangeArrowheads="1"/>
          </p:cNvSpPr>
          <p:nvPr>
            <p:ph type="title"/>
          </p:nvPr>
        </p:nvSpPr>
        <p:spPr>
          <a:xfrm>
            <a:off x="457200" y="241300"/>
            <a:ext cx="7772400" cy="1143000"/>
          </a:xfrm>
        </p:spPr>
        <p:txBody>
          <a:bodyPr/>
          <a:lstStyle/>
          <a:p>
            <a:r>
              <a:rPr lang="en-US" altLang="ko-KR" dirty="0" smtClean="0">
                <a:ea typeface="굴림" pitchFamily="34" charset="-127"/>
              </a:rPr>
              <a:t>Unit 1: Introduction</a:t>
            </a:r>
          </a:p>
        </p:txBody>
      </p:sp>
      <p:sp>
        <p:nvSpPr>
          <p:cNvPr id="48133" name="Rectangle 3"/>
          <p:cNvSpPr>
            <a:spLocks noGrp="1" noChangeArrowheads="1"/>
          </p:cNvSpPr>
          <p:nvPr>
            <p:ph type="body" sz="half" idx="1"/>
          </p:nvPr>
        </p:nvSpPr>
        <p:spPr>
          <a:xfrm>
            <a:off x="533400" y="1371600"/>
            <a:ext cx="3581400" cy="4648200"/>
          </a:xfrm>
        </p:spPr>
        <p:txBody>
          <a:bodyPr/>
          <a:lstStyle/>
          <a:p>
            <a:pPr>
              <a:lnSpc>
                <a:spcPct val="90000"/>
              </a:lnSpc>
              <a:buFont typeface="Wingdings" pitchFamily="2" charset="2"/>
              <a:buNone/>
            </a:pPr>
            <a:r>
              <a:rPr lang="en-US" altLang="ko-KR" u="sng" dirty="0" smtClean="0">
                <a:solidFill>
                  <a:srgbClr val="FF0000"/>
                </a:solidFill>
                <a:ea typeface="굴림" pitchFamily="34" charset="-127"/>
              </a:rPr>
              <a:t>Our goal:</a:t>
            </a:r>
            <a:r>
              <a:rPr lang="en-US" altLang="ko-KR" dirty="0" smtClean="0">
                <a:ea typeface="굴림" pitchFamily="34" charset="-127"/>
              </a:rPr>
              <a:t> </a:t>
            </a:r>
          </a:p>
          <a:p>
            <a:pPr>
              <a:lnSpc>
                <a:spcPct val="90000"/>
              </a:lnSpc>
            </a:pPr>
            <a:r>
              <a:rPr lang="en-US" altLang="ko-KR" sz="2400" dirty="0" smtClean="0">
                <a:ea typeface="굴림" pitchFamily="34" charset="-127"/>
              </a:rPr>
              <a:t>get “feel” and terminology</a:t>
            </a:r>
          </a:p>
          <a:p>
            <a:pPr>
              <a:lnSpc>
                <a:spcPct val="90000"/>
              </a:lnSpc>
            </a:pPr>
            <a:r>
              <a:rPr lang="en-US" altLang="ko-KR" sz="2400" dirty="0" smtClean="0">
                <a:ea typeface="굴림" pitchFamily="34" charset="-127"/>
              </a:rPr>
              <a:t>more depth, detail </a:t>
            </a:r>
            <a:r>
              <a:rPr lang="en-US" altLang="ko-KR" sz="2400" i="1" dirty="0" smtClean="0">
                <a:ea typeface="굴림" pitchFamily="34" charset="-127"/>
              </a:rPr>
              <a:t>later</a:t>
            </a:r>
            <a:r>
              <a:rPr lang="en-US" altLang="ko-KR" sz="2400" dirty="0" smtClean="0">
                <a:ea typeface="굴림" pitchFamily="34" charset="-127"/>
              </a:rPr>
              <a:t> in course</a:t>
            </a:r>
          </a:p>
          <a:p>
            <a:pPr>
              <a:lnSpc>
                <a:spcPct val="90000"/>
              </a:lnSpc>
            </a:pPr>
            <a:r>
              <a:rPr lang="en-US" altLang="ko-KR" sz="2400" dirty="0" smtClean="0">
                <a:ea typeface="굴림" pitchFamily="34" charset="-127"/>
              </a:rPr>
              <a:t>approach:</a:t>
            </a:r>
          </a:p>
          <a:p>
            <a:pPr lvl="1">
              <a:lnSpc>
                <a:spcPct val="90000"/>
              </a:lnSpc>
            </a:pPr>
            <a:r>
              <a:rPr lang="en-US" altLang="ko-KR" dirty="0" smtClean="0">
                <a:ea typeface="굴림" pitchFamily="34" charset="-127"/>
              </a:rPr>
              <a:t>use Internet as example</a:t>
            </a:r>
          </a:p>
          <a:p>
            <a:pPr lvl="1">
              <a:lnSpc>
                <a:spcPct val="90000"/>
              </a:lnSpc>
            </a:pPr>
            <a:endParaRPr lang="en-US" altLang="ko-KR" sz="2000" dirty="0" smtClean="0">
              <a:ea typeface="굴림" pitchFamily="34" charset="-127"/>
            </a:endParaRPr>
          </a:p>
        </p:txBody>
      </p:sp>
      <p:sp>
        <p:nvSpPr>
          <p:cNvPr id="48134" name="Rectangle 4"/>
          <p:cNvSpPr>
            <a:spLocks noGrp="1" noChangeArrowheads="1"/>
          </p:cNvSpPr>
          <p:nvPr>
            <p:ph type="body" sz="half" idx="2"/>
          </p:nvPr>
        </p:nvSpPr>
        <p:spPr>
          <a:xfrm>
            <a:off x="4114800" y="1371600"/>
            <a:ext cx="5029200" cy="5245100"/>
          </a:xfrm>
        </p:spPr>
        <p:txBody>
          <a:bodyPr/>
          <a:lstStyle/>
          <a:p>
            <a:pPr>
              <a:buFont typeface="Wingdings" pitchFamily="2" charset="2"/>
              <a:buNone/>
            </a:pPr>
            <a:r>
              <a:rPr lang="en-US" altLang="ko-KR" u="sng" dirty="0" smtClean="0">
                <a:solidFill>
                  <a:srgbClr val="FF0000"/>
                </a:solidFill>
                <a:ea typeface="굴림" pitchFamily="34" charset="-127"/>
              </a:rPr>
              <a:t>Overview:</a:t>
            </a:r>
            <a:endParaRPr lang="en-US" altLang="ko-KR" dirty="0" smtClean="0">
              <a:ea typeface="굴림" pitchFamily="34" charset="-127"/>
            </a:endParaRPr>
          </a:p>
          <a:p>
            <a:r>
              <a:rPr lang="en-US" altLang="ko-KR" sz="2400" dirty="0" smtClean="0">
                <a:ea typeface="굴림" pitchFamily="34" charset="-127"/>
              </a:rPr>
              <a:t>what’s a network?</a:t>
            </a:r>
          </a:p>
          <a:p>
            <a:r>
              <a:rPr lang="en-US" altLang="ko-KR" sz="2400" dirty="0" smtClean="0">
                <a:ea typeface="굴림" pitchFamily="34" charset="-127"/>
              </a:rPr>
              <a:t>what’s the Internet?</a:t>
            </a:r>
          </a:p>
          <a:p>
            <a:r>
              <a:rPr lang="en-US" altLang="ko-KR" sz="2400" dirty="0" smtClean="0">
                <a:ea typeface="굴림" pitchFamily="34" charset="-127"/>
              </a:rPr>
              <a:t>network </a:t>
            </a:r>
            <a:r>
              <a:rPr lang="en-US" altLang="ko-KR" sz="2400" u="sng" dirty="0" smtClean="0">
                <a:ea typeface="굴림" pitchFamily="34" charset="-127"/>
              </a:rPr>
              <a:t>edge</a:t>
            </a:r>
            <a:r>
              <a:rPr lang="en-US" altLang="ko-KR" sz="2400" dirty="0" smtClean="0">
                <a:ea typeface="굴림" pitchFamily="34" charset="-127"/>
              </a:rPr>
              <a:t>: hosts, access net, physical media</a:t>
            </a:r>
          </a:p>
          <a:p>
            <a:r>
              <a:rPr lang="en-US" altLang="ko-KR" sz="2400" dirty="0" smtClean="0">
                <a:ea typeface="굴림" pitchFamily="34" charset="-127"/>
              </a:rPr>
              <a:t>network </a:t>
            </a:r>
            <a:r>
              <a:rPr lang="en-US" altLang="ko-KR" sz="2400" u="sng" dirty="0" smtClean="0">
                <a:ea typeface="굴림" pitchFamily="34" charset="-127"/>
              </a:rPr>
              <a:t>core</a:t>
            </a:r>
            <a:r>
              <a:rPr lang="en-US" altLang="ko-KR" sz="2400" dirty="0" smtClean="0">
                <a:ea typeface="굴림" pitchFamily="34" charset="-127"/>
              </a:rPr>
              <a:t>: packet/circuit switching, Internet structure</a:t>
            </a:r>
          </a:p>
          <a:p>
            <a:r>
              <a:rPr lang="en-US" altLang="ko-KR" sz="2400" dirty="0" smtClean="0">
                <a:ea typeface="굴림" pitchFamily="34" charset="-127"/>
              </a:rPr>
              <a:t>performance: loss, delay, throughput</a:t>
            </a:r>
          </a:p>
          <a:p>
            <a:r>
              <a:rPr lang="en-US" altLang="ko-KR" sz="2400" dirty="0" smtClean="0">
                <a:ea typeface="굴림" pitchFamily="34" charset="-127"/>
              </a:rPr>
              <a:t>protocol layers, service models</a:t>
            </a:r>
          </a:p>
          <a:p>
            <a:r>
              <a:rPr lang="en-US" altLang="ko-KR" sz="2400" dirty="0" smtClean="0">
                <a:ea typeface="굴림" pitchFamily="34" charset="-127"/>
              </a:rPr>
              <a:t>security</a:t>
            </a:r>
          </a:p>
          <a:p>
            <a:r>
              <a:rPr lang="en-US" altLang="ko-KR" sz="2400" dirty="0" smtClean="0">
                <a:ea typeface="굴림" pitchFamily="34" charset="-127"/>
              </a:rPr>
              <a:t>history</a:t>
            </a:r>
          </a:p>
          <a:p>
            <a:pPr>
              <a:buFont typeface="Wingdings" pitchFamily="2" charset="2"/>
              <a:buNone/>
            </a:pPr>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7804" y="228600"/>
            <a:ext cx="8643668" cy="858328"/>
          </a:xfrm>
        </p:spPr>
        <p:txBody>
          <a:bodyPr/>
          <a:lstStyle/>
          <a:p>
            <a:r>
              <a:rPr lang="en-US" altLang="zh-CN" sz="3200" dirty="0" smtClean="0"/>
              <a:t>Restaurants with and without reservations</a:t>
            </a:r>
            <a:endParaRPr lang="zh-CN" altLang="en-US" sz="3200" dirty="0"/>
          </a:p>
        </p:txBody>
      </p:sp>
      <p:sp>
        <p:nvSpPr>
          <p:cNvPr id="4" name="内容占位符 3"/>
          <p:cNvSpPr>
            <a:spLocks noGrp="1"/>
          </p:cNvSpPr>
          <p:nvPr>
            <p:ph sz="half" idx="2"/>
          </p:nvPr>
        </p:nvSpPr>
        <p:spPr>
          <a:xfrm>
            <a:off x="5334000" y="4710023"/>
            <a:ext cx="3508075" cy="1547002"/>
          </a:xfrm>
        </p:spPr>
        <p:txBody>
          <a:bodyPr/>
          <a:lstStyle/>
          <a:p>
            <a:pPr>
              <a:buNone/>
            </a:pPr>
            <a:r>
              <a:rPr lang="en-US" altLang="zh-CN" dirty="0" smtClean="0"/>
              <a:t>Popular no-booking restaurants</a:t>
            </a: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60</a:t>
            </a:fld>
            <a:endParaRPr lang="en-US" altLang="ko-KR"/>
          </a:p>
        </p:txBody>
      </p:sp>
      <p:pic>
        <p:nvPicPr>
          <p:cNvPr id="565250" name="Picture 2" descr="Image result for restaurant need reservation"/>
          <p:cNvPicPr>
            <a:picLocks noChangeAspect="1" noChangeArrowheads="1"/>
          </p:cNvPicPr>
          <p:nvPr/>
        </p:nvPicPr>
        <p:blipFill>
          <a:blip r:embed="rId2" cstate="print"/>
          <a:srcRect/>
          <a:stretch>
            <a:fillRect/>
          </a:stretch>
        </p:blipFill>
        <p:spPr bwMode="auto">
          <a:xfrm>
            <a:off x="414366" y="1155938"/>
            <a:ext cx="3512193" cy="2209980"/>
          </a:xfrm>
          <a:prstGeom prst="rect">
            <a:avLst/>
          </a:prstGeom>
          <a:noFill/>
        </p:spPr>
      </p:pic>
      <p:pic>
        <p:nvPicPr>
          <p:cNvPr id="565252" name="Picture 4" descr="Image result for restaurant need reservation"/>
          <p:cNvPicPr>
            <a:picLocks noChangeAspect="1" noChangeArrowheads="1"/>
          </p:cNvPicPr>
          <p:nvPr/>
        </p:nvPicPr>
        <p:blipFill>
          <a:blip r:embed="rId3" cstate="print"/>
          <a:srcRect/>
          <a:stretch>
            <a:fillRect/>
          </a:stretch>
        </p:blipFill>
        <p:spPr bwMode="auto">
          <a:xfrm>
            <a:off x="4039606" y="1166783"/>
            <a:ext cx="2749382" cy="2199135"/>
          </a:xfrm>
          <a:prstGeom prst="rect">
            <a:avLst/>
          </a:prstGeom>
          <a:noFill/>
        </p:spPr>
      </p:pic>
      <p:pic>
        <p:nvPicPr>
          <p:cNvPr id="565256" name="Picture 8" descr="Image result for restaurant without reservation + wait in a line"/>
          <p:cNvPicPr>
            <a:picLocks noChangeAspect="1" noChangeArrowheads="1"/>
          </p:cNvPicPr>
          <p:nvPr/>
        </p:nvPicPr>
        <p:blipFill>
          <a:blip r:embed="rId4" cstate="print"/>
          <a:srcRect/>
          <a:stretch>
            <a:fillRect/>
          </a:stretch>
        </p:blipFill>
        <p:spPr bwMode="auto">
          <a:xfrm>
            <a:off x="414354" y="3578117"/>
            <a:ext cx="4752856" cy="2693286"/>
          </a:xfrm>
          <a:prstGeom prst="rect">
            <a:avLst/>
          </a:prstGeom>
          <a:noFill/>
        </p:spPr>
      </p:pic>
      <p:sp>
        <p:nvSpPr>
          <p:cNvPr id="565258" name="AutoShape 10" descr="Image result for restaurant without reservation + wait in a lin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685799" y="337458"/>
            <a:ext cx="7772400" cy="990600"/>
          </a:xfrm>
        </p:spPr>
        <p:txBody>
          <a:bodyPr lIns="91430" tIns="45716" rIns="91430" bIns="45716" anchor="t"/>
          <a:lstStyle/>
          <a:p>
            <a:r>
              <a:rPr lang="en-US" altLang="zh-TW" sz="3600" dirty="0">
                <a:ea typeface="PMingLiU" pitchFamily="18" charset="-120"/>
              </a:rPr>
              <a:t>Virtual-Circuit Packet Switching</a:t>
            </a:r>
            <a:endParaRPr lang="zh-TW" altLang="en-US" sz="3600" dirty="0">
              <a:ea typeface="PMingLiU" pitchFamily="18" charset="-120"/>
            </a:endParaRPr>
          </a:p>
        </p:txBody>
      </p:sp>
      <p:sp>
        <p:nvSpPr>
          <p:cNvPr id="50179" name="Rectangle 1027"/>
          <p:cNvSpPr>
            <a:spLocks noGrp="1" noChangeArrowheads="1"/>
          </p:cNvSpPr>
          <p:nvPr>
            <p:ph type="body" idx="1"/>
          </p:nvPr>
        </p:nvSpPr>
        <p:spPr/>
        <p:txBody>
          <a:bodyPr lIns="91430" tIns="45716" rIns="91430" bIns="45716" anchor="t" anchorCtr="0"/>
          <a:lstStyle/>
          <a:p>
            <a:pPr>
              <a:lnSpc>
                <a:spcPct val="90000"/>
              </a:lnSpc>
            </a:pPr>
            <a:r>
              <a:rPr lang="en-US" altLang="zh-TW" sz="2800" dirty="0">
                <a:solidFill>
                  <a:srgbClr val="0000FF"/>
                </a:solidFill>
                <a:ea typeface="PMingLiU" pitchFamily="18" charset="-120"/>
              </a:rPr>
              <a:t>Hybrid</a:t>
            </a:r>
            <a:r>
              <a:rPr lang="en-US" altLang="zh-TW" sz="2800" dirty="0">
                <a:ea typeface="PMingLiU" pitchFamily="18" charset="-120"/>
              </a:rPr>
              <a:t> of </a:t>
            </a:r>
            <a:r>
              <a:rPr lang="en-US" altLang="zh-TW" sz="2800" dirty="0">
                <a:solidFill>
                  <a:srgbClr val="FF0000"/>
                </a:solidFill>
                <a:ea typeface="PMingLiU" pitchFamily="18" charset="-120"/>
              </a:rPr>
              <a:t>circuit </a:t>
            </a:r>
            <a:r>
              <a:rPr lang="en-US" altLang="zh-TW" sz="2800" dirty="0">
                <a:ea typeface="PMingLiU" pitchFamily="18" charset="-120"/>
              </a:rPr>
              <a:t>switching and </a:t>
            </a:r>
            <a:r>
              <a:rPr lang="en-US" altLang="zh-TW" sz="2800" dirty="0">
                <a:solidFill>
                  <a:srgbClr val="FF0000"/>
                </a:solidFill>
                <a:ea typeface="PMingLiU" pitchFamily="18" charset="-120"/>
              </a:rPr>
              <a:t>packet </a:t>
            </a:r>
            <a:r>
              <a:rPr lang="en-US" altLang="zh-TW" sz="2800" dirty="0">
                <a:ea typeface="PMingLiU" pitchFamily="18" charset="-120"/>
              </a:rPr>
              <a:t>switching</a:t>
            </a:r>
          </a:p>
          <a:p>
            <a:pPr lvl="1">
              <a:lnSpc>
                <a:spcPct val="90000"/>
              </a:lnSpc>
            </a:pPr>
            <a:r>
              <a:rPr lang="en-US" altLang="zh-TW" sz="2400" dirty="0">
                <a:ea typeface="PMingLiU" pitchFamily="18" charset="-120"/>
              </a:rPr>
              <a:t>Data is transmitted as packets</a:t>
            </a:r>
          </a:p>
          <a:p>
            <a:pPr lvl="1">
              <a:lnSpc>
                <a:spcPct val="90000"/>
              </a:lnSpc>
            </a:pPr>
            <a:r>
              <a:rPr lang="en-US" altLang="zh-TW" sz="2400" dirty="0">
                <a:ea typeface="PMingLiU" pitchFamily="18" charset="-120"/>
              </a:rPr>
              <a:t>All packets from one packet stream are sent along a </a:t>
            </a:r>
            <a:r>
              <a:rPr lang="en-US" altLang="zh-TW" sz="2400" dirty="0">
                <a:solidFill>
                  <a:srgbClr val="FF0000"/>
                </a:solidFill>
                <a:ea typeface="PMingLiU" pitchFamily="18" charset="-120"/>
              </a:rPr>
              <a:t>pre-established path</a:t>
            </a:r>
            <a:r>
              <a:rPr lang="en-US" altLang="zh-TW" sz="2400" dirty="0">
                <a:ea typeface="PMingLiU" pitchFamily="18" charset="-120"/>
              </a:rPr>
              <a:t> (=</a:t>
            </a:r>
            <a:r>
              <a:rPr lang="en-US" altLang="zh-TW" sz="2400" dirty="0">
                <a:solidFill>
                  <a:srgbClr val="0000FF"/>
                </a:solidFill>
                <a:ea typeface="PMingLiU" pitchFamily="18" charset="-120"/>
              </a:rPr>
              <a:t>virtual circuit</a:t>
            </a:r>
            <a:r>
              <a:rPr lang="en-US" altLang="zh-TW" sz="2400" dirty="0">
                <a:ea typeface="PMingLiU" pitchFamily="18" charset="-120"/>
              </a:rPr>
              <a:t>)</a:t>
            </a:r>
          </a:p>
          <a:p>
            <a:pPr>
              <a:lnSpc>
                <a:spcPct val="90000"/>
              </a:lnSpc>
            </a:pPr>
            <a:r>
              <a:rPr lang="en-US" altLang="zh-TW" sz="2800" dirty="0">
                <a:ea typeface="PMingLiU" pitchFamily="18" charset="-120"/>
              </a:rPr>
              <a:t>Guarantees in-sequence delivery of packets</a:t>
            </a:r>
          </a:p>
          <a:p>
            <a:pPr>
              <a:lnSpc>
                <a:spcPct val="90000"/>
              </a:lnSpc>
            </a:pPr>
            <a:r>
              <a:rPr lang="en-US" altLang="zh-TW" sz="2800" b="1" dirty="0">
                <a:ea typeface="PMingLiU" pitchFamily="18" charset="-120"/>
              </a:rPr>
              <a:t>However</a:t>
            </a:r>
            <a:r>
              <a:rPr lang="en-US" altLang="zh-TW" sz="2800" dirty="0">
                <a:ea typeface="PMingLiU" pitchFamily="18" charset="-120"/>
              </a:rPr>
              <a:t>: </a:t>
            </a:r>
            <a:r>
              <a:rPr lang="en-US" altLang="zh-TW" sz="2800" dirty="0">
                <a:solidFill>
                  <a:srgbClr val="FF0000"/>
                </a:solidFill>
                <a:ea typeface="PMingLiU" pitchFamily="18" charset="-120"/>
              </a:rPr>
              <a:t>Packets from different virtual circuits may be interleaved</a:t>
            </a:r>
          </a:p>
          <a:p>
            <a:pPr>
              <a:lnSpc>
                <a:spcPct val="90000"/>
              </a:lnSpc>
            </a:pPr>
            <a:r>
              <a:rPr lang="en-US" altLang="zh-TW" sz="2800" dirty="0">
                <a:ea typeface="PMingLiU" pitchFamily="18" charset="-120"/>
              </a:rPr>
              <a:t>Example: ATM networks</a:t>
            </a:r>
          </a:p>
        </p:txBody>
      </p:sp>
      <p:sp>
        <p:nvSpPr>
          <p:cNvPr id="6"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7"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61</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Timing in Circuit Switching</a:t>
            </a:r>
            <a:endParaRPr lang="zh-CN" altLang="en-US" dirty="0"/>
          </a:p>
        </p:txBody>
      </p:sp>
      <p:sp>
        <p:nvSpPr>
          <p:cNvPr id="5" name="页脚占位符 4"/>
          <p:cNvSpPr>
            <a:spLocks noGrp="1"/>
          </p:cNvSpPr>
          <p:nvPr>
            <p:ph type="ftr" sz="quarter" idx="11"/>
          </p:nvPr>
        </p:nvSpPr>
        <p:spPr/>
        <p:txBody>
          <a:bodyPr/>
          <a:lstStyle/>
          <a:p>
            <a:pPr>
              <a:defRPr/>
            </a:pPr>
            <a:r>
              <a:rPr lang="en-US" altLang="ko-KR" dirty="0" smtClean="0"/>
              <a:t> Introduction</a:t>
            </a:r>
            <a:endParaRPr lang="en-US" altLang="ko-KR" dirty="0">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latin typeface="+mn-lt"/>
              </a:rPr>
              <a:t>1-</a:t>
            </a:r>
            <a:fld id="{C83B635E-340E-4B92-B568-B105B3E255B2}" type="slidenum">
              <a:rPr lang="en-US" altLang="ko-KR" smtClean="0">
                <a:latin typeface="+mn-lt"/>
              </a:rPr>
              <a:pPr>
                <a:defRPr/>
              </a:pPr>
              <a:t>62</a:t>
            </a:fld>
            <a:endParaRPr lang="en-US" altLang="ko-KR">
              <a:latin typeface="+mn-lt"/>
            </a:endParaRPr>
          </a:p>
        </p:txBody>
      </p:sp>
      <p:sp>
        <p:nvSpPr>
          <p:cNvPr id="7" name="Rectangle 3"/>
          <p:cNvSpPr>
            <a:spLocks noChangeArrowheads="1"/>
          </p:cNvSpPr>
          <p:nvPr/>
        </p:nvSpPr>
        <p:spPr bwMode="auto">
          <a:xfrm>
            <a:off x="4260850" y="1711325"/>
            <a:ext cx="0" cy="11113"/>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8" name="Rectangle 4"/>
          <p:cNvSpPr>
            <a:spLocks noChangeArrowheads="1"/>
          </p:cNvSpPr>
          <p:nvPr/>
        </p:nvSpPr>
        <p:spPr bwMode="auto">
          <a:xfrm>
            <a:off x="4260850" y="1770063"/>
            <a:ext cx="0"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9" name="Rectangle 5"/>
          <p:cNvSpPr>
            <a:spLocks noChangeArrowheads="1"/>
          </p:cNvSpPr>
          <p:nvPr/>
        </p:nvSpPr>
        <p:spPr bwMode="auto">
          <a:xfrm>
            <a:off x="1066800" y="19177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0" name="Rectangle 6"/>
          <p:cNvSpPr>
            <a:spLocks noChangeArrowheads="1"/>
          </p:cNvSpPr>
          <p:nvPr/>
        </p:nvSpPr>
        <p:spPr bwMode="auto">
          <a:xfrm>
            <a:off x="1790700" y="20701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1" name="Rectangle 7"/>
          <p:cNvSpPr>
            <a:spLocks noChangeArrowheads="1"/>
          </p:cNvSpPr>
          <p:nvPr/>
        </p:nvSpPr>
        <p:spPr bwMode="auto">
          <a:xfrm>
            <a:off x="1066800" y="19939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2" name="Rectangle 8"/>
          <p:cNvSpPr>
            <a:spLocks noChangeArrowheads="1"/>
          </p:cNvSpPr>
          <p:nvPr/>
        </p:nvSpPr>
        <p:spPr bwMode="auto">
          <a:xfrm>
            <a:off x="1790700" y="21463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3" name="Rectangle 9"/>
          <p:cNvSpPr>
            <a:spLocks noChangeArrowheads="1"/>
          </p:cNvSpPr>
          <p:nvPr/>
        </p:nvSpPr>
        <p:spPr bwMode="auto">
          <a:xfrm>
            <a:off x="1066800" y="30861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4" name="Rectangle 10"/>
          <p:cNvSpPr>
            <a:spLocks noChangeArrowheads="1"/>
          </p:cNvSpPr>
          <p:nvPr/>
        </p:nvSpPr>
        <p:spPr bwMode="auto">
          <a:xfrm>
            <a:off x="3151188" y="3519488"/>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5" name="Rectangle 11"/>
          <p:cNvSpPr>
            <a:spLocks noChangeArrowheads="1"/>
          </p:cNvSpPr>
          <p:nvPr/>
        </p:nvSpPr>
        <p:spPr bwMode="auto">
          <a:xfrm>
            <a:off x="1066800" y="3811588"/>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6" name="Rectangle 12"/>
          <p:cNvSpPr>
            <a:spLocks noChangeArrowheads="1"/>
          </p:cNvSpPr>
          <p:nvPr/>
        </p:nvSpPr>
        <p:spPr bwMode="auto">
          <a:xfrm>
            <a:off x="3151188" y="4256088"/>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7" name="AutoShape 13"/>
          <p:cNvSpPr>
            <a:spLocks noChangeArrowheads="1"/>
          </p:cNvSpPr>
          <p:nvPr/>
        </p:nvSpPr>
        <p:spPr bwMode="auto">
          <a:xfrm rot="5400000">
            <a:off x="3714750" y="2401888"/>
            <a:ext cx="1766887" cy="5176838"/>
          </a:xfrm>
          <a:prstGeom prst="parallelogram">
            <a:avLst>
              <a:gd name="adj" fmla="val 25000"/>
            </a:avLst>
          </a:prstGeom>
          <a:solidFill>
            <a:srgbClr val="C1CEFF"/>
          </a:solidFill>
          <a:ln w="9525">
            <a:solidFill>
              <a:schemeClr val="tx1"/>
            </a:solidFill>
            <a:miter lim="800000"/>
            <a:headEnd/>
            <a:tailEnd/>
          </a:ln>
          <a:effectLst/>
        </p:spPr>
        <p:txBody>
          <a:bodyPr rot="10800000" vert="eaVert" wrap="none" lIns="91974" tIns="45988" rIns="91974" bIns="45988" anchor="ctr"/>
          <a:lstStyle/>
          <a:p>
            <a:pPr eaLnBrk="1" hangingPunct="1">
              <a:spcBef>
                <a:spcPts val="1000"/>
              </a:spcBef>
              <a:spcAft>
                <a:spcPts val="1000"/>
              </a:spcAft>
            </a:pPr>
            <a:r>
              <a:rPr kumimoji="0" lang="en-US" altLang="zh-TW" b="0" i="1">
                <a:solidFill>
                  <a:srgbClr val="000000"/>
                </a:solidFill>
                <a:latin typeface="+mn-lt"/>
                <a:ea typeface="PMingLiU" pitchFamily="18" charset="-120"/>
              </a:rPr>
              <a:t>DATA</a:t>
            </a:r>
          </a:p>
        </p:txBody>
      </p:sp>
      <p:sp>
        <p:nvSpPr>
          <p:cNvPr id="18" name="Line 14"/>
          <p:cNvSpPr>
            <a:spLocks noChangeShapeType="1"/>
          </p:cNvSpPr>
          <p:nvPr/>
        </p:nvSpPr>
        <p:spPr bwMode="auto">
          <a:xfrm>
            <a:off x="3729038" y="2967038"/>
            <a:ext cx="3175" cy="3365500"/>
          </a:xfrm>
          <a:prstGeom prst="line">
            <a:avLst/>
          </a:prstGeom>
          <a:noFill/>
          <a:ln w="25400">
            <a:solidFill>
              <a:schemeClr val="tx1"/>
            </a:solidFill>
            <a:round/>
            <a:headEnd/>
            <a:tailEnd/>
          </a:ln>
          <a:effectLst/>
        </p:spPr>
        <p:txBody>
          <a:bodyPr rot="10800000" vert="eaVert" wrap="none" lIns="92121" tIns="46062" rIns="92121" bIns="46062" anchor="ctr"/>
          <a:lstStyle/>
          <a:p>
            <a:endParaRPr lang="zh-CN" altLang="en-US">
              <a:latin typeface="+mn-lt"/>
            </a:endParaRPr>
          </a:p>
        </p:txBody>
      </p:sp>
      <p:sp>
        <p:nvSpPr>
          <p:cNvPr id="19" name="Line 15"/>
          <p:cNvSpPr>
            <a:spLocks noChangeShapeType="1"/>
          </p:cNvSpPr>
          <p:nvPr/>
        </p:nvSpPr>
        <p:spPr bwMode="auto">
          <a:xfrm>
            <a:off x="2005013" y="2795588"/>
            <a:ext cx="0" cy="3536950"/>
          </a:xfrm>
          <a:prstGeom prst="line">
            <a:avLst/>
          </a:prstGeom>
          <a:noFill/>
          <a:ln w="25400">
            <a:solidFill>
              <a:schemeClr val="tx1"/>
            </a:solidFill>
            <a:round/>
            <a:headEnd/>
            <a:tailEnd/>
          </a:ln>
          <a:effectLst/>
        </p:spPr>
        <p:txBody>
          <a:bodyPr rot="10800000" vert="eaVert" wrap="none" lIns="92121" tIns="46062" rIns="92121" bIns="46062" anchor="ctr"/>
          <a:lstStyle/>
          <a:p>
            <a:endParaRPr lang="zh-CN" altLang="en-US">
              <a:latin typeface="+mn-lt"/>
            </a:endParaRPr>
          </a:p>
        </p:txBody>
      </p:sp>
      <p:sp>
        <p:nvSpPr>
          <p:cNvPr id="20" name="Line 16"/>
          <p:cNvSpPr>
            <a:spLocks noChangeShapeType="1"/>
          </p:cNvSpPr>
          <p:nvPr/>
        </p:nvSpPr>
        <p:spPr bwMode="auto">
          <a:xfrm>
            <a:off x="7181850" y="2795588"/>
            <a:ext cx="0" cy="3536950"/>
          </a:xfrm>
          <a:prstGeom prst="line">
            <a:avLst/>
          </a:prstGeom>
          <a:noFill/>
          <a:ln w="25400">
            <a:solidFill>
              <a:schemeClr val="tx1"/>
            </a:solidFill>
            <a:round/>
            <a:headEnd/>
            <a:tailEnd/>
          </a:ln>
          <a:effectLst/>
        </p:spPr>
        <p:txBody>
          <a:bodyPr rot="10800000" vert="eaVert" wrap="none" lIns="92121" tIns="46062" rIns="92121" bIns="46062" anchor="ctr"/>
          <a:lstStyle/>
          <a:p>
            <a:endParaRPr lang="zh-CN" altLang="en-US">
              <a:latin typeface="+mn-lt"/>
            </a:endParaRPr>
          </a:p>
        </p:txBody>
      </p:sp>
      <p:sp>
        <p:nvSpPr>
          <p:cNvPr id="21" name="AutoShape 17"/>
          <p:cNvSpPr>
            <a:spLocks noChangeArrowheads="1"/>
          </p:cNvSpPr>
          <p:nvPr/>
        </p:nvSpPr>
        <p:spPr bwMode="auto">
          <a:xfrm rot="16200000" flipH="1">
            <a:off x="4409282" y="3464719"/>
            <a:ext cx="368300" cy="5176837"/>
          </a:xfrm>
          <a:prstGeom prst="parallelogram">
            <a:avLst>
              <a:gd name="adj" fmla="val 80898"/>
            </a:avLst>
          </a:prstGeom>
          <a:solidFill>
            <a:srgbClr val="FF0000"/>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22" name="AutoShape 18"/>
          <p:cNvSpPr>
            <a:spLocks noChangeArrowheads="1"/>
          </p:cNvSpPr>
          <p:nvPr/>
        </p:nvSpPr>
        <p:spPr bwMode="auto">
          <a:xfrm rot="16200000" flipH="1">
            <a:off x="4441825" y="1366838"/>
            <a:ext cx="303213" cy="5176837"/>
          </a:xfrm>
          <a:prstGeom prst="parallelogram">
            <a:avLst>
              <a:gd name="adj" fmla="val 79579"/>
            </a:avLst>
          </a:prstGeom>
          <a:solidFill>
            <a:srgbClr val="FF0000"/>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23" name="AutoShape 19"/>
          <p:cNvSpPr>
            <a:spLocks noChangeArrowheads="1"/>
          </p:cNvSpPr>
          <p:nvPr/>
        </p:nvSpPr>
        <p:spPr bwMode="auto">
          <a:xfrm rot="5400000">
            <a:off x="4502150" y="2635250"/>
            <a:ext cx="182563" cy="1725613"/>
          </a:xfrm>
          <a:prstGeom prst="parallelogram">
            <a:avLst>
              <a:gd name="adj" fmla="val 63884"/>
            </a:avLst>
          </a:prstGeom>
          <a:solidFill>
            <a:srgbClr val="FF0000"/>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24" name="AutoShape 20"/>
          <p:cNvSpPr>
            <a:spLocks noChangeArrowheads="1"/>
          </p:cNvSpPr>
          <p:nvPr/>
        </p:nvSpPr>
        <p:spPr bwMode="auto">
          <a:xfrm rot="5400000">
            <a:off x="2775744" y="2451894"/>
            <a:ext cx="184150" cy="1725612"/>
          </a:xfrm>
          <a:prstGeom prst="parallelogram">
            <a:avLst>
              <a:gd name="adj" fmla="val 63884"/>
            </a:avLst>
          </a:prstGeom>
          <a:solidFill>
            <a:srgbClr val="FF0000"/>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graphicFrame>
        <p:nvGraphicFramePr>
          <p:cNvPr id="25" name="Object 21"/>
          <p:cNvGraphicFramePr>
            <a:graphicFrameLocks noChangeAspect="1"/>
          </p:cNvGraphicFramePr>
          <p:nvPr/>
        </p:nvGraphicFramePr>
        <p:xfrm>
          <a:off x="304800" y="1371600"/>
          <a:ext cx="8231188" cy="1190625"/>
        </p:xfrm>
        <a:graphic>
          <a:graphicData uri="http://schemas.openxmlformats.org/presentationml/2006/ole">
            <p:oleObj spid="_x0000_s282627" name="VISIO" r:id="rId4" imgW="8280400" imgH="1153160" progId="">
              <p:embed/>
            </p:oleObj>
          </a:graphicData>
        </a:graphic>
      </p:graphicFrame>
      <p:grpSp>
        <p:nvGrpSpPr>
          <p:cNvPr id="3" name="Group 22"/>
          <p:cNvGrpSpPr>
            <a:grpSpLocks/>
          </p:cNvGrpSpPr>
          <p:nvPr/>
        </p:nvGrpSpPr>
        <p:grpSpPr bwMode="auto">
          <a:xfrm>
            <a:off x="1741488" y="3200400"/>
            <a:ext cx="76200" cy="3048000"/>
            <a:chOff x="1152" y="2016"/>
            <a:chExt cx="48" cy="1920"/>
          </a:xfrm>
        </p:grpSpPr>
        <p:sp>
          <p:nvSpPr>
            <p:cNvPr id="27" name="AutoShape 23"/>
            <p:cNvSpPr>
              <a:spLocks/>
            </p:cNvSpPr>
            <p:nvPr/>
          </p:nvSpPr>
          <p:spPr bwMode="auto">
            <a:xfrm>
              <a:off x="1152" y="2016"/>
              <a:ext cx="48" cy="528"/>
            </a:xfrm>
            <a:prstGeom prst="leftBrace">
              <a:avLst>
                <a:gd name="adj1" fmla="val 91667"/>
                <a:gd name="adj2" fmla="val 36366"/>
              </a:avLst>
            </a:prstGeom>
            <a:noFill/>
            <a:ln w="28575">
              <a:solidFill>
                <a:schemeClr val="tx1"/>
              </a:solidFill>
              <a:round/>
              <a:headEnd/>
              <a:tailEnd/>
            </a:ln>
            <a:effectLst/>
          </p:spPr>
          <p:txBody>
            <a:bodyPr wrap="none" lIns="91698" tIns="45851" rIns="91698" bIns="229263" anchor="ctr"/>
            <a:lstStyle/>
            <a:p>
              <a:pPr algn="r">
                <a:spcBef>
                  <a:spcPct val="50000"/>
                </a:spcBef>
                <a:spcAft>
                  <a:spcPts val="1000"/>
                </a:spcAft>
              </a:pPr>
              <a:r>
                <a:rPr kumimoji="0" lang="en-US" altLang="zh-CN" sz="1600" b="0">
                  <a:latin typeface="+mn-lt"/>
                </a:rPr>
                <a:t>Circuit               </a:t>
              </a:r>
              <a:br>
                <a:rPr kumimoji="0" lang="en-US" altLang="zh-CN" sz="1600" b="0">
                  <a:latin typeface="+mn-lt"/>
                </a:rPr>
              </a:br>
              <a:r>
                <a:rPr kumimoji="0" lang="en-US" altLang="zh-CN" sz="1600" b="0">
                  <a:latin typeface="+mn-lt"/>
                </a:rPr>
                <a:t>Establishment   </a:t>
              </a:r>
              <a:endParaRPr kumimoji="0" lang="en-US" altLang="zh-CN" sz="1600" b="0">
                <a:solidFill>
                  <a:srgbClr val="000000"/>
                </a:solidFill>
                <a:latin typeface="+mn-lt"/>
              </a:endParaRPr>
            </a:p>
          </p:txBody>
        </p:sp>
        <p:sp>
          <p:nvSpPr>
            <p:cNvPr id="28" name="AutoShape 24"/>
            <p:cNvSpPr>
              <a:spLocks/>
            </p:cNvSpPr>
            <p:nvPr/>
          </p:nvSpPr>
          <p:spPr bwMode="auto">
            <a:xfrm>
              <a:off x="1152" y="2592"/>
              <a:ext cx="48" cy="768"/>
            </a:xfrm>
            <a:prstGeom prst="leftBrace">
              <a:avLst>
                <a:gd name="adj1" fmla="val 133333"/>
                <a:gd name="adj2" fmla="val 36366"/>
              </a:avLst>
            </a:prstGeom>
            <a:noFill/>
            <a:ln w="28575">
              <a:solidFill>
                <a:schemeClr val="tx1"/>
              </a:solidFill>
              <a:round/>
              <a:headEnd/>
              <a:tailEnd/>
            </a:ln>
            <a:effectLst/>
          </p:spPr>
          <p:txBody>
            <a:bodyPr wrap="none" lIns="91698" tIns="45851" rIns="91698" bIns="229263" anchor="ctr"/>
            <a:lstStyle/>
            <a:p>
              <a:pPr algn="r">
                <a:spcBef>
                  <a:spcPct val="50000"/>
                </a:spcBef>
                <a:spcAft>
                  <a:spcPts val="1000"/>
                </a:spcAft>
              </a:pPr>
              <a:r>
                <a:rPr kumimoji="0" lang="en-US" altLang="zh-CN" sz="1600" b="0">
                  <a:latin typeface="+mn-lt"/>
                </a:rPr>
                <a:t>Data                  </a:t>
              </a:r>
              <a:br>
                <a:rPr kumimoji="0" lang="en-US" altLang="zh-CN" sz="1600" b="0">
                  <a:latin typeface="+mn-lt"/>
                </a:rPr>
              </a:br>
              <a:r>
                <a:rPr kumimoji="0" lang="en-US" altLang="zh-CN" sz="1600" b="0">
                  <a:latin typeface="+mn-lt"/>
                </a:rPr>
                <a:t> Transmission  </a:t>
              </a:r>
              <a:r>
                <a:rPr kumimoji="0" lang="en-US" altLang="zh-CN" sz="1600" b="0">
                  <a:solidFill>
                    <a:srgbClr val="000000"/>
                  </a:solidFill>
                  <a:latin typeface="+mn-lt"/>
                </a:rPr>
                <a:t>   </a:t>
              </a:r>
            </a:p>
          </p:txBody>
        </p:sp>
        <p:sp>
          <p:nvSpPr>
            <p:cNvPr id="29" name="AutoShape 25"/>
            <p:cNvSpPr>
              <a:spLocks/>
            </p:cNvSpPr>
            <p:nvPr/>
          </p:nvSpPr>
          <p:spPr bwMode="auto">
            <a:xfrm>
              <a:off x="1152" y="3456"/>
              <a:ext cx="48" cy="480"/>
            </a:xfrm>
            <a:prstGeom prst="leftBrace">
              <a:avLst>
                <a:gd name="adj1" fmla="val 83333"/>
                <a:gd name="adj2" fmla="val 36366"/>
              </a:avLst>
            </a:prstGeom>
            <a:noFill/>
            <a:ln w="28575">
              <a:solidFill>
                <a:schemeClr val="tx1"/>
              </a:solidFill>
              <a:round/>
              <a:headEnd/>
              <a:tailEnd/>
            </a:ln>
            <a:effectLst/>
          </p:spPr>
          <p:txBody>
            <a:bodyPr wrap="none" lIns="91698" tIns="45851" rIns="91698" bIns="229263" anchor="ctr"/>
            <a:lstStyle/>
            <a:p>
              <a:pPr algn="r">
                <a:spcBef>
                  <a:spcPct val="50000"/>
                </a:spcBef>
                <a:spcAft>
                  <a:spcPts val="1000"/>
                </a:spcAft>
              </a:pPr>
              <a:r>
                <a:rPr kumimoji="0" lang="en-US" altLang="zh-CN" sz="1600" b="0">
                  <a:latin typeface="+mn-lt"/>
                </a:rPr>
                <a:t>Circuit               </a:t>
              </a:r>
              <a:br>
                <a:rPr kumimoji="0" lang="en-US" altLang="zh-CN" sz="1600" b="0">
                  <a:latin typeface="+mn-lt"/>
                </a:rPr>
              </a:br>
              <a:r>
                <a:rPr kumimoji="0" lang="en-US" altLang="zh-CN" sz="1600" b="0">
                  <a:latin typeface="+mn-lt"/>
                </a:rPr>
                <a:t>Termination      </a:t>
              </a:r>
            </a:p>
          </p:txBody>
        </p:sp>
      </p:grpSp>
      <p:sp>
        <p:nvSpPr>
          <p:cNvPr id="30" name="Line 26"/>
          <p:cNvSpPr>
            <a:spLocks noChangeShapeType="1"/>
          </p:cNvSpPr>
          <p:nvPr/>
        </p:nvSpPr>
        <p:spPr bwMode="auto">
          <a:xfrm>
            <a:off x="2027238" y="3209925"/>
            <a:ext cx="5354637" cy="0"/>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31" name="Line 27"/>
          <p:cNvSpPr>
            <a:spLocks noChangeShapeType="1"/>
          </p:cNvSpPr>
          <p:nvPr/>
        </p:nvSpPr>
        <p:spPr bwMode="auto">
          <a:xfrm>
            <a:off x="3717925" y="3346450"/>
            <a:ext cx="3663950" cy="0"/>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32" name="AutoShape 28"/>
          <p:cNvSpPr>
            <a:spLocks/>
          </p:cNvSpPr>
          <p:nvPr/>
        </p:nvSpPr>
        <p:spPr bwMode="auto">
          <a:xfrm>
            <a:off x="7381875" y="3200400"/>
            <a:ext cx="74613" cy="152400"/>
          </a:xfrm>
          <a:prstGeom prst="rightBrace">
            <a:avLst>
              <a:gd name="adj1" fmla="val 17021"/>
              <a:gd name="adj2" fmla="val 50000"/>
            </a:avLst>
          </a:prstGeom>
          <a:noFill/>
          <a:ln w="12700">
            <a:solidFill>
              <a:schemeClr val="tx1"/>
            </a:solidFill>
            <a:round/>
            <a:headEnd/>
            <a:tailEnd/>
          </a:ln>
          <a:effectLst/>
        </p:spPr>
        <p:txBody>
          <a:bodyPr wrap="none" lIns="274291" tIns="45713" rIns="91423" bIns="228577" anchor="ctr"/>
          <a:lstStyle/>
          <a:p>
            <a:pPr algn="l">
              <a:spcBef>
                <a:spcPct val="50000"/>
              </a:spcBef>
              <a:spcAft>
                <a:spcPts val="1000"/>
              </a:spcAft>
            </a:pPr>
            <a:endParaRPr kumimoji="0" lang="zh-CN" altLang="zh-CN" sz="1400" b="0">
              <a:latin typeface="+mn-lt"/>
            </a:endParaRPr>
          </a:p>
        </p:txBody>
      </p:sp>
      <p:sp>
        <p:nvSpPr>
          <p:cNvPr id="33" name="Text Box 29"/>
          <p:cNvSpPr txBox="1">
            <a:spLocks noChangeArrowheads="1"/>
          </p:cNvSpPr>
          <p:nvPr/>
        </p:nvSpPr>
        <p:spPr bwMode="auto">
          <a:xfrm>
            <a:off x="836613" y="1600200"/>
            <a:ext cx="781050" cy="4924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Host 1</a:t>
            </a:r>
          </a:p>
        </p:txBody>
      </p:sp>
      <p:sp>
        <p:nvSpPr>
          <p:cNvPr id="34" name="Text Box 30"/>
          <p:cNvSpPr txBox="1">
            <a:spLocks noChangeArrowheads="1"/>
          </p:cNvSpPr>
          <p:nvPr/>
        </p:nvSpPr>
        <p:spPr bwMode="auto">
          <a:xfrm>
            <a:off x="7543800" y="1600200"/>
            <a:ext cx="750888" cy="4924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Host 2</a:t>
            </a:r>
          </a:p>
        </p:txBody>
      </p:sp>
      <p:sp>
        <p:nvSpPr>
          <p:cNvPr id="35" name="Text Box 31"/>
          <p:cNvSpPr txBox="1">
            <a:spLocks noChangeArrowheads="1"/>
          </p:cNvSpPr>
          <p:nvPr/>
        </p:nvSpPr>
        <p:spPr bwMode="auto">
          <a:xfrm>
            <a:off x="3271838" y="1752600"/>
            <a:ext cx="836612" cy="4924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Node 1</a:t>
            </a:r>
          </a:p>
        </p:txBody>
      </p:sp>
      <p:sp>
        <p:nvSpPr>
          <p:cNvPr id="36" name="Text Box 32"/>
          <p:cNvSpPr txBox="1">
            <a:spLocks noChangeArrowheads="1"/>
          </p:cNvSpPr>
          <p:nvPr/>
        </p:nvSpPr>
        <p:spPr bwMode="auto">
          <a:xfrm>
            <a:off x="4870450" y="1752600"/>
            <a:ext cx="836613" cy="4924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Node 2</a:t>
            </a:r>
          </a:p>
        </p:txBody>
      </p:sp>
      <p:sp>
        <p:nvSpPr>
          <p:cNvPr id="37" name="Text Box 33"/>
          <p:cNvSpPr txBox="1">
            <a:spLocks noChangeArrowheads="1"/>
          </p:cNvSpPr>
          <p:nvPr/>
        </p:nvSpPr>
        <p:spPr bwMode="auto">
          <a:xfrm>
            <a:off x="7494588" y="2890838"/>
            <a:ext cx="1700495" cy="735956"/>
          </a:xfrm>
          <a:prstGeom prst="rect">
            <a:avLst/>
          </a:prstGeom>
          <a:noFill/>
          <a:ln w="12700">
            <a:noFill/>
            <a:miter lim="800000"/>
            <a:headEnd/>
            <a:tailEnd/>
          </a:ln>
          <a:effectLst/>
        </p:spPr>
        <p:txBody>
          <a:bodyPr wrap="none" lIns="90343" tIns="44379" rIns="90343" bIns="44379">
            <a:spAutoFit/>
          </a:bodyPr>
          <a:lstStyle/>
          <a:p>
            <a:pPr algn="l" defTabSz="912813"/>
            <a:r>
              <a:rPr kumimoji="0" lang="en-US" altLang="zh-CN" sz="1400" b="0">
                <a:latin typeface="+mn-lt"/>
              </a:rPr>
              <a:t>propagation delay </a:t>
            </a:r>
          </a:p>
          <a:p>
            <a:pPr algn="l" defTabSz="912813"/>
            <a:r>
              <a:rPr kumimoji="0" lang="en-US" altLang="zh-CN" sz="1400" b="0">
                <a:latin typeface="+mn-lt"/>
              </a:rPr>
              <a:t>between Host 1 </a:t>
            </a:r>
          </a:p>
          <a:p>
            <a:pPr algn="l" defTabSz="912813"/>
            <a:r>
              <a:rPr kumimoji="0" lang="en-US" altLang="zh-CN" sz="1400" b="0">
                <a:latin typeface="+mn-lt"/>
              </a:rPr>
              <a:t>and Node 1</a:t>
            </a:r>
          </a:p>
        </p:txBody>
      </p:sp>
      <p:sp>
        <p:nvSpPr>
          <p:cNvPr id="38" name="AutoShape 34"/>
          <p:cNvSpPr>
            <a:spLocks noChangeArrowheads="1"/>
          </p:cNvSpPr>
          <p:nvPr/>
        </p:nvSpPr>
        <p:spPr bwMode="auto">
          <a:xfrm rot="5400000">
            <a:off x="6226969" y="2829719"/>
            <a:ext cx="184150" cy="1725612"/>
          </a:xfrm>
          <a:prstGeom prst="parallelogram">
            <a:avLst>
              <a:gd name="adj" fmla="val 63884"/>
            </a:avLst>
          </a:prstGeom>
          <a:solidFill>
            <a:srgbClr val="FF0000"/>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39" name="Line 35"/>
          <p:cNvSpPr>
            <a:spLocks noChangeShapeType="1"/>
          </p:cNvSpPr>
          <p:nvPr/>
        </p:nvSpPr>
        <p:spPr bwMode="auto">
          <a:xfrm>
            <a:off x="7165975" y="3819525"/>
            <a:ext cx="219075" cy="3175"/>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40" name="Line 36"/>
          <p:cNvSpPr>
            <a:spLocks noChangeShapeType="1"/>
          </p:cNvSpPr>
          <p:nvPr/>
        </p:nvSpPr>
        <p:spPr bwMode="auto">
          <a:xfrm>
            <a:off x="2008188" y="4044950"/>
            <a:ext cx="5354637" cy="0"/>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41" name="AutoShape 37"/>
          <p:cNvSpPr>
            <a:spLocks/>
          </p:cNvSpPr>
          <p:nvPr/>
        </p:nvSpPr>
        <p:spPr bwMode="auto">
          <a:xfrm>
            <a:off x="7410450" y="3810000"/>
            <a:ext cx="74613" cy="215900"/>
          </a:xfrm>
          <a:prstGeom prst="rightBrace">
            <a:avLst>
              <a:gd name="adj1" fmla="val 24113"/>
              <a:gd name="adj2" fmla="val 50000"/>
            </a:avLst>
          </a:prstGeom>
          <a:noFill/>
          <a:ln w="12700">
            <a:solidFill>
              <a:schemeClr val="tx1"/>
            </a:solidFill>
            <a:round/>
            <a:headEnd/>
            <a:tailEnd/>
          </a:ln>
          <a:effectLst/>
        </p:spPr>
        <p:txBody>
          <a:bodyPr wrap="none" lIns="274291" tIns="45713" rIns="91423" bIns="228577" anchor="ctr"/>
          <a:lstStyle/>
          <a:p>
            <a:pPr algn="l">
              <a:spcBef>
                <a:spcPct val="50000"/>
              </a:spcBef>
              <a:spcAft>
                <a:spcPts val="1000"/>
              </a:spcAft>
            </a:pPr>
            <a:endParaRPr kumimoji="0" lang="zh-CN" altLang="zh-CN" sz="1200" b="0" i="1">
              <a:solidFill>
                <a:schemeClr val="tx2"/>
              </a:solidFill>
              <a:latin typeface="+mn-lt"/>
            </a:endParaRPr>
          </a:p>
        </p:txBody>
      </p:sp>
      <p:sp>
        <p:nvSpPr>
          <p:cNvPr id="42" name="Text Box 38"/>
          <p:cNvSpPr txBox="1">
            <a:spLocks noChangeArrowheads="1"/>
          </p:cNvSpPr>
          <p:nvPr/>
        </p:nvSpPr>
        <p:spPr bwMode="auto">
          <a:xfrm>
            <a:off x="7456488" y="3609975"/>
            <a:ext cx="1700495" cy="735956"/>
          </a:xfrm>
          <a:prstGeom prst="rect">
            <a:avLst/>
          </a:prstGeom>
          <a:noFill/>
          <a:ln w="12700">
            <a:noFill/>
            <a:miter lim="800000"/>
            <a:headEnd/>
            <a:tailEnd/>
          </a:ln>
          <a:effectLst/>
        </p:spPr>
        <p:txBody>
          <a:bodyPr wrap="none" lIns="90343" tIns="44379" rIns="90343" bIns="44379">
            <a:spAutoFit/>
          </a:bodyPr>
          <a:lstStyle/>
          <a:p>
            <a:pPr algn="l" defTabSz="912813"/>
            <a:r>
              <a:rPr kumimoji="0" lang="en-US" altLang="zh-CN" sz="1400" b="0" dirty="0">
                <a:latin typeface="+mn-lt"/>
              </a:rPr>
              <a:t>propagation delay </a:t>
            </a:r>
          </a:p>
          <a:p>
            <a:pPr algn="l" defTabSz="912813"/>
            <a:r>
              <a:rPr kumimoji="0" lang="en-US" altLang="zh-CN" sz="1400" b="0" dirty="0">
                <a:latin typeface="+mn-lt"/>
              </a:rPr>
              <a:t>between Host 2 </a:t>
            </a:r>
          </a:p>
          <a:p>
            <a:pPr algn="l" defTabSz="912813"/>
            <a:r>
              <a:rPr kumimoji="0" lang="en-US" altLang="zh-CN" sz="1400" b="0" dirty="0">
                <a:latin typeface="+mn-lt"/>
              </a:rPr>
              <a:t>and </a:t>
            </a:r>
            <a:r>
              <a:rPr kumimoji="0" lang="en-US" altLang="zh-CN" sz="1400" b="0" dirty="0" smtClean="0">
                <a:latin typeface="+mn-lt"/>
              </a:rPr>
              <a:t>Host </a:t>
            </a:r>
            <a:r>
              <a:rPr kumimoji="0" lang="en-US" altLang="zh-CN" sz="1400" b="0" dirty="0">
                <a:latin typeface="+mn-lt"/>
              </a:rPr>
              <a:t>1</a:t>
            </a:r>
          </a:p>
        </p:txBody>
      </p:sp>
      <p:sp>
        <p:nvSpPr>
          <p:cNvPr id="43" name="Line 39"/>
          <p:cNvSpPr>
            <a:spLocks noChangeShapeType="1"/>
          </p:cNvSpPr>
          <p:nvPr/>
        </p:nvSpPr>
        <p:spPr bwMode="auto">
          <a:xfrm flipV="1">
            <a:off x="3729038" y="2738438"/>
            <a:ext cx="608012" cy="608012"/>
          </a:xfrm>
          <a:prstGeom prst="line">
            <a:avLst/>
          </a:prstGeom>
          <a:noFill/>
          <a:ln w="12700">
            <a:solidFill>
              <a:schemeClr val="tx1"/>
            </a:solidFill>
            <a:prstDash val="dash"/>
            <a:round/>
            <a:headEnd/>
            <a:tailEnd/>
          </a:ln>
          <a:effectLst/>
        </p:spPr>
        <p:txBody>
          <a:bodyPr lIns="90488" tIns="44450" rIns="90488" bIns="44450"/>
          <a:lstStyle/>
          <a:p>
            <a:endParaRPr lang="zh-CN" altLang="en-US">
              <a:latin typeface="+mn-lt"/>
            </a:endParaRPr>
          </a:p>
        </p:txBody>
      </p:sp>
      <p:sp>
        <p:nvSpPr>
          <p:cNvPr id="44" name="Line 40"/>
          <p:cNvSpPr>
            <a:spLocks noChangeShapeType="1"/>
          </p:cNvSpPr>
          <p:nvPr/>
        </p:nvSpPr>
        <p:spPr bwMode="auto">
          <a:xfrm flipV="1">
            <a:off x="3729038" y="2814638"/>
            <a:ext cx="608012" cy="608012"/>
          </a:xfrm>
          <a:prstGeom prst="line">
            <a:avLst/>
          </a:prstGeom>
          <a:noFill/>
          <a:ln w="12700">
            <a:solidFill>
              <a:schemeClr val="tx1"/>
            </a:solidFill>
            <a:prstDash val="dash"/>
            <a:round/>
            <a:headEnd/>
            <a:tailEnd/>
          </a:ln>
          <a:effectLst/>
        </p:spPr>
        <p:txBody>
          <a:bodyPr lIns="90488" tIns="44450" rIns="90488" bIns="44450"/>
          <a:lstStyle/>
          <a:p>
            <a:endParaRPr lang="zh-CN" altLang="en-US">
              <a:latin typeface="+mn-lt"/>
            </a:endParaRPr>
          </a:p>
        </p:txBody>
      </p:sp>
      <p:sp>
        <p:nvSpPr>
          <p:cNvPr id="45" name="AutoShape 41"/>
          <p:cNvSpPr>
            <a:spLocks/>
          </p:cNvSpPr>
          <p:nvPr/>
        </p:nvSpPr>
        <p:spPr bwMode="auto">
          <a:xfrm>
            <a:off x="4337050" y="2738438"/>
            <a:ext cx="74613" cy="114300"/>
          </a:xfrm>
          <a:prstGeom prst="rightBrace">
            <a:avLst>
              <a:gd name="adj1" fmla="val 12766"/>
              <a:gd name="adj2" fmla="val 50000"/>
            </a:avLst>
          </a:prstGeom>
          <a:noFill/>
          <a:ln w="12700">
            <a:solidFill>
              <a:schemeClr val="tx1"/>
            </a:solidFill>
            <a:round/>
            <a:headEnd/>
            <a:tailEnd/>
          </a:ln>
          <a:effectLst/>
        </p:spPr>
        <p:txBody>
          <a:bodyPr wrap="none" lIns="274291" tIns="45713" rIns="91423" bIns="228577" anchor="ctr"/>
          <a:lstStyle/>
          <a:p>
            <a:pPr algn="l">
              <a:spcBef>
                <a:spcPct val="50000"/>
              </a:spcBef>
              <a:spcAft>
                <a:spcPts val="1000"/>
              </a:spcAft>
            </a:pPr>
            <a:endParaRPr kumimoji="0" lang="zh-CN" altLang="zh-CN" sz="1400" b="0">
              <a:latin typeface="+mn-lt"/>
            </a:endParaRPr>
          </a:p>
        </p:txBody>
      </p:sp>
      <p:sp>
        <p:nvSpPr>
          <p:cNvPr id="46" name="Text Box 42"/>
          <p:cNvSpPr txBox="1">
            <a:spLocks noChangeArrowheads="1"/>
          </p:cNvSpPr>
          <p:nvPr/>
        </p:nvSpPr>
        <p:spPr bwMode="auto">
          <a:xfrm>
            <a:off x="4337050" y="2589213"/>
            <a:ext cx="2412228" cy="305068"/>
          </a:xfrm>
          <a:prstGeom prst="rect">
            <a:avLst/>
          </a:prstGeom>
          <a:noFill/>
          <a:ln w="12700">
            <a:noFill/>
            <a:miter lim="800000"/>
            <a:headEnd/>
            <a:tailEnd/>
          </a:ln>
          <a:effectLst/>
        </p:spPr>
        <p:txBody>
          <a:bodyPr wrap="none" lIns="90343" tIns="44379" rIns="90343" bIns="44379">
            <a:spAutoFit/>
          </a:bodyPr>
          <a:lstStyle/>
          <a:p>
            <a:pPr defTabSz="912813"/>
            <a:r>
              <a:rPr kumimoji="0" lang="en-US" altLang="zh-CN" sz="1400" b="0">
                <a:latin typeface="+mn-lt"/>
              </a:rPr>
              <a:t>processing delay at Node 1</a:t>
            </a:r>
          </a:p>
        </p:txBody>
      </p:sp>
      <p:sp>
        <p:nvSpPr>
          <p:cNvPr id="47" name="Line 43"/>
          <p:cNvSpPr>
            <a:spLocks noChangeShapeType="1"/>
          </p:cNvSpPr>
          <p:nvPr/>
        </p:nvSpPr>
        <p:spPr bwMode="auto">
          <a:xfrm flipH="1">
            <a:off x="5453063" y="2954338"/>
            <a:ext cx="0" cy="3422650"/>
          </a:xfrm>
          <a:prstGeom prst="line">
            <a:avLst/>
          </a:prstGeom>
          <a:noFill/>
          <a:ln w="25400">
            <a:solidFill>
              <a:schemeClr val="tx1"/>
            </a:solidFill>
            <a:round/>
            <a:headEnd/>
            <a:tailEnd/>
          </a:ln>
          <a:effectLst/>
        </p:spPr>
        <p:txBody>
          <a:bodyPr rot="10800000" vert="eaVert" wrap="none" lIns="92121" tIns="46062" rIns="92121" bIns="46062" anchor="ctr"/>
          <a:lstStyle/>
          <a:p>
            <a:endParaRPr lang="zh-CN" altLang="en-US">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84213" y="-147638"/>
            <a:ext cx="7793037" cy="839788"/>
          </a:xfrm>
        </p:spPr>
        <p:txBody>
          <a:bodyPr/>
          <a:lstStyle/>
          <a:p>
            <a:pPr algn="ctr" eaLnBrk="1" hangingPunct="1"/>
            <a:r>
              <a:rPr lang="en-US" altLang="zh-CN" sz="3600" dirty="0" smtClean="0"/>
              <a:t>Comparison of Three Switching</a:t>
            </a:r>
            <a:endParaRPr lang="zh-CN" altLang="en-US" sz="3600" dirty="0" smtClean="0"/>
          </a:p>
        </p:txBody>
      </p:sp>
      <p:grpSp>
        <p:nvGrpSpPr>
          <p:cNvPr id="2" name="Group 134"/>
          <p:cNvGrpSpPr>
            <a:grpSpLocks/>
          </p:cNvGrpSpPr>
          <p:nvPr/>
        </p:nvGrpSpPr>
        <p:grpSpPr bwMode="auto">
          <a:xfrm>
            <a:off x="7386638" y="1460500"/>
            <a:ext cx="581025" cy="395288"/>
            <a:chOff x="4653" y="1615"/>
            <a:chExt cx="366" cy="249"/>
          </a:xfrm>
        </p:grpSpPr>
        <p:sp>
          <p:nvSpPr>
            <p:cNvPr id="72877" name="AutoShape 4"/>
            <p:cNvSpPr>
              <a:spLocks noChangeArrowheads="1"/>
            </p:cNvSpPr>
            <p:nvPr/>
          </p:nvSpPr>
          <p:spPr bwMode="auto">
            <a:xfrm rot="5400000">
              <a:off x="4733" y="1579"/>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78" name="Text Box 5"/>
            <p:cNvSpPr txBox="1">
              <a:spLocks noChangeArrowheads="1"/>
            </p:cNvSpPr>
            <p:nvPr/>
          </p:nvSpPr>
          <p:spPr bwMode="auto">
            <a:xfrm rot="626605">
              <a:off x="4662" y="1615"/>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1</a:t>
              </a:r>
              <a:endParaRPr kumimoji="1" lang="en-US" altLang="zh-CN">
                <a:solidFill>
                  <a:srgbClr val="333399"/>
                </a:solidFill>
                <a:ea typeface="黑体" pitchFamily="2" charset="-122"/>
              </a:endParaRPr>
            </a:p>
          </p:txBody>
        </p:sp>
        <p:sp>
          <p:nvSpPr>
            <p:cNvPr id="72879"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80"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81" name="AutoShape 8"/>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3" name="Group 135"/>
          <p:cNvGrpSpPr>
            <a:grpSpLocks/>
          </p:cNvGrpSpPr>
          <p:nvPr/>
        </p:nvGrpSpPr>
        <p:grpSpPr bwMode="auto">
          <a:xfrm>
            <a:off x="7378700" y="1744663"/>
            <a:ext cx="582613" cy="395287"/>
            <a:chOff x="4648" y="1794"/>
            <a:chExt cx="367" cy="249"/>
          </a:xfrm>
        </p:grpSpPr>
        <p:sp>
          <p:nvSpPr>
            <p:cNvPr id="72872" name="AutoShape 9"/>
            <p:cNvSpPr>
              <a:spLocks noChangeArrowheads="1"/>
            </p:cNvSpPr>
            <p:nvPr/>
          </p:nvSpPr>
          <p:spPr bwMode="auto">
            <a:xfrm rot="5400000">
              <a:off x="4729" y="1758"/>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73" name="Text Box 10"/>
            <p:cNvSpPr txBox="1">
              <a:spLocks noChangeArrowheads="1"/>
            </p:cNvSpPr>
            <p:nvPr/>
          </p:nvSpPr>
          <p:spPr bwMode="auto">
            <a:xfrm rot="626605">
              <a:off x="4651" y="1794"/>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2</a:t>
              </a:r>
              <a:endParaRPr kumimoji="1" lang="en-US" altLang="zh-CN">
                <a:solidFill>
                  <a:srgbClr val="333399"/>
                </a:solidFill>
                <a:ea typeface="黑体" pitchFamily="2" charset="-122"/>
              </a:endParaRPr>
            </a:p>
          </p:txBody>
        </p:sp>
        <p:sp>
          <p:nvSpPr>
            <p:cNvPr id="72874"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75"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76" name="AutoShape 13"/>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4" name="Group 136"/>
          <p:cNvGrpSpPr>
            <a:grpSpLocks/>
          </p:cNvGrpSpPr>
          <p:nvPr/>
        </p:nvGrpSpPr>
        <p:grpSpPr bwMode="auto">
          <a:xfrm>
            <a:off x="7385050" y="2033588"/>
            <a:ext cx="581025" cy="385762"/>
            <a:chOff x="4652" y="1976"/>
            <a:chExt cx="366" cy="243"/>
          </a:xfrm>
        </p:grpSpPr>
        <p:sp>
          <p:nvSpPr>
            <p:cNvPr id="72867" name="AutoShape 14"/>
            <p:cNvSpPr>
              <a:spLocks noChangeArrowheads="1"/>
            </p:cNvSpPr>
            <p:nvPr/>
          </p:nvSpPr>
          <p:spPr bwMode="auto">
            <a:xfrm rot="5400000">
              <a:off x="4732" y="1934"/>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68" name="Text Box 15"/>
            <p:cNvSpPr txBox="1">
              <a:spLocks noChangeArrowheads="1"/>
            </p:cNvSpPr>
            <p:nvPr/>
          </p:nvSpPr>
          <p:spPr bwMode="auto">
            <a:xfrm rot="626605">
              <a:off x="4655" y="1976"/>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3</a:t>
              </a:r>
              <a:endParaRPr kumimoji="1" lang="en-US" altLang="zh-CN">
                <a:solidFill>
                  <a:srgbClr val="333399"/>
                </a:solidFill>
                <a:ea typeface="黑体" pitchFamily="2" charset="-122"/>
              </a:endParaRPr>
            </a:p>
          </p:txBody>
        </p:sp>
        <p:sp>
          <p:nvSpPr>
            <p:cNvPr id="72869"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70"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71"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5" name="Group 137"/>
          <p:cNvGrpSpPr>
            <a:grpSpLocks/>
          </p:cNvGrpSpPr>
          <p:nvPr/>
        </p:nvGrpSpPr>
        <p:grpSpPr bwMode="auto">
          <a:xfrm>
            <a:off x="7391400" y="2303463"/>
            <a:ext cx="581025" cy="393700"/>
            <a:chOff x="4656" y="2146"/>
            <a:chExt cx="366" cy="248"/>
          </a:xfrm>
        </p:grpSpPr>
        <p:sp>
          <p:nvSpPr>
            <p:cNvPr id="72862" name="AutoShape 19"/>
            <p:cNvSpPr>
              <a:spLocks noChangeArrowheads="1"/>
            </p:cNvSpPr>
            <p:nvPr/>
          </p:nvSpPr>
          <p:spPr bwMode="auto">
            <a:xfrm rot="5400000">
              <a:off x="4737" y="2109"/>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63" name="Text Box 20"/>
            <p:cNvSpPr txBox="1">
              <a:spLocks noChangeArrowheads="1"/>
            </p:cNvSpPr>
            <p:nvPr/>
          </p:nvSpPr>
          <p:spPr bwMode="auto">
            <a:xfrm rot="626605">
              <a:off x="4659" y="2146"/>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4</a:t>
              </a:r>
              <a:endParaRPr kumimoji="1" lang="en-US" altLang="zh-CN">
                <a:solidFill>
                  <a:srgbClr val="333399"/>
                </a:solidFill>
                <a:ea typeface="黑体" pitchFamily="2" charset="-122"/>
              </a:endParaRPr>
            </a:p>
          </p:txBody>
        </p:sp>
        <p:sp>
          <p:nvSpPr>
            <p:cNvPr id="72864" name="Line 21"/>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65" name="Line 22"/>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66" name="AutoShape 23"/>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6" name="Group 139"/>
          <p:cNvGrpSpPr>
            <a:grpSpLocks/>
          </p:cNvGrpSpPr>
          <p:nvPr/>
        </p:nvGrpSpPr>
        <p:grpSpPr bwMode="auto">
          <a:xfrm>
            <a:off x="7956550" y="1855788"/>
            <a:ext cx="585788" cy="384175"/>
            <a:chOff x="5012" y="1864"/>
            <a:chExt cx="369" cy="242"/>
          </a:xfrm>
        </p:grpSpPr>
        <p:sp>
          <p:nvSpPr>
            <p:cNvPr id="72857" name="AutoShape 24"/>
            <p:cNvSpPr>
              <a:spLocks noChangeArrowheads="1"/>
            </p:cNvSpPr>
            <p:nvPr/>
          </p:nvSpPr>
          <p:spPr bwMode="auto">
            <a:xfrm rot="5400000">
              <a:off x="5096" y="1821"/>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58" name="Text Box 25"/>
            <p:cNvSpPr txBox="1">
              <a:spLocks noChangeArrowheads="1"/>
            </p:cNvSpPr>
            <p:nvPr/>
          </p:nvSpPr>
          <p:spPr bwMode="auto">
            <a:xfrm rot="626605">
              <a:off x="5012" y="1864"/>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1</a:t>
              </a:r>
              <a:endParaRPr kumimoji="1" lang="en-US" altLang="zh-CN">
                <a:solidFill>
                  <a:srgbClr val="333399"/>
                </a:solidFill>
                <a:ea typeface="黑体" pitchFamily="2" charset="-122"/>
              </a:endParaRPr>
            </a:p>
          </p:txBody>
        </p:sp>
        <p:sp>
          <p:nvSpPr>
            <p:cNvPr id="72859"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60"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61"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7" name="Group 140"/>
          <p:cNvGrpSpPr>
            <a:grpSpLocks/>
          </p:cNvGrpSpPr>
          <p:nvPr/>
        </p:nvGrpSpPr>
        <p:grpSpPr bwMode="auto">
          <a:xfrm>
            <a:off x="7948613" y="2120900"/>
            <a:ext cx="585787" cy="403225"/>
            <a:chOff x="5007" y="2031"/>
            <a:chExt cx="369" cy="254"/>
          </a:xfrm>
        </p:grpSpPr>
        <p:sp>
          <p:nvSpPr>
            <p:cNvPr id="72852" name="AutoShape 29"/>
            <p:cNvSpPr>
              <a:spLocks noChangeArrowheads="1"/>
            </p:cNvSpPr>
            <p:nvPr/>
          </p:nvSpPr>
          <p:spPr bwMode="auto">
            <a:xfrm rot="5400000">
              <a:off x="5091" y="2000"/>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53" name="Text Box 30"/>
            <p:cNvSpPr txBox="1">
              <a:spLocks noChangeArrowheads="1"/>
            </p:cNvSpPr>
            <p:nvPr/>
          </p:nvSpPr>
          <p:spPr bwMode="auto">
            <a:xfrm rot="626605">
              <a:off x="5007" y="2031"/>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2</a:t>
              </a:r>
              <a:endParaRPr kumimoji="1" lang="en-US" altLang="zh-CN">
                <a:solidFill>
                  <a:srgbClr val="333399"/>
                </a:solidFill>
                <a:ea typeface="黑体" pitchFamily="2" charset="-122"/>
              </a:endParaRPr>
            </a:p>
          </p:txBody>
        </p:sp>
        <p:sp>
          <p:nvSpPr>
            <p:cNvPr id="72854"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55"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56"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8" name="Group 141"/>
          <p:cNvGrpSpPr>
            <a:grpSpLocks/>
          </p:cNvGrpSpPr>
          <p:nvPr/>
        </p:nvGrpSpPr>
        <p:grpSpPr bwMode="auto">
          <a:xfrm>
            <a:off x="7959725" y="2408238"/>
            <a:ext cx="581025" cy="395287"/>
            <a:chOff x="5014" y="2212"/>
            <a:chExt cx="366" cy="249"/>
          </a:xfrm>
        </p:grpSpPr>
        <p:sp>
          <p:nvSpPr>
            <p:cNvPr id="72847" name="AutoShape 34"/>
            <p:cNvSpPr>
              <a:spLocks noChangeArrowheads="1"/>
            </p:cNvSpPr>
            <p:nvPr/>
          </p:nvSpPr>
          <p:spPr bwMode="auto">
            <a:xfrm rot="5400000">
              <a:off x="5094" y="2176"/>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48" name="Text Box 35"/>
            <p:cNvSpPr txBox="1">
              <a:spLocks noChangeArrowheads="1"/>
            </p:cNvSpPr>
            <p:nvPr/>
          </p:nvSpPr>
          <p:spPr bwMode="auto">
            <a:xfrm rot="626605">
              <a:off x="5017" y="2212"/>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3</a:t>
              </a:r>
              <a:endParaRPr kumimoji="1" lang="en-US" altLang="zh-CN">
                <a:solidFill>
                  <a:srgbClr val="333399"/>
                </a:solidFill>
                <a:ea typeface="黑体" pitchFamily="2" charset="-122"/>
              </a:endParaRPr>
            </a:p>
          </p:txBody>
        </p:sp>
        <p:sp>
          <p:nvSpPr>
            <p:cNvPr id="7284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5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5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9" name="Group 142"/>
          <p:cNvGrpSpPr>
            <a:grpSpLocks/>
          </p:cNvGrpSpPr>
          <p:nvPr/>
        </p:nvGrpSpPr>
        <p:grpSpPr bwMode="auto">
          <a:xfrm>
            <a:off x="7959725" y="2678113"/>
            <a:ext cx="587375" cy="404812"/>
            <a:chOff x="5014" y="2382"/>
            <a:chExt cx="370" cy="255"/>
          </a:xfrm>
        </p:grpSpPr>
        <p:sp>
          <p:nvSpPr>
            <p:cNvPr id="72842" name="AutoShape 39"/>
            <p:cNvSpPr>
              <a:spLocks noChangeArrowheads="1"/>
            </p:cNvSpPr>
            <p:nvPr/>
          </p:nvSpPr>
          <p:spPr bwMode="auto">
            <a:xfrm rot="5400000">
              <a:off x="5098" y="2352"/>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43" name="Text Box 40"/>
            <p:cNvSpPr txBox="1">
              <a:spLocks noChangeArrowheads="1"/>
            </p:cNvSpPr>
            <p:nvPr/>
          </p:nvSpPr>
          <p:spPr bwMode="auto">
            <a:xfrm rot="626605">
              <a:off x="5014" y="2382"/>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4</a:t>
              </a:r>
              <a:endParaRPr kumimoji="1" lang="en-US" altLang="zh-CN">
                <a:solidFill>
                  <a:srgbClr val="333399"/>
                </a:solidFill>
                <a:ea typeface="黑体" pitchFamily="2" charset="-122"/>
              </a:endParaRPr>
            </a:p>
          </p:txBody>
        </p:sp>
        <p:sp>
          <p:nvSpPr>
            <p:cNvPr id="72844" name="Line 41"/>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45" name="Line 42"/>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46" name="AutoShape 43"/>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10" name="Group 132"/>
          <p:cNvGrpSpPr>
            <a:grpSpLocks/>
          </p:cNvGrpSpPr>
          <p:nvPr/>
        </p:nvGrpSpPr>
        <p:grpSpPr bwMode="auto">
          <a:xfrm>
            <a:off x="6805613" y="1639888"/>
            <a:ext cx="585787" cy="393700"/>
            <a:chOff x="4287" y="1728"/>
            <a:chExt cx="369" cy="248"/>
          </a:xfrm>
        </p:grpSpPr>
        <p:sp>
          <p:nvSpPr>
            <p:cNvPr id="72837" name="AutoShape 49"/>
            <p:cNvSpPr>
              <a:spLocks noChangeArrowheads="1"/>
            </p:cNvSpPr>
            <p:nvPr/>
          </p:nvSpPr>
          <p:spPr bwMode="auto">
            <a:xfrm rot="5400000">
              <a:off x="4371" y="1691"/>
              <a:ext cx="210" cy="360"/>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38" name="Text Box 50"/>
            <p:cNvSpPr txBox="1">
              <a:spLocks noChangeArrowheads="1"/>
            </p:cNvSpPr>
            <p:nvPr/>
          </p:nvSpPr>
          <p:spPr bwMode="auto">
            <a:xfrm rot="626605">
              <a:off x="4287" y="1728"/>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3</a:t>
              </a:r>
              <a:endParaRPr kumimoji="1" lang="en-US" altLang="zh-CN">
                <a:solidFill>
                  <a:srgbClr val="333399"/>
                </a:solidFill>
                <a:ea typeface="黑体" pitchFamily="2" charset="-122"/>
              </a:endParaRPr>
            </a:p>
          </p:txBody>
        </p:sp>
        <p:sp>
          <p:nvSpPr>
            <p:cNvPr id="72839"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40"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41" name="AutoShape 53"/>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11" name="Group 133"/>
          <p:cNvGrpSpPr>
            <a:grpSpLocks/>
          </p:cNvGrpSpPr>
          <p:nvPr/>
        </p:nvGrpSpPr>
        <p:grpSpPr bwMode="auto">
          <a:xfrm>
            <a:off x="6816725" y="1917700"/>
            <a:ext cx="581025" cy="395288"/>
            <a:chOff x="4294" y="1903"/>
            <a:chExt cx="366" cy="249"/>
          </a:xfrm>
        </p:grpSpPr>
        <p:sp>
          <p:nvSpPr>
            <p:cNvPr id="72832" name="AutoShape 54"/>
            <p:cNvSpPr>
              <a:spLocks noChangeArrowheads="1"/>
            </p:cNvSpPr>
            <p:nvPr/>
          </p:nvSpPr>
          <p:spPr bwMode="auto">
            <a:xfrm rot="5400000">
              <a:off x="4374" y="1867"/>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33" name="Text Box 55"/>
            <p:cNvSpPr txBox="1">
              <a:spLocks noChangeArrowheads="1"/>
            </p:cNvSpPr>
            <p:nvPr/>
          </p:nvSpPr>
          <p:spPr bwMode="auto">
            <a:xfrm rot="626605">
              <a:off x="4297" y="1903"/>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4</a:t>
              </a:r>
              <a:endParaRPr kumimoji="1" lang="en-US" altLang="zh-CN">
                <a:solidFill>
                  <a:srgbClr val="333399"/>
                </a:solidFill>
                <a:ea typeface="黑体" pitchFamily="2" charset="-122"/>
              </a:endParaRPr>
            </a:p>
          </p:txBody>
        </p:sp>
        <p:sp>
          <p:nvSpPr>
            <p:cNvPr id="72834" name="Line 56"/>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35" name="Line 57"/>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36" name="AutoShape 58"/>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12" name="Group 127"/>
          <p:cNvGrpSpPr>
            <a:grpSpLocks/>
          </p:cNvGrpSpPr>
          <p:nvPr/>
        </p:nvGrpSpPr>
        <p:grpSpPr bwMode="auto">
          <a:xfrm>
            <a:off x="4565650" y="2374900"/>
            <a:ext cx="582613" cy="1069975"/>
            <a:chOff x="2876" y="2191"/>
            <a:chExt cx="367" cy="674"/>
          </a:xfrm>
        </p:grpSpPr>
        <p:sp>
          <p:nvSpPr>
            <p:cNvPr id="72827" name="AutoShape 59"/>
            <p:cNvSpPr>
              <a:spLocks noChangeArrowheads="1"/>
            </p:cNvSpPr>
            <p:nvPr/>
          </p:nvSpPr>
          <p:spPr bwMode="auto">
            <a:xfrm rot="5400000">
              <a:off x="2729" y="2350"/>
              <a:ext cx="674" cy="355"/>
            </a:xfrm>
            <a:prstGeom prst="parallelogram">
              <a:avLst>
                <a:gd name="adj" fmla="val 18265"/>
              </a:avLst>
            </a:prstGeom>
            <a:solidFill>
              <a:srgbClr val="DDDDDD"/>
            </a:solidFill>
            <a:ln w="9525">
              <a:noFill/>
              <a:miter lim="800000"/>
              <a:headEnd/>
              <a:tailEnd/>
            </a:ln>
          </p:spPr>
          <p:txBody>
            <a:bodyPr wrap="none" anchor="ctr"/>
            <a:lstStyle/>
            <a:p>
              <a:endParaRPr lang="zh-CN" altLang="en-US">
                <a:latin typeface="+mn-lt"/>
              </a:endParaRPr>
            </a:p>
          </p:txBody>
        </p:sp>
        <p:sp>
          <p:nvSpPr>
            <p:cNvPr id="72828" name="AutoShape 60"/>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p:spPr>
          <p:txBody>
            <a:bodyPr wrap="none" anchor="ctr"/>
            <a:lstStyle/>
            <a:p>
              <a:endParaRPr lang="zh-CN" altLang="en-US">
                <a:latin typeface="+mn-lt"/>
              </a:endParaRPr>
            </a:p>
          </p:txBody>
        </p:sp>
        <p:sp>
          <p:nvSpPr>
            <p:cNvPr id="72829" name="Text Box 61"/>
            <p:cNvSpPr txBox="1">
              <a:spLocks noChangeArrowheads="1"/>
            </p:cNvSpPr>
            <p:nvPr/>
          </p:nvSpPr>
          <p:spPr bwMode="auto">
            <a:xfrm>
              <a:off x="2919" y="2300"/>
              <a:ext cx="289" cy="244"/>
            </a:xfrm>
            <a:prstGeom prst="rect">
              <a:avLst/>
            </a:prstGeom>
            <a:noFill/>
            <a:ln w="9525">
              <a:noFill/>
              <a:miter lim="800000"/>
              <a:headEnd/>
              <a:tailEnd/>
            </a:ln>
          </p:spPr>
          <p:txBody>
            <a:bodyPr wrap="none">
              <a:spAutoFit/>
            </a:bodyPr>
            <a:lstStyle/>
            <a:p>
              <a:pPr>
                <a:lnSpc>
                  <a:spcPct val="80000"/>
                </a:lnSpc>
              </a:pPr>
              <a:r>
                <a:rPr kumimoji="1" lang="en-US" altLang="zh-CN" dirty="0" smtClean="0">
                  <a:solidFill>
                    <a:srgbClr val="333399"/>
                  </a:solidFill>
                  <a:latin typeface="+mn-lt"/>
                  <a:ea typeface="黑体" pitchFamily="2" charset="-122"/>
                </a:rPr>
                <a:t>M</a:t>
              </a:r>
              <a:endParaRPr kumimoji="1" lang="zh-CN" altLang="en-US" dirty="0">
                <a:solidFill>
                  <a:srgbClr val="333399"/>
                </a:solidFill>
                <a:latin typeface="+mn-lt"/>
                <a:ea typeface="黑体" pitchFamily="2" charset="-122"/>
              </a:endParaRPr>
            </a:p>
          </p:txBody>
        </p:sp>
        <p:sp>
          <p:nvSpPr>
            <p:cNvPr id="72830" name="Line 62"/>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sp>
          <p:nvSpPr>
            <p:cNvPr id="72831" name="Line 63"/>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grpSp>
      <p:grpSp>
        <p:nvGrpSpPr>
          <p:cNvPr id="13" name="Group 128"/>
          <p:cNvGrpSpPr>
            <a:grpSpLocks/>
          </p:cNvGrpSpPr>
          <p:nvPr/>
        </p:nvGrpSpPr>
        <p:grpSpPr bwMode="auto">
          <a:xfrm>
            <a:off x="5160963" y="3711575"/>
            <a:ext cx="581025" cy="1071563"/>
            <a:chOff x="3251" y="3033"/>
            <a:chExt cx="366" cy="675"/>
          </a:xfrm>
        </p:grpSpPr>
        <p:sp>
          <p:nvSpPr>
            <p:cNvPr id="72822" name="AutoShape 64"/>
            <p:cNvSpPr>
              <a:spLocks noChangeArrowheads="1"/>
            </p:cNvSpPr>
            <p:nvPr/>
          </p:nvSpPr>
          <p:spPr bwMode="auto">
            <a:xfrm rot="5400000">
              <a:off x="3102" y="3193"/>
              <a:ext cx="675" cy="355"/>
            </a:xfrm>
            <a:prstGeom prst="parallelogram">
              <a:avLst>
                <a:gd name="adj" fmla="val 18292"/>
              </a:avLst>
            </a:prstGeom>
            <a:solidFill>
              <a:srgbClr val="DDDDDD"/>
            </a:solidFill>
            <a:ln w="9525">
              <a:noFill/>
              <a:miter lim="800000"/>
              <a:headEnd/>
              <a:tailEnd/>
            </a:ln>
          </p:spPr>
          <p:txBody>
            <a:bodyPr wrap="none" anchor="ctr"/>
            <a:lstStyle/>
            <a:p>
              <a:endParaRPr lang="zh-CN" altLang="en-US">
                <a:latin typeface="+mn-lt"/>
              </a:endParaRPr>
            </a:p>
          </p:txBody>
        </p:sp>
        <p:sp>
          <p:nvSpPr>
            <p:cNvPr id="72823" name="AutoShape 65"/>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p:spPr>
          <p:txBody>
            <a:bodyPr wrap="none" anchor="ctr"/>
            <a:lstStyle/>
            <a:p>
              <a:endParaRPr lang="zh-CN" altLang="en-US">
                <a:latin typeface="+mn-lt"/>
              </a:endParaRPr>
            </a:p>
          </p:txBody>
        </p:sp>
        <p:sp>
          <p:nvSpPr>
            <p:cNvPr id="72824" name="Text Box 66"/>
            <p:cNvSpPr txBox="1">
              <a:spLocks noChangeArrowheads="1"/>
            </p:cNvSpPr>
            <p:nvPr/>
          </p:nvSpPr>
          <p:spPr bwMode="auto">
            <a:xfrm>
              <a:off x="3293" y="3143"/>
              <a:ext cx="289" cy="244"/>
            </a:xfrm>
            <a:prstGeom prst="rect">
              <a:avLst/>
            </a:prstGeom>
            <a:noFill/>
            <a:ln w="9525">
              <a:noFill/>
              <a:miter lim="800000"/>
              <a:headEnd/>
              <a:tailEnd/>
            </a:ln>
          </p:spPr>
          <p:txBody>
            <a:bodyPr wrap="none">
              <a:spAutoFit/>
            </a:bodyPr>
            <a:lstStyle/>
            <a:p>
              <a:pPr>
                <a:lnSpc>
                  <a:spcPct val="80000"/>
                </a:lnSpc>
              </a:pPr>
              <a:r>
                <a:rPr kumimoji="1" lang="en-US" altLang="zh-CN" dirty="0" smtClean="0">
                  <a:solidFill>
                    <a:srgbClr val="333399"/>
                  </a:solidFill>
                  <a:latin typeface="+mn-lt"/>
                  <a:ea typeface="黑体" pitchFamily="2" charset="-122"/>
                </a:rPr>
                <a:t>M</a:t>
              </a:r>
              <a:endParaRPr kumimoji="1" lang="zh-CN" altLang="en-US" dirty="0">
                <a:solidFill>
                  <a:srgbClr val="333399"/>
                </a:solidFill>
                <a:latin typeface="+mn-lt"/>
                <a:ea typeface="黑体" pitchFamily="2" charset="-122"/>
              </a:endParaRPr>
            </a:p>
          </p:txBody>
        </p:sp>
        <p:sp>
          <p:nvSpPr>
            <p:cNvPr id="72825" name="Line 67"/>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sp>
          <p:nvSpPr>
            <p:cNvPr id="72826" name="Line 68"/>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grpSp>
      <p:grpSp>
        <p:nvGrpSpPr>
          <p:cNvPr id="14" name="Group 126"/>
          <p:cNvGrpSpPr>
            <a:grpSpLocks/>
          </p:cNvGrpSpPr>
          <p:nvPr/>
        </p:nvGrpSpPr>
        <p:grpSpPr bwMode="auto">
          <a:xfrm>
            <a:off x="3998913" y="1103313"/>
            <a:ext cx="573087" cy="1069975"/>
            <a:chOff x="2519" y="1390"/>
            <a:chExt cx="361" cy="674"/>
          </a:xfrm>
        </p:grpSpPr>
        <p:sp>
          <p:nvSpPr>
            <p:cNvPr id="72817" name="AutoShape 69"/>
            <p:cNvSpPr>
              <a:spLocks noChangeArrowheads="1"/>
            </p:cNvSpPr>
            <p:nvPr/>
          </p:nvSpPr>
          <p:spPr bwMode="auto">
            <a:xfrm rot="5400000">
              <a:off x="2366" y="1549"/>
              <a:ext cx="674" cy="355"/>
            </a:xfrm>
            <a:prstGeom prst="parallelogram">
              <a:avLst>
                <a:gd name="adj" fmla="val 18265"/>
              </a:avLst>
            </a:prstGeom>
            <a:solidFill>
              <a:srgbClr val="DDDDDD"/>
            </a:solidFill>
            <a:ln w="9525">
              <a:noFill/>
              <a:miter lim="800000"/>
              <a:headEnd/>
              <a:tailEnd/>
            </a:ln>
          </p:spPr>
          <p:txBody>
            <a:bodyPr wrap="none" anchor="ctr"/>
            <a:lstStyle/>
            <a:p>
              <a:endParaRPr lang="zh-CN" altLang="en-US">
                <a:latin typeface="+mn-lt"/>
              </a:endParaRPr>
            </a:p>
          </p:txBody>
        </p:sp>
        <p:sp>
          <p:nvSpPr>
            <p:cNvPr id="72818" name="AutoShape 70"/>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p:spPr>
          <p:txBody>
            <a:bodyPr wrap="none" anchor="ctr"/>
            <a:lstStyle/>
            <a:p>
              <a:endParaRPr lang="zh-CN" altLang="en-US">
                <a:latin typeface="+mn-lt"/>
              </a:endParaRPr>
            </a:p>
          </p:txBody>
        </p:sp>
        <p:sp>
          <p:nvSpPr>
            <p:cNvPr id="72819" name="Text Box 71"/>
            <p:cNvSpPr txBox="1">
              <a:spLocks noChangeArrowheads="1"/>
            </p:cNvSpPr>
            <p:nvPr/>
          </p:nvSpPr>
          <p:spPr bwMode="auto">
            <a:xfrm>
              <a:off x="2567" y="1500"/>
              <a:ext cx="289" cy="244"/>
            </a:xfrm>
            <a:prstGeom prst="rect">
              <a:avLst/>
            </a:prstGeom>
            <a:noFill/>
            <a:ln w="9525">
              <a:noFill/>
              <a:miter lim="800000"/>
              <a:headEnd/>
              <a:tailEnd/>
            </a:ln>
          </p:spPr>
          <p:txBody>
            <a:bodyPr wrap="none">
              <a:spAutoFit/>
            </a:bodyPr>
            <a:lstStyle/>
            <a:p>
              <a:pPr>
                <a:lnSpc>
                  <a:spcPct val="80000"/>
                </a:lnSpc>
              </a:pPr>
              <a:r>
                <a:rPr kumimoji="1" lang="en-US" altLang="zh-CN" dirty="0" smtClean="0">
                  <a:solidFill>
                    <a:srgbClr val="333399"/>
                  </a:solidFill>
                  <a:latin typeface="+mn-lt"/>
                  <a:ea typeface="黑体" pitchFamily="2" charset="-122"/>
                </a:rPr>
                <a:t>M</a:t>
              </a:r>
              <a:endParaRPr kumimoji="1" lang="zh-CN" altLang="en-US" dirty="0">
                <a:solidFill>
                  <a:srgbClr val="333399"/>
                </a:solidFill>
                <a:latin typeface="+mn-lt"/>
                <a:ea typeface="黑体" pitchFamily="2" charset="-122"/>
              </a:endParaRPr>
            </a:p>
          </p:txBody>
        </p:sp>
        <p:sp>
          <p:nvSpPr>
            <p:cNvPr id="72820" name="Line 72"/>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sp>
          <p:nvSpPr>
            <p:cNvPr id="72821" name="Line 73"/>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grpSp>
      <p:sp>
        <p:nvSpPr>
          <p:cNvPr id="72720" name="Line 74"/>
          <p:cNvSpPr>
            <a:spLocks noChangeShapeType="1"/>
          </p:cNvSpPr>
          <p:nvPr/>
        </p:nvSpPr>
        <p:spPr bwMode="auto">
          <a:xfrm>
            <a:off x="1887538" y="1103313"/>
            <a:ext cx="0" cy="3813175"/>
          </a:xfrm>
          <a:prstGeom prst="line">
            <a:avLst/>
          </a:prstGeom>
          <a:noFill/>
          <a:ln w="12700">
            <a:solidFill>
              <a:schemeClr val="tx1"/>
            </a:solidFill>
            <a:round/>
            <a:headEnd/>
            <a:tailEnd/>
          </a:ln>
        </p:spPr>
        <p:txBody>
          <a:bodyPr wrap="none" anchor="ctr"/>
          <a:lstStyle/>
          <a:p>
            <a:endParaRPr lang="zh-CN" altLang="en-US"/>
          </a:p>
        </p:txBody>
      </p:sp>
      <p:sp>
        <p:nvSpPr>
          <p:cNvPr id="72721" name="Line 75"/>
          <p:cNvSpPr>
            <a:spLocks noChangeShapeType="1"/>
          </p:cNvSpPr>
          <p:nvPr/>
        </p:nvSpPr>
        <p:spPr bwMode="auto">
          <a:xfrm>
            <a:off x="2463800" y="1103313"/>
            <a:ext cx="0" cy="3813175"/>
          </a:xfrm>
          <a:prstGeom prst="line">
            <a:avLst/>
          </a:prstGeom>
          <a:noFill/>
          <a:ln w="12700">
            <a:solidFill>
              <a:schemeClr val="tx1"/>
            </a:solidFill>
            <a:round/>
            <a:headEnd/>
            <a:tailEnd/>
          </a:ln>
        </p:spPr>
        <p:txBody>
          <a:bodyPr wrap="none" anchor="ctr"/>
          <a:lstStyle/>
          <a:p>
            <a:endParaRPr lang="zh-CN" altLang="en-US"/>
          </a:p>
        </p:txBody>
      </p:sp>
      <p:sp>
        <p:nvSpPr>
          <p:cNvPr id="72722" name="Text Box 76"/>
          <p:cNvSpPr txBox="1">
            <a:spLocks noChangeArrowheads="1"/>
          </p:cNvSpPr>
          <p:nvPr/>
        </p:nvSpPr>
        <p:spPr bwMode="auto">
          <a:xfrm>
            <a:off x="1116013" y="4891088"/>
            <a:ext cx="2257349" cy="400110"/>
          </a:xfrm>
          <a:prstGeom prst="rect">
            <a:avLst/>
          </a:prstGeom>
          <a:noFill/>
          <a:ln w="9525">
            <a:noFill/>
            <a:miter lim="800000"/>
            <a:headEnd/>
            <a:tailEnd/>
          </a:ln>
        </p:spPr>
        <p:txBody>
          <a:bodyPr wrap="none">
            <a:spAutoFit/>
          </a:bodyPr>
          <a:lstStyle/>
          <a:p>
            <a:r>
              <a:rPr kumimoji="1" lang="en-US" altLang="zh-CN" sz="2000" dirty="0">
                <a:solidFill>
                  <a:srgbClr val="333399"/>
                </a:solidFill>
                <a:latin typeface="+mn-lt"/>
                <a:ea typeface="黑体" pitchFamily="2" charset="-122"/>
              </a:rPr>
              <a:t>A      B      C     D </a:t>
            </a:r>
          </a:p>
        </p:txBody>
      </p:sp>
      <p:sp>
        <p:nvSpPr>
          <p:cNvPr id="72723" name="Text Box 77"/>
          <p:cNvSpPr txBox="1">
            <a:spLocks noChangeArrowheads="1"/>
          </p:cNvSpPr>
          <p:nvPr/>
        </p:nvSpPr>
        <p:spPr bwMode="auto">
          <a:xfrm>
            <a:off x="3813175" y="4891088"/>
            <a:ext cx="2257349"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ea typeface="黑体" pitchFamily="2" charset="-122"/>
              </a:rPr>
              <a:t>A      B      C      D</a:t>
            </a:r>
          </a:p>
        </p:txBody>
      </p:sp>
      <p:sp>
        <p:nvSpPr>
          <p:cNvPr id="72724" name="Text Box 78"/>
          <p:cNvSpPr txBox="1">
            <a:spLocks noChangeArrowheads="1"/>
          </p:cNvSpPr>
          <p:nvPr/>
        </p:nvSpPr>
        <p:spPr bwMode="auto">
          <a:xfrm>
            <a:off x="6621463" y="4891088"/>
            <a:ext cx="2257349"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ea typeface="黑体" pitchFamily="2" charset="-122"/>
              </a:rPr>
              <a:t>A      B      C      D</a:t>
            </a:r>
          </a:p>
        </p:txBody>
      </p:sp>
      <p:sp>
        <p:nvSpPr>
          <p:cNvPr id="154703" name="Line 79"/>
          <p:cNvSpPr>
            <a:spLocks noChangeShapeType="1"/>
          </p:cNvSpPr>
          <p:nvPr/>
        </p:nvSpPr>
        <p:spPr bwMode="auto">
          <a:xfrm>
            <a:off x="1311275" y="1236663"/>
            <a:ext cx="576263" cy="66675"/>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04" name="Line 80"/>
          <p:cNvSpPr>
            <a:spLocks noChangeShapeType="1"/>
          </p:cNvSpPr>
          <p:nvPr/>
        </p:nvSpPr>
        <p:spPr bwMode="auto">
          <a:xfrm>
            <a:off x="1887538" y="1504950"/>
            <a:ext cx="576262" cy="66675"/>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05" name="Line 81"/>
          <p:cNvSpPr>
            <a:spLocks noChangeShapeType="1"/>
          </p:cNvSpPr>
          <p:nvPr/>
        </p:nvSpPr>
        <p:spPr bwMode="auto">
          <a:xfrm>
            <a:off x="2463800" y="1771650"/>
            <a:ext cx="574675" cy="66675"/>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06" name="Line 82"/>
          <p:cNvSpPr>
            <a:spLocks noChangeShapeType="1"/>
          </p:cNvSpPr>
          <p:nvPr/>
        </p:nvSpPr>
        <p:spPr bwMode="auto">
          <a:xfrm flipH="1">
            <a:off x="1311275" y="2173288"/>
            <a:ext cx="1727200" cy="268287"/>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11" name="Text Box 87"/>
          <p:cNvSpPr txBox="1">
            <a:spLocks noChangeArrowheads="1"/>
          </p:cNvSpPr>
          <p:nvPr/>
        </p:nvSpPr>
        <p:spPr bwMode="auto">
          <a:xfrm>
            <a:off x="4306888" y="660400"/>
            <a:ext cx="1561646" cy="461665"/>
          </a:xfrm>
          <a:prstGeom prst="rect">
            <a:avLst/>
          </a:prstGeom>
          <a:noFill/>
          <a:ln w="9525">
            <a:noFill/>
            <a:miter lim="800000"/>
            <a:headEnd/>
            <a:tailEnd/>
          </a:ln>
        </p:spPr>
        <p:txBody>
          <a:bodyPr wrap="none">
            <a:spAutoFit/>
          </a:bodyPr>
          <a:lstStyle/>
          <a:p>
            <a:r>
              <a:rPr kumimoji="1" lang="en-US" altLang="zh-CN" sz="2400" dirty="0" smtClean="0">
                <a:solidFill>
                  <a:srgbClr val="333399"/>
                </a:solidFill>
                <a:latin typeface="+mn-lt"/>
                <a:ea typeface="黑体" pitchFamily="2" charset="-122"/>
              </a:rPr>
              <a:t>telegraph</a:t>
            </a:r>
            <a:endParaRPr kumimoji="1" lang="zh-CN" altLang="en-US" sz="2400" dirty="0">
              <a:solidFill>
                <a:srgbClr val="333399"/>
              </a:solidFill>
              <a:latin typeface="+mn-lt"/>
              <a:ea typeface="黑体" pitchFamily="2" charset="-122"/>
            </a:endParaRPr>
          </a:p>
        </p:txBody>
      </p:sp>
      <p:sp>
        <p:nvSpPr>
          <p:cNvPr id="72730" name="Text Box 88"/>
          <p:cNvSpPr txBox="1">
            <a:spLocks noChangeArrowheads="1"/>
          </p:cNvSpPr>
          <p:nvPr/>
        </p:nvSpPr>
        <p:spPr bwMode="auto">
          <a:xfrm>
            <a:off x="1208175" y="660400"/>
            <a:ext cx="2648482" cy="461665"/>
          </a:xfrm>
          <a:prstGeom prst="rect">
            <a:avLst/>
          </a:prstGeom>
          <a:noFill/>
          <a:ln w="9525">
            <a:noFill/>
            <a:miter lim="800000"/>
            <a:headEnd/>
            <a:tailEnd/>
          </a:ln>
        </p:spPr>
        <p:txBody>
          <a:bodyPr wrap="none">
            <a:spAutoFit/>
          </a:bodyPr>
          <a:lstStyle/>
          <a:p>
            <a:r>
              <a:rPr kumimoji="1" lang="en-US" altLang="zh-CN" sz="2400" dirty="0" smtClean="0">
                <a:solidFill>
                  <a:srgbClr val="333399"/>
                </a:solidFill>
                <a:latin typeface="+mn-lt"/>
                <a:ea typeface="黑体" pitchFamily="2" charset="-122"/>
              </a:rPr>
              <a:t>Circuit Switching</a:t>
            </a:r>
            <a:endParaRPr kumimoji="1" lang="zh-CN" altLang="en-US" sz="2400" dirty="0">
              <a:solidFill>
                <a:srgbClr val="333399"/>
              </a:solidFill>
              <a:latin typeface="+mn-lt"/>
              <a:ea typeface="黑体" pitchFamily="2" charset="-122"/>
            </a:endParaRPr>
          </a:p>
        </p:txBody>
      </p:sp>
      <p:sp>
        <p:nvSpPr>
          <p:cNvPr id="154713" name="Text Box 89"/>
          <p:cNvSpPr txBox="1">
            <a:spLocks noChangeArrowheads="1"/>
          </p:cNvSpPr>
          <p:nvPr/>
        </p:nvSpPr>
        <p:spPr bwMode="auto">
          <a:xfrm>
            <a:off x="6613612" y="660400"/>
            <a:ext cx="2634054" cy="461665"/>
          </a:xfrm>
          <a:prstGeom prst="rect">
            <a:avLst/>
          </a:prstGeom>
          <a:noFill/>
          <a:ln w="9525">
            <a:noFill/>
            <a:miter lim="800000"/>
            <a:headEnd/>
            <a:tailEnd/>
          </a:ln>
        </p:spPr>
        <p:txBody>
          <a:bodyPr wrap="none">
            <a:spAutoFit/>
          </a:bodyPr>
          <a:lstStyle/>
          <a:p>
            <a:r>
              <a:rPr kumimoji="1" lang="en-US" altLang="zh-CN" sz="2400" dirty="0" smtClean="0">
                <a:solidFill>
                  <a:srgbClr val="333399"/>
                </a:solidFill>
                <a:latin typeface="+mn-lt"/>
                <a:ea typeface="黑体" pitchFamily="2" charset="-122"/>
              </a:rPr>
              <a:t>Packet Switching</a:t>
            </a:r>
            <a:endParaRPr kumimoji="1" lang="zh-CN" altLang="en-US" sz="2400" dirty="0">
              <a:solidFill>
                <a:srgbClr val="333399"/>
              </a:solidFill>
              <a:latin typeface="+mn-lt"/>
              <a:ea typeface="黑体" pitchFamily="2" charset="-122"/>
            </a:endParaRPr>
          </a:p>
        </p:txBody>
      </p:sp>
      <p:grpSp>
        <p:nvGrpSpPr>
          <p:cNvPr id="15" name="组合 180"/>
          <p:cNvGrpSpPr/>
          <p:nvPr/>
        </p:nvGrpSpPr>
        <p:grpSpPr>
          <a:xfrm>
            <a:off x="3409950" y="1571625"/>
            <a:ext cx="247650" cy="3125788"/>
            <a:chOff x="3409950" y="1571625"/>
            <a:chExt cx="247650" cy="3125788"/>
          </a:xfrm>
        </p:grpSpPr>
        <p:sp>
          <p:nvSpPr>
            <p:cNvPr id="72732" name="Line 90"/>
            <p:cNvSpPr>
              <a:spLocks noChangeShapeType="1"/>
            </p:cNvSpPr>
            <p:nvPr/>
          </p:nvSpPr>
          <p:spPr bwMode="auto">
            <a:xfrm>
              <a:off x="3511550" y="1571625"/>
              <a:ext cx="0" cy="274320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72733" name="Text Box 91"/>
            <p:cNvSpPr txBox="1">
              <a:spLocks noChangeArrowheads="1"/>
            </p:cNvSpPr>
            <p:nvPr/>
          </p:nvSpPr>
          <p:spPr bwMode="auto">
            <a:xfrm>
              <a:off x="3409950" y="4330700"/>
              <a:ext cx="247650" cy="366713"/>
            </a:xfrm>
            <a:prstGeom prst="rect">
              <a:avLst/>
            </a:prstGeom>
            <a:noFill/>
            <a:ln w="9525">
              <a:noFill/>
              <a:miter lim="800000"/>
              <a:headEnd/>
              <a:tailEnd/>
            </a:ln>
          </p:spPr>
          <p:txBody>
            <a:bodyPr wrap="none">
              <a:spAutoFit/>
            </a:bodyPr>
            <a:lstStyle/>
            <a:p>
              <a:r>
                <a:rPr kumimoji="1" lang="en-US" altLang="zh-CN">
                  <a:solidFill>
                    <a:srgbClr val="333399"/>
                  </a:solidFill>
                  <a:ea typeface="黑体" pitchFamily="2" charset="-122"/>
                </a:rPr>
                <a:t>t</a:t>
              </a:r>
            </a:p>
          </p:txBody>
        </p:sp>
      </p:grpSp>
      <p:sp>
        <p:nvSpPr>
          <p:cNvPr id="72736" name="Freeform 99"/>
          <p:cNvSpPr>
            <a:spLocks/>
          </p:cNvSpPr>
          <p:nvPr/>
        </p:nvSpPr>
        <p:spPr bwMode="auto">
          <a:xfrm>
            <a:off x="1306513" y="1103313"/>
            <a:ext cx="4762" cy="3821112"/>
          </a:xfrm>
          <a:custGeom>
            <a:avLst/>
            <a:gdLst>
              <a:gd name="T0" fmla="*/ 4762 w 3"/>
              <a:gd name="T1" fmla="*/ 0 h 2742"/>
              <a:gd name="T2" fmla="*/ 0 w 3"/>
              <a:gd name="T3" fmla="*/ 3821112 h 2742"/>
              <a:gd name="T4" fmla="*/ 0 60000 65536"/>
              <a:gd name="T5" fmla="*/ 0 60000 65536"/>
              <a:gd name="T6" fmla="*/ 0 w 3"/>
              <a:gd name="T7" fmla="*/ 0 h 2742"/>
              <a:gd name="T8" fmla="*/ 3 w 3"/>
              <a:gd name="T9" fmla="*/ 2742 h 2742"/>
            </a:gdLst>
            <a:ahLst/>
            <a:cxnLst>
              <a:cxn ang="T4">
                <a:pos x="T0" y="T1"/>
              </a:cxn>
              <a:cxn ang="T5">
                <a:pos x="T2" y="T3"/>
              </a:cxn>
            </a:cxnLst>
            <a:rect l="T6" t="T7" r="T8" b="T9"/>
            <a:pathLst>
              <a:path w="3" h="2742">
                <a:moveTo>
                  <a:pt x="3" y="0"/>
                </a:moveTo>
                <a:lnTo>
                  <a:pt x="0" y="2742"/>
                </a:lnTo>
              </a:path>
            </a:pathLst>
          </a:custGeom>
          <a:noFill/>
          <a:ln w="12700">
            <a:solidFill>
              <a:schemeClr val="tx1"/>
            </a:solidFill>
            <a:round/>
            <a:headEnd/>
            <a:tailEnd/>
          </a:ln>
        </p:spPr>
        <p:txBody>
          <a:bodyPr wrap="none" anchor="ctr"/>
          <a:lstStyle/>
          <a:p>
            <a:endParaRPr lang="zh-CN" altLang="en-US"/>
          </a:p>
        </p:txBody>
      </p:sp>
      <p:sp>
        <p:nvSpPr>
          <p:cNvPr id="72737" name="Freeform 100"/>
          <p:cNvSpPr>
            <a:spLocks/>
          </p:cNvSpPr>
          <p:nvPr/>
        </p:nvSpPr>
        <p:spPr bwMode="auto">
          <a:xfrm>
            <a:off x="5737225" y="1081088"/>
            <a:ext cx="4763" cy="3813175"/>
          </a:xfrm>
          <a:custGeom>
            <a:avLst/>
            <a:gdLst>
              <a:gd name="T0" fmla="*/ 4763 w 3"/>
              <a:gd name="T1" fmla="*/ 0 h 2736"/>
              <a:gd name="T2" fmla="*/ 0 w 3"/>
              <a:gd name="T3" fmla="*/ 3813175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p:spPr>
        <p:txBody>
          <a:bodyPr wrap="none" anchor="ctr"/>
          <a:lstStyle/>
          <a:p>
            <a:endParaRPr lang="zh-CN" altLang="en-US"/>
          </a:p>
        </p:txBody>
      </p:sp>
      <p:sp>
        <p:nvSpPr>
          <p:cNvPr id="72738" name="Line 101"/>
          <p:cNvSpPr>
            <a:spLocks noChangeShapeType="1"/>
          </p:cNvSpPr>
          <p:nvPr/>
        </p:nvSpPr>
        <p:spPr bwMode="auto">
          <a:xfrm>
            <a:off x="8539163" y="1130300"/>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72739" name="Line 102"/>
          <p:cNvSpPr>
            <a:spLocks noChangeShapeType="1"/>
          </p:cNvSpPr>
          <p:nvPr/>
        </p:nvSpPr>
        <p:spPr bwMode="auto">
          <a:xfrm>
            <a:off x="7961313" y="1116013"/>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72740" name="Line 103"/>
          <p:cNvSpPr>
            <a:spLocks noChangeShapeType="1"/>
          </p:cNvSpPr>
          <p:nvPr/>
        </p:nvSpPr>
        <p:spPr bwMode="auto">
          <a:xfrm>
            <a:off x="7392988" y="1103313"/>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72741" name="Line 104"/>
          <p:cNvSpPr>
            <a:spLocks noChangeShapeType="1"/>
          </p:cNvSpPr>
          <p:nvPr/>
        </p:nvSpPr>
        <p:spPr bwMode="auto">
          <a:xfrm>
            <a:off x="3995738" y="1081088"/>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72742" name="Line 105"/>
          <p:cNvSpPr>
            <a:spLocks noChangeShapeType="1"/>
          </p:cNvSpPr>
          <p:nvPr/>
        </p:nvSpPr>
        <p:spPr bwMode="auto">
          <a:xfrm>
            <a:off x="4565650" y="1081088"/>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72743" name="Line 106"/>
          <p:cNvSpPr>
            <a:spLocks noChangeShapeType="1"/>
          </p:cNvSpPr>
          <p:nvPr/>
        </p:nvSpPr>
        <p:spPr bwMode="auto">
          <a:xfrm>
            <a:off x="5159375" y="1081088"/>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grpSp>
        <p:nvGrpSpPr>
          <p:cNvPr id="16" name="Group 125"/>
          <p:cNvGrpSpPr>
            <a:grpSpLocks/>
          </p:cNvGrpSpPr>
          <p:nvPr/>
        </p:nvGrpSpPr>
        <p:grpSpPr bwMode="auto">
          <a:xfrm>
            <a:off x="1296988" y="2449513"/>
            <a:ext cx="1766887" cy="1279525"/>
            <a:chOff x="817" y="2238"/>
            <a:chExt cx="1113" cy="806"/>
          </a:xfrm>
        </p:grpSpPr>
        <p:sp>
          <p:nvSpPr>
            <p:cNvPr id="72804" name="Line 83"/>
            <p:cNvSpPr>
              <a:spLocks noChangeShapeType="1"/>
            </p:cNvSpPr>
            <p:nvPr/>
          </p:nvSpPr>
          <p:spPr bwMode="auto">
            <a:xfrm>
              <a:off x="841" y="2268"/>
              <a:ext cx="1089" cy="168"/>
            </a:xfrm>
            <a:prstGeom prst="line">
              <a:avLst/>
            </a:prstGeom>
            <a:noFill/>
            <a:ln w="19050">
              <a:noFill/>
              <a:round/>
              <a:headEnd/>
              <a:tailEnd type="none" w="sm" len="med"/>
            </a:ln>
          </p:spPr>
          <p:txBody>
            <a:bodyPr wrap="none" anchor="ctr"/>
            <a:lstStyle/>
            <a:p>
              <a:endParaRPr lang="zh-CN" altLang="en-US">
                <a:latin typeface="+mn-lt"/>
              </a:endParaRPr>
            </a:p>
          </p:txBody>
        </p:sp>
        <p:sp>
          <p:nvSpPr>
            <p:cNvPr id="72805" name="AutoShape 84"/>
            <p:cNvSpPr>
              <a:spLocks noChangeArrowheads="1"/>
            </p:cNvSpPr>
            <p:nvPr/>
          </p:nvSpPr>
          <p:spPr bwMode="auto">
            <a:xfrm rot="5400000">
              <a:off x="976" y="2091"/>
              <a:ext cx="793" cy="1092"/>
            </a:xfrm>
            <a:prstGeom prst="parallelogram">
              <a:avLst>
                <a:gd name="adj" fmla="val 21176"/>
              </a:avLst>
            </a:prstGeom>
            <a:solidFill>
              <a:srgbClr val="DDDDDD"/>
            </a:solidFill>
            <a:ln w="9525">
              <a:noFill/>
              <a:miter lim="800000"/>
              <a:headEnd/>
              <a:tailEnd/>
            </a:ln>
          </p:spPr>
          <p:txBody>
            <a:bodyPr wrap="none" anchor="ctr"/>
            <a:lstStyle/>
            <a:p>
              <a:endParaRPr lang="zh-CN" altLang="en-US">
                <a:latin typeface="+mn-lt"/>
              </a:endParaRPr>
            </a:p>
          </p:txBody>
        </p:sp>
        <p:sp>
          <p:nvSpPr>
            <p:cNvPr id="72806" name="Text Box 85"/>
            <p:cNvSpPr txBox="1">
              <a:spLocks noChangeArrowheads="1"/>
            </p:cNvSpPr>
            <p:nvPr/>
          </p:nvSpPr>
          <p:spPr bwMode="auto">
            <a:xfrm>
              <a:off x="957" y="2413"/>
              <a:ext cx="890" cy="291"/>
            </a:xfrm>
            <a:prstGeom prst="rect">
              <a:avLst/>
            </a:prstGeom>
            <a:noFill/>
            <a:ln w="9525">
              <a:noFill/>
              <a:miter lim="800000"/>
              <a:headEnd/>
              <a:tailEnd/>
            </a:ln>
          </p:spPr>
          <p:txBody>
            <a:bodyPr wrap="none">
              <a:spAutoFit/>
            </a:bodyPr>
            <a:lstStyle/>
            <a:p>
              <a:r>
                <a:rPr kumimoji="1" lang="en-US" altLang="zh-CN" dirty="0" smtClean="0">
                  <a:solidFill>
                    <a:srgbClr val="333399"/>
                  </a:solidFill>
                  <a:latin typeface="+mn-lt"/>
                  <a:ea typeface="黑体" pitchFamily="2" charset="-122"/>
                </a:rPr>
                <a:t>Message</a:t>
              </a:r>
              <a:endParaRPr kumimoji="1" lang="zh-CN" altLang="en-US" dirty="0">
                <a:solidFill>
                  <a:srgbClr val="333399"/>
                </a:solidFill>
                <a:latin typeface="+mn-lt"/>
                <a:ea typeface="黑体" pitchFamily="2" charset="-122"/>
              </a:endParaRPr>
            </a:p>
          </p:txBody>
        </p:sp>
        <p:sp>
          <p:nvSpPr>
            <p:cNvPr id="72807" name="AutoShape 86"/>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p:spPr>
          <p:txBody>
            <a:bodyPr wrap="none" anchor="ctr"/>
            <a:lstStyle/>
            <a:p>
              <a:endParaRPr lang="zh-CN" altLang="en-US">
                <a:latin typeface="+mn-lt"/>
              </a:endParaRPr>
            </a:p>
          </p:txBody>
        </p:sp>
        <p:sp>
          <p:nvSpPr>
            <p:cNvPr id="72808" name="Line 108"/>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sp>
          <p:nvSpPr>
            <p:cNvPr id="72809" name="Line 109"/>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grpSp>
      <p:grpSp>
        <p:nvGrpSpPr>
          <p:cNvPr id="17" name="Group 131"/>
          <p:cNvGrpSpPr>
            <a:grpSpLocks/>
          </p:cNvGrpSpPr>
          <p:nvPr/>
        </p:nvGrpSpPr>
        <p:grpSpPr bwMode="auto">
          <a:xfrm>
            <a:off x="6804025" y="1370013"/>
            <a:ext cx="582613" cy="385762"/>
            <a:chOff x="4286" y="1558"/>
            <a:chExt cx="367" cy="243"/>
          </a:xfrm>
        </p:grpSpPr>
        <p:sp>
          <p:nvSpPr>
            <p:cNvPr id="72799" name="AutoShape 44"/>
            <p:cNvSpPr>
              <a:spLocks noChangeArrowheads="1"/>
            </p:cNvSpPr>
            <p:nvPr/>
          </p:nvSpPr>
          <p:spPr bwMode="auto">
            <a:xfrm rot="5400000">
              <a:off x="4367" y="1516"/>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00" name="Text Box 45"/>
            <p:cNvSpPr txBox="1">
              <a:spLocks noChangeArrowheads="1"/>
            </p:cNvSpPr>
            <p:nvPr/>
          </p:nvSpPr>
          <p:spPr bwMode="auto">
            <a:xfrm rot="626605">
              <a:off x="4295" y="1558"/>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2</a:t>
              </a:r>
              <a:endParaRPr kumimoji="1" lang="en-US" altLang="zh-CN">
                <a:solidFill>
                  <a:srgbClr val="333399"/>
                </a:solidFill>
                <a:ea typeface="黑体" pitchFamily="2" charset="-122"/>
              </a:endParaRPr>
            </a:p>
          </p:txBody>
        </p:sp>
        <p:sp>
          <p:nvSpPr>
            <p:cNvPr id="72801"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02" name="AutoShape 48"/>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en-US"/>
            </a:p>
          </p:txBody>
        </p:sp>
        <p:sp>
          <p:nvSpPr>
            <p:cNvPr id="72803"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grpSp>
      <p:grpSp>
        <p:nvGrpSpPr>
          <p:cNvPr id="18" name="Group 130"/>
          <p:cNvGrpSpPr>
            <a:grpSpLocks/>
          </p:cNvGrpSpPr>
          <p:nvPr/>
        </p:nvGrpSpPr>
        <p:grpSpPr bwMode="auto">
          <a:xfrm>
            <a:off x="6811963" y="1076325"/>
            <a:ext cx="581025" cy="395288"/>
            <a:chOff x="4291" y="1373"/>
            <a:chExt cx="366" cy="249"/>
          </a:xfrm>
        </p:grpSpPr>
        <p:sp>
          <p:nvSpPr>
            <p:cNvPr id="72794" name="AutoShape 110"/>
            <p:cNvSpPr>
              <a:spLocks noChangeArrowheads="1"/>
            </p:cNvSpPr>
            <p:nvPr/>
          </p:nvSpPr>
          <p:spPr bwMode="auto">
            <a:xfrm rot="5400000">
              <a:off x="4371" y="1337"/>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795" name="Text Box 111"/>
            <p:cNvSpPr txBox="1">
              <a:spLocks noChangeArrowheads="1"/>
            </p:cNvSpPr>
            <p:nvPr/>
          </p:nvSpPr>
          <p:spPr bwMode="auto">
            <a:xfrm rot="626605">
              <a:off x="4294" y="1373"/>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1</a:t>
              </a:r>
              <a:endParaRPr kumimoji="1" lang="en-US" altLang="zh-CN">
                <a:solidFill>
                  <a:srgbClr val="333399"/>
                </a:solidFill>
                <a:ea typeface="黑体" pitchFamily="2" charset="-122"/>
              </a:endParaRPr>
            </a:p>
          </p:txBody>
        </p:sp>
        <p:sp>
          <p:nvSpPr>
            <p:cNvPr id="72796"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797"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798"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en-US"/>
            </a:p>
          </p:txBody>
        </p:sp>
      </p:grpSp>
      <p:sp>
        <p:nvSpPr>
          <p:cNvPr id="72747" name="Line 115"/>
          <p:cNvSpPr>
            <a:spLocks noChangeShapeType="1"/>
          </p:cNvSpPr>
          <p:nvPr/>
        </p:nvSpPr>
        <p:spPr bwMode="auto">
          <a:xfrm>
            <a:off x="6808788" y="1090613"/>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154740" name="Line 116"/>
          <p:cNvSpPr>
            <a:spLocks noChangeShapeType="1"/>
          </p:cNvSpPr>
          <p:nvPr/>
        </p:nvSpPr>
        <p:spPr bwMode="auto">
          <a:xfrm>
            <a:off x="1306513" y="3556000"/>
            <a:ext cx="576262" cy="9525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41" name="Line 117"/>
          <p:cNvSpPr>
            <a:spLocks noChangeShapeType="1"/>
          </p:cNvSpPr>
          <p:nvPr/>
        </p:nvSpPr>
        <p:spPr bwMode="auto">
          <a:xfrm>
            <a:off x="1892300" y="3736975"/>
            <a:ext cx="566738" cy="9525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42" name="Line 118"/>
          <p:cNvSpPr>
            <a:spLocks noChangeShapeType="1"/>
          </p:cNvSpPr>
          <p:nvPr/>
        </p:nvSpPr>
        <p:spPr bwMode="auto">
          <a:xfrm>
            <a:off x="2459038" y="3927475"/>
            <a:ext cx="574675" cy="85725"/>
          </a:xfrm>
          <a:prstGeom prst="line">
            <a:avLst/>
          </a:prstGeom>
          <a:noFill/>
          <a:ln w="19050">
            <a:solidFill>
              <a:srgbClr val="333399"/>
            </a:solidFill>
            <a:round/>
            <a:headEnd/>
            <a:tailEnd type="triangle" w="sm" len="med"/>
          </a:ln>
        </p:spPr>
        <p:txBody>
          <a:bodyPr wrap="none" anchor="ctr"/>
          <a:lstStyle/>
          <a:p>
            <a:endParaRPr lang="zh-CN" altLang="en-US"/>
          </a:p>
        </p:txBody>
      </p:sp>
      <p:sp>
        <p:nvSpPr>
          <p:cNvPr id="72752" name="Freeform 107"/>
          <p:cNvSpPr>
            <a:spLocks/>
          </p:cNvSpPr>
          <p:nvPr/>
        </p:nvSpPr>
        <p:spPr bwMode="auto">
          <a:xfrm>
            <a:off x="3040063" y="1125538"/>
            <a:ext cx="4762" cy="3813175"/>
          </a:xfrm>
          <a:custGeom>
            <a:avLst/>
            <a:gdLst>
              <a:gd name="T0" fmla="*/ 4762 w 3"/>
              <a:gd name="T1" fmla="*/ 0 h 2736"/>
              <a:gd name="T2" fmla="*/ 0 w 3"/>
              <a:gd name="T3" fmla="*/ 3813175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p:spPr>
        <p:txBody>
          <a:bodyPr wrap="none" anchor="ctr"/>
          <a:lstStyle/>
          <a:p>
            <a:endParaRPr lang="zh-CN" altLang="en-US"/>
          </a:p>
        </p:txBody>
      </p:sp>
      <p:sp>
        <p:nvSpPr>
          <p:cNvPr id="72753" name="AutoShape 143"/>
          <p:cNvSpPr>
            <a:spLocks noChangeArrowheads="1"/>
          </p:cNvSpPr>
          <p:nvPr/>
        </p:nvSpPr>
        <p:spPr bwMode="auto">
          <a:xfrm>
            <a:off x="71438" y="5365750"/>
            <a:ext cx="8843962" cy="1447800"/>
          </a:xfrm>
          <a:prstGeom prst="roundRect">
            <a:avLst>
              <a:gd name="adj" fmla="val 16667"/>
            </a:avLst>
          </a:prstGeom>
          <a:noFill/>
          <a:ln w="9525">
            <a:solidFill>
              <a:schemeClr val="tx1"/>
            </a:solidFill>
            <a:round/>
            <a:headEnd type="none" w="sm" len="lg"/>
            <a:tailEnd type="none" w="sm" len="lg"/>
          </a:ln>
        </p:spPr>
        <p:txBody>
          <a:bodyPr wrap="none" anchor="ctr"/>
          <a:lstStyle/>
          <a:p>
            <a:endParaRPr lang="zh-CN" altLang="en-US"/>
          </a:p>
        </p:txBody>
      </p:sp>
      <p:sp>
        <p:nvSpPr>
          <p:cNvPr id="72754" name="Line 144"/>
          <p:cNvSpPr>
            <a:spLocks noChangeShapeType="1"/>
          </p:cNvSpPr>
          <p:nvPr/>
        </p:nvSpPr>
        <p:spPr bwMode="auto">
          <a:xfrm>
            <a:off x="6781800" y="6203950"/>
            <a:ext cx="1676400" cy="0"/>
          </a:xfrm>
          <a:prstGeom prst="line">
            <a:avLst/>
          </a:prstGeom>
          <a:noFill/>
          <a:ln w="9525">
            <a:solidFill>
              <a:schemeClr val="tx1"/>
            </a:solidFill>
            <a:round/>
            <a:headEnd type="none" w="sm" len="lg"/>
            <a:tailEnd type="none" w="sm" len="lg"/>
          </a:ln>
        </p:spPr>
        <p:txBody>
          <a:bodyPr/>
          <a:lstStyle/>
          <a:p>
            <a:endParaRPr lang="zh-CN" altLang="en-US"/>
          </a:p>
        </p:txBody>
      </p:sp>
      <p:sp>
        <p:nvSpPr>
          <p:cNvPr id="72755" name="Line 145"/>
          <p:cNvSpPr>
            <a:spLocks noChangeShapeType="1"/>
          </p:cNvSpPr>
          <p:nvPr/>
        </p:nvSpPr>
        <p:spPr bwMode="auto">
          <a:xfrm>
            <a:off x="3962400" y="6203950"/>
            <a:ext cx="1676400" cy="0"/>
          </a:xfrm>
          <a:prstGeom prst="line">
            <a:avLst/>
          </a:prstGeom>
          <a:noFill/>
          <a:ln w="9525">
            <a:solidFill>
              <a:schemeClr val="tx1"/>
            </a:solidFill>
            <a:round/>
            <a:headEnd type="none" w="sm" len="lg"/>
            <a:tailEnd type="none" w="sm" len="lg"/>
          </a:ln>
        </p:spPr>
        <p:txBody>
          <a:bodyPr/>
          <a:lstStyle/>
          <a:p>
            <a:endParaRPr lang="zh-CN" altLang="en-US"/>
          </a:p>
        </p:txBody>
      </p:sp>
      <p:sp>
        <p:nvSpPr>
          <p:cNvPr id="72756" name="Line 146"/>
          <p:cNvSpPr>
            <a:spLocks noChangeShapeType="1"/>
          </p:cNvSpPr>
          <p:nvPr/>
        </p:nvSpPr>
        <p:spPr bwMode="auto">
          <a:xfrm>
            <a:off x="1295400" y="6203950"/>
            <a:ext cx="1676400" cy="0"/>
          </a:xfrm>
          <a:prstGeom prst="line">
            <a:avLst/>
          </a:prstGeom>
          <a:noFill/>
          <a:ln w="9525">
            <a:solidFill>
              <a:schemeClr val="tx1"/>
            </a:solidFill>
            <a:round/>
            <a:headEnd type="none" w="sm" len="lg"/>
            <a:tailEnd type="none" w="sm" len="lg"/>
          </a:ln>
        </p:spPr>
        <p:txBody>
          <a:bodyPr/>
          <a:lstStyle/>
          <a:p>
            <a:endParaRPr lang="zh-CN" altLang="en-US"/>
          </a:p>
        </p:txBody>
      </p:sp>
      <p:grpSp>
        <p:nvGrpSpPr>
          <p:cNvPr id="19" name="Group 147"/>
          <p:cNvGrpSpPr>
            <a:grpSpLocks/>
          </p:cNvGrpSpPr>
          <p:nvPr/>
        </p:nvGrpSpPr>
        <p:grpSpPr bwMode="auto">
          <a:xfrm>
            <a:off x="1219200" y="6051550"/>
            <a:ext cx="1905000" cy="228600"/>
            <a:chOff x="768" y="2544"/>
            <a:chExt cx="1200" cy="144"/>
          </a:xfrm>
        </p:grpSpPr>
        <p:sp>
          <p:nvSpPr>
            <p:cNvPr id="72787" name="AutoShape 14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8" name="AutoShape 14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9" name="AutoShape 15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90" name="AutoShape 15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grpSp>
      <p:grpSp>
        <p:nvGrpSpPr>
          <p:cNvPr id="20" name="Group 152"/>
          <p:cNvGrpSpPr>
            <a:grpSpLocks/>
          </p:cNvGrpSpPr>
          <p:nvPr/>
        </p:nvGrpSpPr>
        <p:grpSpPr bwMode="auto">
          <a:xfrm>
            <a:off x="3886200" y="6051550"/>
            <a:ext cx="1905000" cy="228600"/>
            <a:chOff x="768" y="2544"/>
            <a:chExt cx="1200" cy="144"/>
          </a:xfrm>
        </p:grpSpPr>
        <p:sp>
          <p:nvSpPr>
            <p:cNvPr id="72783" name="AutoShape 153"/>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4" name="AutoShape 154"/>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5" name="AutoShape 155"/>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6" name="AutoShape 156"/>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grpSp>
      <p:grpSp>
        <p:nvGrpSpPr>
          <p:cNvPr id="21" name="Group 157"/>
          <p:cNvGrpSpPr>
            <a:grpSpLocks/>
          </p:cNvGrpSpPr>
          <p:nvPr/>
        </p:nvGrpSpPr>
        <p:grpSpPr bwMode="auto">
          <a:xfrm>
            <a:off x="6705600" y="6051550"/>
            <a:ext cx="1905000" cy="228600"/>
            <a:chOff x="768" y="2544"/>
            <a:chExt cx="1200" cy="144"/>
          </a:xfrm>
        </p:grpSpPr>
        <p:sp>
          <p:nvSpPr>
            <p:cNvPr id="72779" name="AutoShape 15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0" name="AutoShape 15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1" name="AutoShape 16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2" name="AutoShape 16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grpSp>
      <p:sp>
        <p:nvSpPr>
          <p:cNvPr id="72760" name="AutoShape 162"/>
          <p:cNvSpPr>
            <a:spLocks noChangeArrowheads="1"/>
          </p:cNvSpPr>
          <p:nvPr/>
        </p:nvSpPr>
        <p:spPr bwMode="auto">
          <a:xfrm>
            <a:off x="3886200" y="5670550"/>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1" name="AutoShape 163"/>
          <p:cNvSpPr>
            <a:spLocks noChangeArrowheads="1"/>
          </p:cNvSpPr>
          <p:nvPr/>
        </p:nvSpPr>
        <p:spPr bwMode="auto">
          <a:xfrm>
            <a:off x="4533900" y="5670550"/>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2" name="AutoShape 164"/>
          <p:cNvSpPr>
            <a:spLocks noChangeArrowheads="1"/>
          </p:cNvSpPr>
          <p:nvPr/>
        </p:nvSpPr>
        <p:spPr bwMode="auto">
          <a:xfrm>
            <a:off x="5181600" y="5670550"/>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3" name="AutoShape 165"/>
          <p:cNvSpPr>
            <a:spLocks noChangeArrowheads="1"/>
          </p:cNvSpPr>
          <p:nvPr/>
        </p:nvSpPr>
        <p:spPr bwMode="auto">
          <a:xfrm>
            <a:off x="1295400" y="5746750"/>
            <a:ext cx="1905000" cy="304800"/>
          </a:xfrm>
          <a:prstGeom prst="rightArrow">
            <a:avLst>
              <a:gd name="adj1" fmla="val 58333"/>
              <a:gd name="adj2" fmla="val 109375"/>
            </a:avLst>
          </a:prstGeom>
          <a:solidFill>
            <a:srgbClr val="969696"/>
          </a:solidFill>
          <a:ln w="9525">
            <a:solidFill>
              <a:schemeClr val="tx1"/>
            </a:solidFill>
            <a:miter lim="800000"/>
            <a:headEnd type="none" w="sm" len="lg"/>
            <a:tailEnd type="none" w="sm" len="lg"/>
          </a:ln>
        </p:spPr>
        <p:txBody>
          <a:bodyPr wrap="none" anchor="ctr"/>
          <a:lstStyle/>
          <a:p>
            <a:endParaRPr lang="zh-CN" altLang="en-US"/>
          </a:p>
        </p:txBody>
      </p:sp>
      <p:sp>
        <p:nvSpPr>
          <p:cNvPr id="72764" name="AutoShape 166"/>
          <p:cNvSpPr>
            <a:spLocks noChangeArrowheads="1"/>
          </p:cNvSpPr>
          <p:nvPr/>
        </p:nvSpPr>
        <p:spPr bwMode="auto">
          <a:xfrm>
            <a:off x="6705600" y="5670550"/>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5" name="AutoShape 167"/>
          <p:cNvSpPr>
            <a:spLocks noChangeArrowheads="1"/>
          </p:cNvSpPr>
          <p:nvPr/>
        </p:nvSpPr>
        <p:spPr bwMode="auto">
          <a:xfrm>
            <a:off x="7315200" y="5670550"/>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6" name="AutoShape 168"/>
          <p:cNvSpPr>
            <a:spLocks noChangeArrowheads="1"/>
          </p:cNvSpPr>
          <p:nvPr/>
        </p:nvSpPr>
        <p:spPr bwMode="auto">
          <a:xfrm>
            <a:off x="7924800" y="5670550"/>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7" name="Text Box 169"/>
          <p:cNvSpPr txBox="1">
            <a:spLocks noChangeArrowheads="1"/>
          </p:cNvSpPr>
          <p:nvPr/>
        </p:nvSpPr>
        <p:spPr bwMode="auto">
          <a:xfrm>
            <a:off x="-42579" y="5721350"/>
            <a:ext cx="1386918" cy="535531"/>
          </a:xfrm>
          <a:prstGeom prst="rect">
            <a:avLst/>
          </a:prstGeom>
          <a:noFill/>
          <a:ln w="9525">
            <a:noFill/>
            <a:miter lim="800000"/>
            <a:headEnd/>
            <a:tailEnd/>
          </a:ln>
        </p:spPr>
        <p:txBody>
          <a:bodyPr wrap="none">
            <a:spAutoFit/>
          </a:bodyPr>
          <a:lstStyle/>
          <a:p>
            <a:pPr algn="ctr">
              <a:lnSpc>
                <a:spcPct val="90000"/>
              </a:lnSpc>
            </a:pPr>
            <a:r>
              <a:rPr kumimoji="1" lang="en-US" altLang="zh-CN" sz="1600" dirty="0" smtClean="0">
                <a:solidFill>
                  <a:schemeClr val="accent2"/>
                </a:solidFill>
                <a:latin typeface="+mn-lt"/>
              </a:rPr>
              <a:t>Features of </a:t>
            </a:r>
          </a:p>
          <a:p>
            <a:pPr algn="ctr">
              <a:lnSpc>
                <a:spcPct val="90000"/>
              </a:lnSpc>
            </a:pPr>
            <a:r>
              <a:rPr kumimoji="1" lang="en-US" altLang="zh-CN" sz="1600" dirty="0" smtClean="0">
                <a:solidFill>
                  <a:schemeClr val="accent2"/>
                </a:solidFill>
                <a:latin typeface="+mn-lt"/>
              </a:rPr>
              <a:t>data sending</a:t>
            </a:r>
            <a:endParaRPr kumimoji="1" lang="zh-CN" altLang="en-US" sz="1600" dirty="0">
              <a:solidFill>
                <a:schemeClr val="accent2"/>
              </a:solidFill>
              <a:latin typeface="+mn-lt"/>
            </a:endParaRPr>
          </a:p>
        </p:txBody>
      </p:sp>
      <p:sp>
        <p:nvSpPr>
          <p:cNvPr id="72775" name="Text Box 177"/>
          <p:cNvSpPr txBox="1">
            <a:spLocks noChangeArrowheads="1"/>
          </p:cNvSpPr>
          <p:nvPr/>
        </p:nvSpPr>
        <p:spPr bwMode="auto">
          <a:xfrm>
            <a:off x="4237038" y="6280150"/>
            <a:ext cx="764953" cy="590931"/>
          </a:xfrm>
          <a:prstGeom prst="rect">
            <a:avLst/>
          </a:prstGeom>
          <a:noFill/>
          <a:ln w="9525">
            <a:noFill/>
            <a:miter lim="800000"/>
            <a:headEnd/>
            <a:tailEnd/>
          </a:ln>
        </p:spPr>
        <p:txBody>
          <a:bodyPr wrap="none">
            <a:spAutoFit/>
          </a:bodyPr>
          <a:lstStyle/>
          <a:p>
            <a:pPr>
              <a:lnSpc>
                <a:spcPct val="90000"/>
              </a:lnSpc>
            </a:pPr>
            <a:r>
              <a:rPr kumimoji="1" lang="en-US" altLang="zh-CN" sz="1200" dirty="0" smtClean="0">
                <a:latin typeface="+mn-lt"/>
              </a:rPr>
              <a:t>Store </a:t>
            </a:r>
          </a:p>
          <a:p>
            <a:pPr>
              <a:lnSpc>
                <a:spcPct val="90000"/>
              </a:lnSpc>
            </a:pPr>
            <a:r>
              <a:rPr kumimoji="1" lang="en-US" altLang="zh-CN" sz="1200" dirty="0" smtClean="0">
                <a:latin typeface="+mn-lt"/>
              </a:rPr>
              <a:t>and </a:t>
            </a:r>
          </a:p>
          <a:p>
            <a:pPr>
              <a:lnSpc>
                <a:spcPct val="90000"/>
              </a:lnSpc>
            </a:pPr>
            <a:r>
              <a:rPr kumimoji="1" lang="en-US" altLang="zh-CN" sz="1200" dirty="0" smtClean="0">
                <a:latin typeface="+mn-lt"/>
              </a:rPr>
              <a:t>forward</a:t>
            </a:r>
            <a:endParaRPr kumimoji="1" lang="zh-CN" altLang="en-US" sz="1200" dirty="0">
              <a:latin typeface="+mn-lt"/>
            </a:endParaRPr>
          </a:p>
        </p:txBody>
      </p:sp>
      <p:sp>
        <p:nvSpPr>
          <p:cNvPr id="178" name="Text Box 177"/>
          <p:cNvSpPr txBox="1">
            <a:spLocks noChangeArrowheads="1"/>
          </p:cNvSpPr>
          <p:nvPr/>
        </p:nvSpPr>
        <p:spPr bwMode="auto">
          <a:xfrm>
            <a:off x="4955495" y="6280150"/>
            <a:ext cx="825867" cy="590931"/>
          </a:xfrm>
          <a:prstGeom prst="rect">
            <a:avLst/>
          </a:prstGeom>
          <a:noFill/>
          <a:ln w="9525">
            <a:noFill/>
            <a:miter lim="800000"/>
            <a:headEnd/>
            <a:tailEnd/>
          </a:ln>
        </p:spPr>
        <p:txBody>
          <a:bodyPr wrap="none">
            <a:spAutoFit/>
          </a:bodyPr>
          <a:lstStyle/>
          <a:p>
            <a:pPr>
              <a:lnSpc>
                <a:spcPct val="90000"/>
              </a:lnSpc>
            </a:pPr>
            <a:r>
              <a:rPr kumimoji="1" lang="en-US" altLang="zh-CN" sz="1200" dirty="0" smtClean="0">
                <a:latin typeface="+mn-lt"/>
              </a:rPr>
              <a:t>Store </a:t>
            </a:r>
          </a:p>
          <a:p>
            <a:pPr>
              <a:lnSpc>
                <a:spcPct val="90000"/>
              </a:lnSpc>
            </a:pPr>
            <a:r>
              <a:rPr kumimoji="1" lang="en-US" altLang="zh-CN" sz="1200" dirty="0" smtClean="0">
                <a:latin typeface="+mn-lt"/>
              </a:rPr>
              <a:t>and </a:t>
            </a:r>
          </a:p>
          <a:p>
            <a:pPr>
              <a:lnSpc>
                <a:spcPct val="90000"/>
              </a:lnSpc>
            </a:pPr>
            <a:r>
              <a:rPr kumimoji="1" lang="en-US" altLang="zh-CN" sz="1200" dirty="0" smtClean="0">
                <a:latin typeface="+mn-lt"/>
              </a:rPr>
              <a:t>Forward </a:t>
            </a:r>
            <a:endParaRPr kumimoji="1" lang="zh-CN" altLang="en-US" sz="1200" dirty="0">
              <a:latin typeface="+mn-lt"/>
            </a:endParaRPr>
          </a:p>
        </p:txBody>
      </p:sp>
      <p:sp>
        <p:nvSpPr>
          <p:cNvPr id="179" name="Text Box 177"/>
          <p:cNvSpPr txBox="1">
            <a:spLocks noChangeArrowheads="1"/>
          </p:cNvSpPr>
          <p:nvPr/>
        </p:nvSpPr>
        <p:spPr bwMode="auto">
          <a:xfrm>
            <a:off x="7071677" y="6280150"/>
            <a:ext cx="764953" cy="590931"/>
          </a:xfrm>
          <a:prstGeom prst="rect">
            <a:avLst/>
          </a:prstGeom>
          <a:noFill/>
          <a:ln w="9525">
            <a:noFill/>
            <a:miter lim="800000"/>
            <a:headEnd/>
            <a:tailEnd/>
          </a:ln>
        </p:spPr>
        <p:txBody>
          <a:bodyPr wrap="none">
            <a:spAutoFit/>
          </a:bodyPr>
          <a:lstStyle/>
          <a:p>
            <a:pPr>
              <a:lnSpc>
                <a:spcPct val="90000"/>
              </a:lnSpc>
            </a:pPr>
            <a:r>
              <a:rPr kumimoji="1" lang="en-US" altLang="zh-CN" sz="1200" dirty="0" smtClean="0">
                <a:latin typeface="+mn-lt"/>
              </a:rPr>
              <a:t>Store </a:t>
            </a:r>
          </a:p>
          <a:p>
            <a:pPr>
              <a:lnSpc>
                <a:spcPct val="90000"/>
              </a:lnSpc>
            </a:pPr>
            <a:r>
              <a:rPr kumimoji="1" lang="en-US" altLang="zh-CN" sz="1200" dirty="0" smtClean="0">
                <a:latin typeface="+mn-lt"/>
              </a:rPr>
              <a:t>and </a:t>
            </a:r>
          </a:p>
          <a:p>
            <a:pPr>
              <a:lnSpc>
                <a:spcPct val="90000"/>
              </a:lnSpc>
            </a:pPr>
            <a:r>
              <a:rPr kumimoji="1" lang="en-US" altLang="zh-CN" sz="1200" dirty="0" smtClean="0">
                <a:latin typeface="+mn-lt"/>
              </a:rPr>
              <a:t>forward</a:t>
            </a:r>
            <a:endParaRPr kumimoji="1" lang="zh-CN" altLang="en-US" sz="1200" dirty="0">
              <a:latin typeface="+mn-lt"/>
            </a:endParaRPr>
          </a:p>
        </p:txBody>
      </p:sp>
      <p:sp>
        <p:nvSpPr>
          <p:cNvPr id="180" name="Text Box 177"/>
          <p:cNvSpPr txBox="1">
            <a:spLocks noChangeArrowheads="1"/>
          </p:cNvSpPr>
          <p:nvPr/>
        </p:nvSpPr>
        <p:spPr bwMode="auto">
          <a:xfrm>
            <a:off x="7790134" y="6280150"/>
            <a:ext cx="825867" cy="590931"/>
          </a:xfrm>
          <a:prstGeom prst="rect">
            <a:avLst/>
          </a:prstGeom>
          <a:noFill/>
          <a:ln w="9525">
            <a:noFill/>
            <a:miter lim="800000"/>
            <a:headEnd/>
            <a:tailEnd/>
          </a:ln>
        </p:spPr>
        <p:txBody>
          <a:bodyPr wrap="none">
            <a:spAutoFit/>
          </a:bodyPr>
          <a:lstStyle/>
          <a:p>
            <a:pPr>
              <a:lnSpc>
                <a:spcPct val="90000"/>
              </a:lnSpc>
            </a:pPr>
            <a:r>
              <a:rPr kumimoji="1" lang="en-US" altLang="zh-CN" sz="1200" dirty="0" smtClean="0">
                <a:latin typeface="+mn-lt"/>
              </a:rPr>
              <a:t>Store </a:t>
            </a:r>
          </a:p>
          <a:p>
            <a:pPr>
              <a:lnSpc>
                <a:spcPct val="90000"/>
              </a:lnSpc>
            </a:pPr>
            <a:r>
              <a:rPr kumimoji="1" lang="en-US" altLang="zh-CN" sz="1200" dirty="0" smtClean="0">
                <a:latin typeface="+mn-lt"/>
              </a:rPr>
              <a:t>and </a:t>
            </a:r>
          </a:p>
          <a:p>
            <a:pPr>
              <a:lnSpc>
                <a:spcPct val="90000"/>
              </a:lnSpc>
            </a:pPr>
            <a:r>
              <a:rPr kumimoji="1" lang="en-US" altLang="zh-CN" sz="1200" dirty="0" smtClean="0">
                <a:latin typeface="+mn-lt"/>
              </a:rPr>
              <a:t>Forward </a:t>
            </a:r>
            <a:endParaRPr kumimoji="1" lang="zh-CN" altLang="en-US" sz="1200" dirty="0">
              <a:latin typeface="+mn-lt"/>
            </a:endParaRPr>
          </a:p>
        </p:txBody>
      </p:sp>
      <p:grpSp>
        <p:nvGrpSpPr>
          <p:cNvPr id="22" name="Group 122"/>
          <p:cNvGrpSpPr>
            <a:grpSpLocks/>
          </p:cNvGrpSpPr>
          <p:nvPr/>
        </p:nvGrpSpPr>
        <p:grpSpPr bwMode="auto">
          <a:xfrm>
            <a:off x="179388" y="1235075"/>
            <a:ext cx="1554160" cy="1230313"/>
            <a:chOff x="113" y="1473"/>
            <a:chExt cx="979" cy="775"/>
          </a:xfrm>
        </p:grpSpPr>
        <p:sp>
          <p:nvSpPr>
            <p:cNvPr id="163" name="Line 92"/>
            <p:cNvSpPr>
              <a:spLocks noChangeShapeType="1"/>
            </p:cNvSpPr>
            <p:nvPr/>
          </p:nvSpPr>
          <p:spPr bwMode="auto">
            <a:xfrm>
              <a:off x="630" y="1474"/>
              <a:ext cx="182"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164" name="Line 94"/>
            <p:cNvSpPr>
              <a:spLocks noChangeShapeType="1"/>
            </p:cNvSpPr>
            <p:nvPr/>
          </p:nvSpPr>
          <p:spPr bwMode="auto">
            <a:xfrm>
              <a:off x="622" y="2248"/>
              <a:ext cx="181"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165" name="Text Box 95"/>
            <p:cNvSpPr txBox="1">
              <a:spLocks noChangeArrowheads="1"/>
            </p:cNvSpPr>
            <p:nvPr/>
          </p:nvSpPr>
          <p:spPr bwMode="auto">
            <a:xfrm>
              <a:off x="113" y="1733"/>
              <a:ext cx="979" cy="407"/>
            </a:xfrm>
            <a:prstGeom prst="rect">
              <a:avLst/>
            </a:prstGeom>
            <a:noFill/>
            <a:ln w="9525">
              <a:noFill/>
              <a:miter lim="800000"/>
              <a:headEnd/>
              <a:tailEnd/>
            </a:ln>
          </p:spPr>
          <p:txBody>
            <a:bodyPr wrap="none">
              <a:spAutoFit/>
            </a:bodyPr>
            <a:lstStyle/>
            <a:p>
              <a:pPr>
                <a:lnSpc>
                  <a:spcPct val="90000"/>
                </a:lnSpc>
              </a:pPr>
              <a:r>
                <a:rPr kumimoji="1" lang="en-US" altLang="zh-CN" sz="2000" dirty="0" smtClean="0">
                  <a:solidFill>
                    <a:srgbClr val="333399"/>
                  </a:solidFill>
                  <a:latin typeface="+mn-lt"/>
                  <a:ea typeface="黑体" pitchFamily="2" charset="-122"/>
                </a:rPr>
                <a:t>Connection </a:t>
              </a:r>
            </a:p>
            <a:p>
              <a:pPr>
                <a:lnSpc>
                  <a:spcPct val="90000"/>
                </a:lnSpc>
              </a:pPr>
              <a:r>
                <a:rPr kumimoji="1" lang="en-US" altLang="zh-CN" sz="2000" dirty="0" smtClean="0">
                  <a:solidFill>
                    <a:srgbClr val="333399"/>
                  </a:solidFill>
                  <a:latin typeface="+mn-lt"/>
                  <a:ea typeface="黑体" pitchFamily="2" charset="-122"/>
                </a:rPr>
                <a:t>setup</a:t>
              </a:r>
              <a:endParaRPr kumimoji="1" lang="zh-CN" altLang="en-US" sz="2000" dirty="0">
                <a:solidFill>
                  <a:srgbClr val="333399"/>
                </a:solidFill>
                <a:latin typeface="+mn-lt"/>
                <a:ea typeface="黑体" pitchFamily="2" charset="-122"/>
              </a:endParaRPr>
            </a:p>
          </p:txBody>
        </p:sp>
        <p:sp>
          <p:nvSpPr>
            <p:cNvPr id="166" name="Line 97"/>
            <p:cNvSpPr>
              <a:spLocks noChangeShapeType="1"/>
            </p:cNvSpPr>
            <p:nvPr/>
          </p:nvSpPr>
          <p:spPr bwMode="auto">
            <a:xfrm>
              <a:off x="720" y="1473"/>
              <a:ext cx="0" cy="759"/>
            </a:xfrm>
            <a:prstGeom prst="line">
              <a:avLst/>
            </a:prstGeom>
            <a:noFill/>
            <a:ln w="9525">
              <a:solidFill>
                <a:srgbClr val="333399"/>
              </a:solidFill>
              <a:round/>
              <a:headEnd type="triangle" w="sm" len="lg"/>
              <a:tailEnd type="triangle" w="sm" len="lg"/>
            </a:ln>
          </p:spPr>
          <p:txBody>
            <a:bodyPr wrap="none" anchor="ctr"/>
            <a:lstStyle/>
            <a:p>
              <a:endParaRPr lang="zh-CN" altLang="en-US" sz="2000">
                <a:latin typeface="+mn-lt"/>
              </a:endParaRPr>
            </a:p>
          </p:txBody>
        </p:sp>
      </p:grpSp>
      <p:grpSp>
        <p:nvGrpSpPr>
          <p:cNvPr id="23" name="Group 123"/>
          <p:cNvGrpSpPr>
            <a:grpSpLocks/>
          </p:cNvGrpSpPr>
          <p:nvPr/>
        </p:nvGrpSpPr>
        <p:grpSpPr bwMode="auto">
          <a:xfrm>
            <a:off x="179388" y="2462213"/>
            <a:ext cx="1109661" cy="1011237"/>
            <a:chOff x="113" y="2246"/>
            <a:chExt cx="699" cy="637"/>
          </a:xfrm>
        </p:grpSpPr>
        <p:sp>
          <p:nvSpPr>
            <p:cNvPr id="168" name="Line 93"/>
            <p:cNvSpPr>
              <a:spLocks noChangeShapeType="1"/>
            </p:cNvSpPr>
            <p:nvPr/>
          </p:nvSpPr>
          <p:spPr bwMode="auto">
            <a:xfrm>
              <a:off x="630" y="2881"/>
              <a:ext cx="182"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169" name="Text Box 96"/>
            <p:cNvSpPr txBox="1">
              <a:spLocks noChangeArrowheads="1"/>
            </p:cNvSpPr>
            <p:nvPr/>
          </p:nvSpPr>
          <p:spPr bwMode="auto">
            <a:xfrm>
              <a:off x="113" y="2405"/>
              <a:ext cx="680" cy="407"/>
            </a:xfrm>
            <a:prstGeom prst="rect">
              <a:avLst/>
            </a:prstGeom>
            <a:noFill/>
            <a:ln w="9525">
              <a:noFill/>
              <a:miter lim="800000"/>
              <a:headEnd/>
              <a:tailEnd/>
            </a:ln>
          </p:spPr>
          <p:txBody>
            <a:bodyPr wrap="none">
              <a:spAutoFit/>
            </a:bodyPr>
            <a:lstStyle/>
            <a:p>
              <a:pPr>
                <a:lnSpc>
                  <a:spcPct val="90000"/>
                </a:lnSpc>
              </a:pPr>
              <a:r>
                <a:rPr kumimoji="1" lang="en-US" altLang="zh-CN" sz="2000" dirty="0" smtClean="0">
                  <a:solidFill>
                    <a:srgbClr val="333399"/>
                  </a:solidFill>
                  <a:latin typeface="+mn-lt"/>
                  <a:ea typeface="黑体" pitchFamily="2" charset="-122"/>
                </a:rPr>
                <a:t>Data </a:t>
              </a:r>
            </a:p>
            <a:p>
              <a:pPr>
                <a:lnSpc>
                  <a:spcPct val="90000"/>
                </a:lnSpc>
              </a:pPr>
              <a:r>
                <a:rPr kumimoji="1" lang="en-US" altLang="zh-CN" sz="2000" dirty="0" smtClean="0">
                  <a:solidFill>
                    <a:srgbClr val="333399"/>
                  </a:solidFill>
                  <a:latin typeface="+mn-lt"/>
                  <a:ea typeface="黑体" pitchFamily="2" charset="-122"/>
                </a:rPr>
                <a:t>sending</a:t>
              </a:r>
              <a:endParaRPr kumimoji="1" lang="zh-CN" altLang="en-US" sz="2000" dirty="0">
                <a:solidFill>
                  <a:srgbClr val="333399"/>
                </a:solidFill>
                <a:latin typeface="+mn-lt"/>
                <a:ea typeface="黑体" pitchFamily="2" charset="-122"/>
              </a:endParaRPr>
            </a:p>
          </p:txBody>
        </p:sp>
        <p:sp>
          <p:nvSpPr>
            <p:cNvPr id="170" name="Line 98"/>
            <p:cNvSpPr>
              <a:spLocks noChangeShapeType="1"/>
            </p:cNvSpPr>
            <p:nvPr/>
          </p:nvSpPr>
          <p:spPr bwMode="auto">
            <a:xfrm>
              <a:off x="721" y="2246"/>
              <a:ext cx="0" cy="637"/>
            </a:xfrm>
            <a:prstGeom prst="line">
              <a:avLst/>
            </a:prstGeom>
            <a:noFill/>
            <a:ln w="9525">
              <a:solidFill>
                <a:srgbClr val="333399"/>
              </a:solidFill>
              <a:round/>
              <a:headEnd type="triangle" w="sm" len="lg"/>
              <a:tailEnd type="triangle" w="sm" len="lg"/>
            </a:ln>
          </p:spPr>
          <p:txBody>
            <a:bodyPr wrap="none" anchor="ctr"/>
            <a:lstStyle/>
            <a:p>
              <a:endParaRPr lang="zh-CN" altLang="en-US" sz="2000">
                <a:latin typeface="+mn-lt"/>
              </a:endParaRPr>
            </a:p>
          </p:txBody>
        </p:sp>
      </p:grpSp>
      <p:grpSp>
        <p:nvGrpSpPr>
          <p:cNvPr id="24" name="Group 124"/>
          <p:cNvGrpSpPr>
            <a:grpSpLocks/>
          </p:cNvGrpSpPr>
          <p:nvPr/>
        </p:nvGrpSpPr>
        <p:grpSpPr bwMode="auto">
          <a:xfrm>
            <a:off x="179388" y="3451224"/>
            <a:ext cx="1554164" cy="747713"/>
            <a:chOff x="113" y="2869"/>
            <a:chExt cx="979" cy="471"/>
          </a:xfrm>
        </p:grpSpPr>
        <p:sp>
          <p:nvSpPr>
            <p:cNvPr id="172" name="Line 119"/>
            <p:cNvSpPr>
              <a:spLocks noChangeShapeType="1"/>
            </p:cNvSpPr>
            <p:nvPr/>
          </p:nvSpPr>
          <p:spPr bwMode="auto">
            <a:xfrm>
              <a:off x="615" y="3241"/>
              <a:ext cx="182"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173" name="Line 120"/>
            <p:cNvSpPr>
              <a:spLocks noChangeShapeType="1"/>
            </p:cNvSpPr>
            <p:nvPr/>
          </p:nvSpPr>
          <p:spPr bwMode="auto">
            <a:xfrm>
              <a:off x="721" y="2869"/>
              <a:ext cx="0" cy="373"/>
            </a:xfrm>
            <a:prstGeom prst="line">
              <a:avLst/>
            </a:prstGeom>
            <a:noFill/>
            <a:ln w="9525">
              <a:solidFill>
                <a:srgbClr val="333399"/>
              </a:solidFill>
              <a:round/>
              <a:headEnd type="triangle" w="sm" len="lg"/>
              <a:tailEnd type="triangle" w="sm" len="lg"/>
            </a:ln>
          </p:spPr>
          <p:txBody>
            <a:bodyPr wrap="none" anchor="ctr"/>
            <a:lstStyle/>
            <a:p>
              <a:endParaRPr lang="zh-CN" altLang="en-US" sz="2000">
                <a:latin typeface="+mn-lt"/>
              </a:endParaRPr>
            </a:p>
          </p:txBody>
        </p:sp>
        <p:sp>
          <p:nvSpPr>
            <p:cNvPr id="174" name="Text Box 121"/>
            <p:cNvSpPr txBox="1">
              <a:spLocks noChangeArrowheads="1"/>
            </p:cNvSpPr>
            <p:nvPr/>
          </p:nvSpPr>
          <p:spPr bwMode="auto">
            <a:xfrm>
              <a:off x="113" y="2933"/>
              <a:ext cx="979" cy="407"/>
            </a:xfrm>
            <a:prstGeom prst="rect">
              <a:avLst/>
            </a:prstGeom>
            <a:noFill/>
            <a:ln w="9525">
              <a:noFill/>
              <a:miter lim="800000"/>
              <a:headEnd/>
              <a:tailEnd/>
            </a:ln>
          </p:spPr>
          <p:txBody>
            <a:bodyPr wrap="none">
              <a:spAutoFit/>
            </a:bodyPr>
            <a:lstStyle/>
            <a:p>
              <a:pPr>
                <a:lnSpc>
                  <a:spcPct val="90000"/>
                </a:lnSpc>
              </a:pPr>
              <a:r>
                <a:rPr kumimoji="1" lang="en-US" altLang="zh-CN" sz="2000" dirty="0" smtClean="0">
                  <a:solidFill>
                    <a:srgbClr val="333399"/>
                  </a:solidFill>
                  <a:latin typeface="+mn-lt"/>
                  <a:ea typeface="黑体" pitchFamily="2" charset="-122"/>
                </a:rPr>
                <a:t>Connection </a:t>
              </a:r>
            </a:p>
            <a:p>
              <a:pPr>
                <a:lnSpc>
                  <a:spcPct val="90000"/>
                </a:lnSpc>
              </a:pPr>
              <a:r>
                <a:rPr kumimoji="1" lang="en-US" altLang="zh-CN" sz="2000" dirty="0" smtClean="0">
                  <a:solidFill>
                    <a:srgbClr val="333399"/>
                  </a:solidFill>
                  <a:latin typeface="+mn-lt"/>
                  <a:ea typeface="黑体" pitchFamily="2" charset="-122"/>
                </a:rPr>
                <a:t>release</a:t>
              </a:r>
              <a:endParaRPr kumimoji="1" lang="zh-CN" altLang="en-US" sz="2000" dirty="0">
                <a:solidFill>
                  <a:srgbClr val="333399"/>
                </a:solidFill>
                <a:latin typeface="+mn-lt"/>
                <a:ea typeface="黑体" pitchFamily="2" charset="-122"/>
              </a:endParaRPr>
            </a:p>
          </p:txBody>
        </p:sp>
      </p:grpSp>
      <p:sp>
        <p:nvSpPr>
          <p:cNvPr id="175" name="矩形 174"/>
          <p:cNvSpPr/>
          <p:nvPr/>
        </p:nvSpPr>
        <p:spPr bwMode="auto">
          <a:xfrm>
            <a:off x="0" y="5360275"/>
            <a:ext cx="9144000" cy="1481959"/>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76" name="矩形 175"/>
          <p:cNvSpPr/>
          <p:nvPr/>
        </p:nvSpPr>
        <p:spPr bwMode="auto">
          <a:xfrm>
            <a:off x="3515678" y="5360276"/>
            <a:ext cx="5628322" cy="1497724"/>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77" name="矩形 176"/>
          <p:cNvSpPr/>
          <p:nvPr/>
        </p:nvSpPr>
        <p:spPr bwMode="auto">
          <a:xfrm>
            <a:off x="6353502" y="5360276"/>
            <a:ext cx="2790497" cy="1497724"/>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54703"/>
                                        </p:tgtEl>
                                        <p:attrNameLst>
                                          <p:attrName>style.visibility</p:attrName>
                                        </p:attrNameLst>
                                      </p:cBhvr>
                                      <p:to>
                                        <p:strVal val="visible"/>
                                      </p:to>
                                    </p:set>
                                    <p:animEffect transition="in" filter="wipe(left)">
                                      <p:cBhvr>
                                        <p:cTn id="10" dur="500"/>
                                        <p:tgtEl>
                                          <p:spTgt spid="15470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4704"/>
                                        </p:tgtEl>
                                        <p:attrNameLst>
                                          <p:attrName>style.visibility</p:attrName>
                                        </p:attrNameLst>
                                      </p:cBhvr>
                                      <p:to>
                                        <p:strVal val="visible"/>
                                      </p:to>
                                    </p:set>
                                    <p:animEffect transition="in" filter="wipe(left)">
                                      <p:cBhvr>
                                        <p:cTn id="14" dur="500"/>
                                        <p:tgtEl>
                                          <p:spTgt spid="15470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4705"/>
                                        </p:tgtEl>
                                        <p:attrNameLst>
                                          <p:attrName>style.visibility</p:attrName>
                                        </p:attrNameLst>
                                      </p:cBhvr>
                                      <p:to>
                                        <p:strVal val="visible"/>
                                      </p:to>
                                    </p:set>
                                    <p:animEffect transition="in" filter="wipe(left)">
                                      <p:cBhvr>
                                        <p:cTn id="18" dur="500"/>
                                        <p:tgtEl>
                                          <p:spTgt spid="154705"/>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154706"/>
                                        </p:tgtEl>
                                        <p:attrNameLst>
                                          <p:attrName>style.visibility</p:attrName>
                                        </p:attrNameLst>
                                      </p:cBhvr>
                                      <p:to>
                                        <p:strVal val="visible"/>
                                      </p:to>
                                    </p:set>
                                    <p:animEffect transition="in" filter="wipe(right)">
                                      <p:cBhvr>
                                        <p:cTn id="22" dur="500"/>
                                        <p:tgtEl>
                                          <p:spTgt spid="154706"/>
                                        </p:tgtEl>
                                      </p:cBhvr>
                                    </p:animEffect>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2500"/>
                            </p:stCondLst>
                            <p:childTnLst>
                              <p:par>
                                <p:cTn id="31" presetID="1"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54740"/>
                                        </p:tgtEl>
                                        <p:attrNameLst>
                                          <p:attrName>style.visibility</p:attrName>
                                        </p:attrNameLst>
                                      </p:cBhvr>
                                      <p:to>
                                        <p:strVal val="visible"/>
                                      </p:to>
                                    </p:set>
                                    <p:animEffect transition="in" filter="wipe(left)">
                                      <p:cBhvr>
                                        <p:cTn id="36" dur="500"/>
                                        <p:tgtEl>
                                          <p:spTgt spid="154740"/>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54741"/>
                                        </p:tgtEl>
                                        <p:attrNameLst>
                                          <p:attrName>style.visibility</p:attrName>
                                        </p:attrNameLst>
                                      </p:cBhvr>
                                      <p:to>
                                        <p:strVal val="visible"/>
                                      </p:to>
                                    </p:set>
                                    <p:animEffect transition="in" filter="wipe(left)">
                                      <p:cBhvr>
                                        <p:cTn id="40" dur="500"/>
                                        <p:tgtEl>
                                          <p:spTgt spid="154741"/>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154742"/>
                                        </p:tgtEl>
                                        <p:attrNameLst>
                                          <p:attrName>style.visibility</p:attrName>
                                        </p:attrNameLst>
                                      </p:cBhvr>
                                      <p:to>
                                        <p:strVal val="visible"/>
                                      </p:to>
                                    </p:set>
                                    <p:animEffect transition="in" filter="wipe(left)">
                                      <p:cBhvr>
                                        <p:cTn id="44" dur="500"/>
                                        <p:tgtEl>
                                          <p:spTgt spid="154742"/>
                                        </p:tgtEl>
                                      </p:cBhvr>
                                    </p:animEffect>
                                  </p:childTnLst>
                                </p:cTn>
                              </p:par>
                            </p:childTnLst>
                          </p:cTn>
                        </p:par>
                      </p:childTnLst>
                    </p:cTn>
                  </p:par>
                  <p:par>
                    <p:cTn id="45" fill="hold">
                      <p:stCondLst>
                        <p:cond delay="indefinite"/>
                      </p:stCondLst>
                      <p:childTnLst>
                        <p:par>
                          <p:cTn id="46" fill="hold">
                            <p:stCondLst>
                              <p:cond delay="0"/>
                            </p:stCondLst>
                            <p:childTnLst>
                              <p:par>
                                <p:cTn id="47" presetID="63" presetClass="path" presetSubtype="0" accel="50000" decel="50000" fill="hold" grpId="0" nodeType="clickEffect">
                                  <p:stCondLst>
                                    <p:cond delay="0"/>
                                  </p:stCondLst>
                                  <p:childTnLst>
                                    <p:animMotion origin="layout" path="M 0 1.85185E-6 L 0.39653 0.00231 " pathEditMode="relative" rAng="0" ptsTypes="AA">
                                      <p:cBhvr>
                                        <p:cTn id="48" dur="2000" fill="hold"/>
                                        <p:tgtEl>
                                          <p:spTgt spid="175"/>
                                        </p:tgtEl>
                                        <p:attrNameLst>
                                          <p:attrName>ppt_x</p:attrName>
                                          <p:attrName>ppt_y</p:attrName>
                                        </p:attrNameLst>
                                      </p:cBhvr>
                                      <p:rCtr x="19800" y="100"/>
                                    </p:animMotion>
                                  </p:childTnLst>
                                </p:cTn>
                              </p:par>
                            </p:childTnLst>
                          </p:cTn>
                        </p:par>
                        <p:par>
                          <p:cTn id="49" fill="hold">
                            <p:stCondLst>
                              <p:cond delay="2000"/>
                            </p:stCondLst>
                            <p:childTnLst>
                              <p:par>
                                <p:cTn id="50" presetID="1" presetClass="exit" presetSubtype="0" fill="hold" grpId="1" nodeType="afterEffect">
                                  <p:stCondLst>
                                    <p:cond delay="0"/>
                                  </p:stCondLst>
                                  <p:childTnLst>
                                    <p:set>
                                      <p:cBhvr>
                                        <p:cTn id="51" dur="1" fill="hold">
                                          <p:stCondLst>
                                            <p:cond delay="0"/>
                                          </p:stCondLst>
                                        </p:cTn>
                                        <p:tgtEl>
                                          <p:spTgt spid="17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4711"/>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1000"/>
                                        <p:tgtEl>
                                          <p:spTgt spid="14"/>
                                        </p:tgtEl>
                                      </p:cBhvr>
                                    </p:animEffect>
                                  </p:childTnLst>
                                </p:cTn>
                              </p:par>
                            </p:childTnLst>
                          </p:cTn>
                        </p:par>
                        <p:par>
                          <p:cTn id="60" fill="hold">
                            <p:stCondLst>
                              <p:cond delay="1000"/>
                            </p:stCondLst>
                            <p:childTnLst>
                              <p:par>
                                <p:cTn id="61" presetID="22" presetClass="entr" presetSubtype="8" fill="hold" nodeType="afterEffect">
                                  <p:stCondLst>
                                    <p:cond delay="100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1000"/>
                                        <p:tgtEl>
                                          <p:spTgt spid="12"/>
                                        </p:tgtEl>
                                      </p:cBhvr>
                                    </p:animEffect>
                                  </p:childTnLst>
                                </p:cTn>
                              </p:par>
                            </p:childTnLst>
                          </p:cTn>
                        </p:par>
                        <p:par>
                          <p:cTn id="64" fill="hold">
                            <p:stCondLst>
                              <p:cond delay="3000"/>
                            </p:stCondLst>
                            <p:childTnLst>
                              <p:par>
                                <p:cTn id="65" presetID="22" presetClass="entr" presetSubtype="8" fill="hold" nodeType="afterEffect">
                                  <p:stCondLst>
                                    <p:cond delay="100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20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63" presetClass="path" presetSubtype="0" accel="50000" decel="50000" fill="hold" grpId="0" nodeType="clickEffect">
                                  <p:stCondLst>
                                    <p:cond delay="0"/>
                                  </p:stCondLst>
                                  <p:childTnLst>
                                    <p:animMotion origin="layout" path="M 2.5E-6 -7.40741E-7 L 0.30781 0.00232 " pathEditMode="relative" rAng="0" ptsTypes="AA">
                                      <p:cBhvr>
                                        <p:cTn id="71" dur="2000" fill="hold"/>
                                        <p:tgtEl>
                                          <p:spTgt spid="176"/>
                                        </p:tgtEl>
                                        <p:attrNameLst>
                                          <p:attrName>ppt_x</p:attrName>
                                          <p:attrName>ppt_y</p:attrName>
                                        </p:attrNameLst>
                                      </p:cBhvr>
                                      <p:rCtr x="15400" y="100"/>
                                    </p:animMotion>
                                  </p:childTnLst>
                                </p:cTn>
                              </p:par>
                            </p:childTnLst>
                          </p:cTn>
                        </p:par>
                        <p:par>
                          <p:cTn id="72" fill="hold">
                            <p:stCondLst>
                              <p:cond delay="2000"/>
                            </p:stCondLst>
                            <p:childTnLst>
                              <p:par>
                                <p:cTn id="73" presetID="1" presetClass="entr" presetSubtype="0" fill="hold" grpId="0" nodeType="afterEffect">
                                  <p:stCondLst>
                                    <p:cond delay="0"/>
                                  </p:stCondLst>
                                  <p:childTnLst>
                                    <p:set>
                                      <p:cBhvr>
                                        <p:cTn id="74" dur="1" fill="hold">
                                          <p:stCondLst>
                                            <p:cond delay="0"/>
                                          </p:stCondLst>
                                        </p:cTn>
                                        <p:tgtEl>
                                          <p:spTgt spid="154713"/>
                                        </p:tgtEl>
                                        <p:attrNameLst>
                                          <p:attrName>style.visibility</p:attrName>
                                        </p:attrNameLst>
                                      </p:cBhvr>
                                      <p:to>
                                        <p:strVal val="visible"/>
                                      </p:to>
                                    </p:set>
                                  </p:childTnLst>
                                </p:cTn>
                              </p:par>
                            </p:childTnLst>
                          </p:cTn>
                        </p:par>
                        <p:par>
                          <p:cTn id="75" fill="hold">
                            <p:stCondLst>
                              <p:cond delay="2000"/>
                            </p:stCondLst>
                            <p:childTnLst>
                              <p:par>
                                <p:cTn id="76" presetID="22" presetClass="entr" presetSubtype="8"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par>
                          <p:cTn id="79" fill="hold">
                            <p:stCondLst>
                              <p:cond delay="2500"/>
                            </p:stCondLst>
                            <p:childTnLst>
                              <p:par>
                                <p:cTn id="80" presetID="22" presetClass="entr" presetSubtype="8" fill="hold"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par>
                                <p:cTn id="83" presetID="22" presetClass="entr" presetSubtype="8" fill="hold" nodeType="with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wipe(left)">
                                      <p:cBhvr>
                                        <p:cTn id="85" dur="500"/>
                                        <p:tgtEl>
                                          <p:spTgt spid="2"/>
                                        </p:tgtEl>
                                      </p:cBhvr>
                                    </p:animEffect>
                                  </p:childTnLst>
                                </p:cTn>
                              </p:par>
                            </p:childTnLst>
                          </p:cTn>
                        </p:par>
                        <p:par>
                          <p:cTn id="86" fill="hold">
                            <p:stCondLst>
                              <p:cond delay="3000"/>
                            </p:stCondLst>
                            <p:childTnLst>
                              <p:par>
                                <p:cTn id="87" presetID="22" presetClass="entr" presetSubtype="8" fill="hold"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wipe(left)">
                                      <p:cBhvr>
                                        <p:cTn id="89" dur="500"/>
                                        <p:tgtEl>
                                          <p:spTgt spid="10"/>
                                        </p:tgtEl>
                                      </p:cBhvr>
                                    </p:animEffect>
                                  </p:childTnLst>
                                </p:cTn>
                              </p:par>
                              <p:par>
                                <p:cTn id="90" presetID="22" presetClass="entr" presetSubtype="8" fill="hold"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left)">
                                      <p:cBhvr>
                                        <p:cTn id="92" dur="500"/>
                                        <p:tgtEl>
                                          <p:spTgt spid="3"/>
                                        </p:tgtEl>
                                      </p:cBhvr>
                                    </p:animEffect>
                                  </p:childTnLst>
                                </p:cTn>
                              </p:par>
                              <p:par>
                                <p:cTn id="93" presetID="22" presetClass="entr" presetSubtype="8"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wipe(left)">
                                      <p:cBhvr>
                                        <p:cTn id="95" dur="500"/>
                                        <p:tgtEl>
                                          <p:spTgt spid="6"/>
                                        </p:tgtEl>
                                      </p:cBhvr>
                                    </p:animEffect>
                                  </p:childTnLst>
                                </p:cTn>
                              </p:par>
                            </p:childTnLst>
                          </p:cTn>
                        </p:par>
                        <p:par>
                          <p:cTn id="96" fill="hold">
                            <p:stCondLst>
                              <p:cond delay="3500"/>
                            </p:stCondLst>
                            <p:childTnLst>
                              <p:par>
                                <p:cTn id="97" presetID="22" presetClass="entr" presetSubtype="8" fill="hold" nodeType="after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wipe(left)">
                                      <p:cBhvr>
                                        <p:cTn id="99" dur="500"/>
                                        <p:tgtEl>
                                          <p:spTgt spid="7"/>
                                        </p:tgtEl>
                                      </p:cBhvr>
                                    </p:animEffect>
                                  </p:childTnLst>
                                </p:cTn>
                              </p:par>
                              <p:par>
                                <p:cTn id="100" presetID="22" presetClass="entr" presetSubtype="8" fill="hold" nodeType="with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wipe(left)">
                                      <p:cBhvr>
                                        <p:cTn id="102" dur="500"/>
                                        <p:tgtEl>
                                          <p:spTgt spid="4"/>
                                        </p:tgtEl>
                                      </p:cBhvr>
                                    </p:animEffect>
                                  </p:childTnLst>
                                </p:cTn>
                              </p:par>
                              <p:par>
                                <p:cTn id="103" presetID="22" presetClass="entr" presetSubtype="8" fill="hold" nodeType="with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wipe(left)">
                                      <p:cBhvr>
                                        <p:cTn id="105" dur="500"/>
                                        <p:tgtEl>
                                          <p:spTgt spid="11"/>
                                        </p:tgtEl>
                                      </p:cBhvr>
                                    </p:animEffect>
                                  </p:childTnLst>
                                </p:cTn>
                              </p:par>
                            </p:childTnLst>
                          </p:cTn>
                        </p:par>
                        <p:par>
                          <p:cTn id="106" fill="hold">
                            <p:stCondLst>
                              <p:cond delay="4000"/>
                            </p:stCondLst>
                            <p:childTnLst>
                              <p:par>
                                <p:cTn id="107" presetID="22" presetClass="entr" presetSubtype="8" fill="hold" nodeType="afterEffect">
                                  <p:stCondLst>
                                    <p:cond delay="0"/>
                                  </p:stCondLst>
                                  <p:childTnLst>
                                    <p:set>
                                      <p:cBhvr>
                                        <p:cTn id="108" dur="1" fill="hold">
                                          <p:stCondLst>
                                            <p:cond delay="0"/>
                                          </p:stCondLst>
                                        </p:cTn>
                                        <p:tgtEl>
                                          <p:spTgt spid="5"/>
                                        </p:tgtEl>
                                        <p:attrNameLst>
                                          <p:attrName>style.visibility</p:attrName>
                                        </p:attrNameLst>
                                      </p:cBhvr>
                                      <p:to>
                                        <p:strVal val="visible"/>
                                      </p:to>
                                    </p:set>
                                    <p:animEffect transition="in" filter="wipe(left)">
                                      <p:cBhvr>
                                        <p:cTn id="109" dur="500"/>
                                        <p:tgtEl>
                                          <p:spTgt spid="5"/>
                                        </p:tgtEl>
                                      </p:cBhvr>
                                    </p:animEffect>
                                  </p:childTnLst>
                                </p:cTn>
                              </p:par>
                              <p:par>
                                <p:cTn id="110" presetID="22" presetClass="entr" presetSubtype="8"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left)">
                                      <p:cBhvr>
                                        <p:cTn id="112" dur="500"/>
                                        <p:tgtEl>
                                          <p:spTgt spid="8"/>
                                        </p:tgtEl>
                                      </p:cBhvr>
                                    </p:animEffect>
                                  </p:childTnLst>
                                </p:cTn>
                              </p:par>
                            </p:childTnLst>
                          </p:cTn>
                        </p:par>
                        <p:par>
                          <p:cTn id="113" fill="hold">
                            <p:stCondLst>
                              <p:cond delay="4500"/>
                            </p:stCondLst>
                            <p:childTnLst>
                              <p:par>
                                <p:cTn id="114" presetID="22" presetClass="entr" presetSubtype="8" fill="hold" nodeType="after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wipe(left)">
                                      <p:cBhvr>
                                        <p:cTn id="116" dur="500"/>
                                        <p:tgtEl>
                                          <p:spTgt spid="9"/>
                                        </p:tgtEl>
                                      </p:cBhvr>
                                    </p:animEffect>
                                  </p:childTnLst>
                                </p:cTn>
                              </p:par>
                            </p:childTnLst>
                          </p:cTn>
                        </p:par>
                        <p:par>
                          <p:cTn id="117" fill="hold">
                            <p:stCondLst>
                              <p:cond delay="5000"/>
                            </p:stCondLst>
                            <p:childTnLst>
                              <p:par>
                                <p:cTn id="118" presetID="1" presetClass="exit" presetSubtype="0" fill="hold" grpId="1" nodeType="afterEffect">
                                  <p:stCondLst>
                                    <p:cond delay="0"/>
                                  </p:stCondLst>
                                  <p:childTnLst>
                                    <p:set>
                                      <p:cBhvr>
                                        <p:cTn id="119" dur="1" fill="hold">
                                          <p:stCondLst>
                                            <p:cond delay="0"/>
                                          </p:stCondLst>
                                        </p:cTn>
                                        <p:tgtEl>
                                          <p:spTgt spid="176"/>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63" presetClass="path" presetSubtype="0" accel="50000" decel="50000" fill="hold" grpId="0" nodeType="clickEffect">
                                  <p:stCondLst>
                                    <p:cond delay="0"/>
                                  </p:stCondLst>
                                  <p:childTnLst>
                                    <p:animMotion origin="layout" path="M 0.04914 0.00116 L 0.37327 0.00348 " pathEditMode="relative" rAng="0" ptsTypes="AA">
                                      <p:cBhvr>
                                        <p:cTn id="123" dur="2000" fill="hold"/>
                                        <p:tgtEl>
                                          <p:spTgt spid="177"/>
                                        </p:tgtEl>
                                        <p:attrNameLst>
                                          <p:attrName>ppt_x</p:attrName>
                                          <p:attrName>ppt_y</p:attrName>
                                        </p:attrNameLst>
                                      </p:cBhvr>
                                      <p:rCtr x="16200" y="100"/>
                                    </p:animMotion>
                                  </p:childTnLst>
                                </p:cTn>
                              </p:par>
                            </p:childTnLst>
                          </p:cTn>
                        </p:par>
                        <p:par>
                          <p:cTn id="124" fill="hold">
                            <p:stCondLst>
                              <p:cond delay="2000"/>
                            </p:stCondLst>
                            <p:childTnLst>
                              <p:par>
                                <p:cTn id="125" presetID="1" presetClass="exit" presetSubtype="0" fill="hold" grpId="1" nodeType="afterEffect">
                                  <p:stCondLst>
                                    <p:cond delay="0"/>
                                  </p:stCondLst>
                                  <p:childTnLst>
                                    <p:set>
                                      <p:cBhvr>
                                        <p:cTn id="126" dur="1" fill="hold">
                                          <p:stCondLst>
                                            <p:cond delay="0"/>
                                          </p:stCondLst>
                                        </p:cTn>
                                        <p:tgtEl>
                                          <p:spTgt spid="1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03" grpId="0" animBg="1"/>
      <p:bldP spid="154704" grpId="0" animBg="1"/>
      <p:bldP spid="154705" grpId="0" animBg="1"/>
      <p:bldP spid="154706" grpId="0" animBg="1"/>
      <p:bldP spid="154711" grpId="0"/>
      <p:bldP spid="154713" grpId="0"/>
      <p:bldP spid="154740" grpId="0" animBg="1"/>
      <p:bldP spid="154741" grpId="0" animBg="1"/>
      <p:bldP spid="154742" grpId="0" animBg="1"/>
      <p:bldP spid="175" grpId="0" animBg="1"/>
      <p:bldP spid="175" grpId="1" animBg="1"/>
      <p:bldP spid="176" grpId="0" animBg="1"/>
      <p:bldP spid="176" grpId="1" animBg="1"/>
      <p:bldP spid="177" grpId="0" animBg="1"/>
      <p:bldP spid="177"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6"/>
          <p:cNvGrpSpPr>
            <a:grpSpLocks/>
          </p:cNvGrpSpPr>
          <p:nvPr/>
        </p:nvGrpSpPr>
        <p:grpSpPr bwMode="auto">
          <a:xfrm>
            <a:off x="5570538" y="4762500"/>
            <a:ext cx="1741487" cy="1228725"/>
            <a:chOff x="1321" y="2432"/>
            <a:chExt cx="1097" cy="774"/>
          </a:xfrm>
        </p:grpSpPr>
        <p:sp>
          <p:nvSpPr>
            <p:cNvPr id="53251" name="AutoShape 1027"/>
            <p:cNvSpPr>
              <a:spLocks noChangeArrowheads="1"/>
            </p:cNvSpPr>
            <p:nvPr/>
          </p:nvSpPr>
          <p:spPr bwMode="auto">
            <a:xfrm rot="5400000">
              <a:off x="1714" y="2039"/>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rgbClr val="000000"/>
                  </a:solidFill>
                  <a:latin typeface="+mn-lt"/>
                  <a:ea typeface="PMingLiU" pitchFamily="18" charset="-120"/>
                </a:rPr>
                <a:t>Packet 1</a:t>
              </a:r>
            </a:p>
          </p:txBody>
        </p:sp>
        <p:sp>
          <p:nvSpPr>
            <p:cNvPr id="53252" name="AutoShape 1028"/>
            <p:cNvSpPr>
              <a:spLocks noChangeArrowheads="1"/>
            </p:cNvSpPr>
            <p:nvPr/>
          </p:nvSpPr>
          <p:spPr bwMode="auto">
            <a:xfrm rot="5400000">
              <a:off x="1721" y="2270"/>
              <a:ext cx="304"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rgbClr val="000000"/>
                  </a:solidFill>
                  <a:latin typeface="+mn-lt"/>
                  <a:ea typeface="PMingLiU" pitchFamily="18" charset="-120"/>
                </a:rPr>
                <a:t>Packet 2</a:t>
              </a:r>
            </a:p>
          </p:txBody>
        </p:sp>
        <p:sp>
          <p:nvSpPr>
            <p:cNvPr id="53253" name="AutoShape 1029"/>
            <p:cNvSpPr>
              <a:spLocks noChangeArrowheads="1"/>
            </p:cNvSpPr>
            <p:nvPr/>
          </p:nvSpPr>
          <p:spPr bwMode="auto">
            <a:xfrm rot="5400000">
              <a:off x="1714" y="2508"/>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rgbClr val="000000"/>
                  </a:solidFill>
                  <a:latin typeface="+mn-lt"/>
                  <a:ea typeface="PMingLiU" pitchFamily="18" charset="-120"/>
                </a:rPr>
                <a:t>Packet 3</a:t>
              </a:r>
            </a:p>
          </p:txBody>
        </p:sp>
      </p:grpSp>
      <p:grpSp>
        <p:nvGrpSpPr>
          <p:cNvPr id="3" name="Group 1030"/>
          <p:cNvGrpSpPr>
            <a:grpSpLocks/>
          </p:cNvGrpSpPr>
          <p:nvPr/>
        </p:nvGrpSpPr>
        <p:grpSpPr bwMode="auto">
          <a:xfrm>
            <a:off x="3819525" y="4152900"/>
            <a:ext cx="1741488" cy="1230313"/>
            <a:chOff x="1321" y="2432"/>
            <a:chExt cx="1097" cy="774"/>
          </a:xfrm>
        </p:grpSpPr>
        <p:sp>
          <p:nvSpPr>
            <p:cNvPr id="53255" name="AutoShape 1031"/>
            <p:cNvSpPr>
              <a:spLocks noChangeArrowheads="1"/>
            </p:cNvSpPr>
            <p:nvPr/>
          </p:nvSpPr>
          <p:spPr bwMode="auto">
            <a:xfrm rot="5400000">
              <a:off x="1714" y="2039"/>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1</a:t>
              </a:r>
            </a:p>
          </p:txBody>
        </p:sp>
        <p:sp>
          <p:nvSpPr>
            <p:cNvPr id="53256" name="AutoShape 1032"/>
            <p:cNvSpPr>
              <a:spLocks noChangeArrowheads="1"/>
            </p:cNvSpPr>
            <p:nvPr/>
          </p:nvSpPr>
          <p:spPr bwMode="auto">
            <a:xfrm rot="5400000">
              <a:off x="1721" y="2270"/>
              <a:ext cx="304"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2</a:t>
              </a:r>
            </a:p>
          </p:txBody>
        </p:sp>
        <p:sp>
          <p:nvSpPr>
            <p:cNvPr id="53257" name="AutoShape 1033"/>
            <p:cNvSpPr>
              <a:spLocks noChangeArrowheads="1"/>
            </p:cNvSpPr>
            <p:nvPr/>
          </p:nvSpPr>
          <p:spPr bwMode="auto">
            <a:xfrm rot="5400000">
              <a:off x="1714" y="2508"/>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3</a:t>
              </a:r>
            </a:p>
          </p:txBody>
        </p:sp>
      </p:grpSp>
      <p:sp>
        <p:nvSpPr>
          <p:cNvPr id="53258" name="Rectangle 1034"/>
          <p:cNvSpPr>
            <a:spLocks noGrp="1" noChangeArrowheads="1"/>
          </p:cNvSpPr>
          <p:nvPr>
            <p:ph type="title"/>
          </p:nvPr>
        </p:nvSpPr>
        <p:spPr>
          <a:xfrm>
            <a:off x="361950" y="285750"/>
            <a:ext cx="8515350" cy="990600"/>
          </a:xfrm>
        </p:spPr>
        <p:txBody>
          <a:bodyPr lIns="91430" tIns="45716" rIns="91430" bIns="45716" anchor="t"/>
          <a:lstStyle/>
          <a:p>
            <a:r>
              <a:rPr lang="zh-TW" altLang="en-US" sz="3200" dirty="0">
                <a:ea typeface="PMingLiU" pitchFamily="18" charset="-120"/>
              </a:rPr>
              <a:t>Timing of </a:t>
            </a:r>
            <a:r>
              <a:rPr lang="en-US" altLang="zh-CN" sz="3200" dirty="0"/>
              <a:t>Virtual-Circuit Packet Switching</a:t>
            </a:r>
            <a:endParaRPr lang="zh-TW" altLang="en-US" sz="3200" dirty="0"/>
          </a:p>
        </p:txBody>
      </p:sp>
      <p:sp>
        <p:nvSpPr>
          <p:cNvPr id="53259" name="Rectangle 1035"/>
          <p:cNvSpPr>
            <a:spLocks noChangeArrowheads="1"/>
          </p:cNvSpPr>
          <p:nvPr/>
        </p:nvSpPr>
        <p:spPr bwMode="auto">
          <a:xfrm>
            <a:off x="4260850" y="1711325"/>
            <a:ext cx="0" cy="11113"/>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0" name="Rectangle 1036"/>
          <p:cNvSpPr>
            <a:spLocks noChangeArrowheads="1"/>
          </p:cNvSpPr>
          <p:nvPr/>
        </p:nvSpPr>
        <p:spPr bwMode="auto">
          <a:xfrm>
            <a:off x="4260850" y="1770063"/>
            <a:ext cx="0"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1" name="Rectangle 1037"/>
          <p:cNvSpPr>
            <a:spLocks noChangeArrowheads="1"/>
          </p:cNvSpPr>
          <p:nvPr/>
        </p:nvSpPr>
        <p:spPr bwMode="auto">
          <a:xfrm>
            <a:off x="1066800" y="19177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2" name="Rectangle 1038"/>
          <p:cNvSpPr>
            <a:spLocks noChangeArrowheads="1"/>
          </p:cNvSpPr>
          <p:nvPr/>
        </p:nvSpPr>
        <p:spPr bwMode="auto">
          <a:xfrm>
            <a:off x="1790700" y="20701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3" name="Rectangle 1039"/>
          <p:cNvSpPr>
            <a:spLocks noChangeArrowheads="1"/>
          </p:cNvSpPr>
          <p:nvPr/>
        </p:nvSpPr>
        <p:spPr bwMode="auto">
          <a:xfrm>
            <a:off x="1066800" y="19939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4" name="Rectangle 1040"/>
          <p:cNvSpPr>
            <a:spLocks noChangeArrowheads="1"/>
          </p:cNvSpPr>
          <p:nvPr/>
        </p:nvSpPr>
        <p:spPr bwMode="auto">
          <a:xfrm>
            <a:off x="1790700" y="21463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5" name="Rectangle 1041"/>
          <p:cNvSpPr>
            <a:spLocks noChangeArrowheads="1"/>
          </p:cNvSpPr>
          <p:nvPr/>
        </p:nvSpPr>
        <p:spPr bwMode="auto">
          <a:xfrm>
            <a:off x="1066800" y="30861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7" name="Rectangle 1043"/>
          <p:cNvSpPr>
            <a:spLocks noChangeArrowheads="1"/>
          </p:cNvSpPr>
          <p:nvPr/>
        </p:nvSpPr>
        <p:spPr bwMode="auto">
          <a:xfrm>
            <a:off x="1066800" y="3811588"/>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8" name="Rectangle 1044"/>
          <p:cNvSpPr>
            <a:spLocks noChangeArrowheads="1"/>
          </p:cNvSpPr>
          <p:nvPr/>
        </p:nvSpPr>
        <p:spPr bwMode="auto">
          <a:xfrm>
            <a:off x="3238500" y="3989388"/>
            <a:ext cx="1588" cy="12700"/>
          </a:xfrm>
          <a:prstGeom prst="rect">
            <a:avLst/>
          </a:prstGeom>
          <a:blipFill dpi="0" rotWithShape="0">
            <a:blip r:embed="rId3" cstate="print"/>
            <a:srcRect/>
            <a:tile tx="0" ty="0" sx="100000" sy="100000" flip="none" algn="tl"/>
          </a:blipFill>
          <a:ln w="9525">
            <a:solidFill>
              <a:schemeClr val="tx1"/>
            </a:solidFill>
            <a:miter lim="800000"/>
            <a:headEnd/>
            <a:tailEnd/>
          </a:ln>
        </p:spPr>
        <p:txBody>
          <a:bodyPr/>
          <a:lstStyle/>
          <a:p>
            <a:endParaRPr lang="zh-CN" altLang="en-US">
              <a:latin typeface="+mn-lt"/>
            </a:endParaRPr>
          </a:p>
        </p:txBody>
      </p:sp>
      <p:sp>
        <p:nvSpPr>
          <p:cNvPr id="53269" name="Freeform 1045"/>
          <p:cNvSpPr>
            <a:spLocks/>
          </p:cNvSpPr>
          <p:nvPr/>
        </p:nvSpPr>
        <p:spPr bwMode="auto">
          <a:xfrm>
            <a:off x="6945313" y="1444625"/>
            <a:ext cx="908050" cy="944563"/>
          </a:xfrm>
          <a:custGeom>
            <a:avLst/>
            <a:gdLst/>
            <a:ahLst/>
            <a:cxnLst>
              <a:cxn ang="0">
                <a:pos x="127" y="391"/>
              </a:cxn>
              <a:cxn ang="0">
                <a:pos x="0" y="391"/>
              </a:cxn>
              <a:cxn ang="0">
                <a:pos x="0" y="596"/>
              </a:cxn>
              <a:cxn ang="0">
                <a:pos x="573" y="596"/>
              </a:cxn>
              <a:cxn ang="0">
                <a:pos x="573" y="391"/>
              </a:cxn>
              <a:cxn ang="0">
                <a:pos x="449" y="391"/>
              </a:cxn>
              <a:cxn ang="0">
                <a:pos x="449" y="364"/>
              </a:cxn>
              <a:cxn ang="0">
                <a:pos x="503" y="364"/>
              </a:cxn>
              <a:cxn ang="0">
                <a:pos x="503" y="0"/>
              </a:cxn>
              <a:cxn ang="0">
                <a:pos x="73" y="0"/>
              </a:cxn>
              <a:cxn ang="0">
                <a:pos x="73" y="364"/>
              </a:cxn>
              <a:cxn ang="0">
                <a:pos x="127" y="364"/>
              </a:cxn>
              <a:cxn ang="0">
                <a:pos x="127" y="391"/>
              </a:cxn>
            </a:cxnLst>
            <a:rect l="0" t="0" r="r" b="b"/>
            <a:pathLst>
              <a:path w="573" h="596">
                <a:moveTo>
                  <a:pt x="127" y="391"/>
                </a:moveTo>
                <a:lnTo>
                  <a:pt x="0" y="391"/>
                </a:lnTo>
                <a:lnTo>
                  <a:pt x="0" y="596"/>
                </a:lnTo>
                <a:lnTo>
                  <a:pt x="573" y="596"/>
                </a:lnTo>
                <a:lnTo>
                  <a:pt x="573" y="391"/>
                </a:lnTo>
                <a:lnTo>
                  <a:pt x="449" y="391"/>
                </a:lnTo>
                <a:lnTo>
                  <a:pt x="449" y="364"/>
                </a:lnTo>
                <a:lnTo>
                  <a:pt x="503" y="364"/>
                </a:lnTo>
                <a:lnTo>
                  <a:pt x="503" y="0"/>
                </a:lnTo>
                <a:lnTo>
                  <a:pt x="73" y="0"/>
                </a:lnTo>
                <a:lnTo>
                  <a:pt x="73" y="364"/>
                </a:lnTo>
                <a:lnTo>
                  <a:pt x="127" y="364"/>
                </a:lnTo>
                <a:lnTo>
                  <a:pt x="127" y="391"/>
                </a:lnTo>
                <a:close/>
              </a:path>
            </a:pathLst>
          </a:custGeom>
          <a:solidFill>
            <a:srgbClr val="FFFFFF"/>
          </a:solidFill>
          <a:ln w="15875">
            <a:solidFill>
              <a:srgbClr val="000000"/>
            </a:solidFill>
            <a:prstDash val="solid"/>
            <a:round/>
            <a:headEnd/>
            <a:tailEnd/>
          </a:ln>
        </p:spPr>
        <p:txBody>
          <a:bodyPr/>
          <a:lstStyle/>
          <a:p>
            <a:endParaRPr lang="zh-CN" altLang="en-US">
              <a:latin typeface="+mn-lt"/>
            </a:endParaRPr>
          </a:p>
        </p:txBody>
      </p:sp>
      <p:sp>
        <p:nvSpPr>
          <p:cNvPr id="53270" name="Line 1046"/>
          <p:cNvSpPr>
            <a:spLocks noChangeShapeType="1"/>
          </p:cNvSpPr>
          <p:nvPr/>
        </p:nvSpPr>
        <p:spPr bwMode="auto">
          <a:xfrm>
            <a:off x="7146925" y="2065338"/>
            <a:ext cx="509588" cy="1587"/>
          </a:xfrm>
          <a:prstGeom prst="line">
            <a:avLst/>
          </a:prstGeom>
          <a:noFill/>
          <a:ln w="15875">
            <a:solidFill>
              <a:srgbClr val="000000"/>
            </a:solidFill>
            <a:round/>
            <a:headEnd/>
            <a:tailEnd/>
          </a:ln>
        </p:spPr>
        <p:txBody>
          <a:bodyPr/>
          <a:lstStyle/>
          <a:p>
            <a:endParaRPr lang="zh-CN" altLang="en-US">
              <a:latin typeface="+mn-lt"/>
            </a:endParaRPr>
          </a:p>
        </p:txBody>
      </p:sp>
      <p:sp>
        <p:nvSpPr>
          <p:cNvPr id="53271" name="Line 1047"/>
          <p:cNvSpPr>
            <a:spLocks noChangeShapeType="1"/>
          </p:cNvSpPr>
          <p:nvPr/>
        </p:nvSpPr>
        <p:spPr bwMode="auto">
          <a:xfrm>
            <a:off x="7146925" y="2022475"/>
            <a:ext cx="509588" cy="1588"/>
          </a:xfrm>
          <a:prstGeom prst="line">
            <a:avLst/>
          </a:prstGeom>
          <a:noFill/>
          <a:ln w="15875">
            <a:solidFill>
              <a:srgbClr val="000000"/>
            </a:solidFill>
            <a:round/>
            <a:headEnd/>
            <a:tailEnd/>
          </a:ln>
        </p:spPr>
        <p:txBody>
          <a:bodyPr/>
          <a:lstStyle/>
          <a:p>
            <a:endParaRPr lang="zh-CN" altLang="en-US">
              <a:latin typeface="+mn-lt"/>
            </a:endParaRPr>
          </a:p>
        </p:txBody>
      </p:sp>
      <p:sp>
        <p:nvSpPr>
          <p:cNvPr id="53272" name="Freeform 1048"/>
          <p:cNvSpPr>
            <a:spLocks noEditPoints="1"/>
          </p:cNvSpPr>
          <p:nvPr/>
        </p:nvSpPr>
        <p:spPr bwMode="auto">
          <a:xfrm>
            <a:off x="7415213" y="2097088"/>
            <a:ext cx="368300" cy="265112"/>
          </a:xfrm>
          <a:custGeom>
            <a:avLst/>
            <a:gdLst/>
            <a:ahLst/>
            <a:cxnLst>
              <a:cxn ang="0">
                <a:pos x="0" y="168"/>
              </a:cxn>
              <a:cxn ang="0">
                <a:pos x="188" y="168"/>
              </a:cxn>
              <a:cxn ang="0">
                <a:pos x="188" y="0"/>
              </a:cxn>
              <a:cxn ang="0">
                <a:pos x="0" y="0"/>
              </a:cxn>
              <a:cxn ang="0">
                <a:pos x="0" y="168"/>
              </a:cxn>
              <a:cxn ang="0">
                <a:pos x="207" y="26"/>
              </a:cxn>
              <a:cxn ang="0">
                <a:pos x="233" y="26"/>
              </a:cxn>
              <a:cxn ang="0">
                <a:pos x="233" y="0"/>
              </a:cxn>
              <a:cxn ang="0">
                <a:pos x="207" y="0"/>
              </a:cxn>
              <a:cxn ang="0">
                <a:pos x="207" y="26"/>
              </a:cxn>
            </a:cxnLst>
            <a:rect l="0" t="0" r="r" b="b"/>
            <a:pathLst>
              <a:path w="233" h="168">
                <a:moveTo>
                  <a:pt x="0" y="168"/>
                </a:moveTo>
                <a:lnTo>
                  <a:pt x="188" y="168"/>
                </a:lnTo>
                <a:lnTo>
                  <a:pt x="188" y="0"/>
                </a:lnTo>
                <a:lnTo>
                  <a:pt x="0" y="0"/>
                </a:lnTo>
                <a:lnTo>
                  <a:pt x="0" y="168"/>
                </a:lnTo>
                <a:close/>
                <a:moveTo>
                  <a:pt x="207" y="26"/>
                </a:moveTo>
                <a:lnTo>
                  <a:pt x="233" y="26"/>
                </a:lnTo>
                <a:lnTo>
                  <a:pt x="233" y="0"/>
                </a:lnTo>
                <a:lnTo>
                  <a:pt x="207" y="0"/>
                </a:lnTo>
                <a:lnTo>
                  <a:pt x="207" y="26"/>
                </a:lnTo>
                <a:close/>
              </a:path>
            </a:pathLst>
          </a:custGeom>
          <a:solidFill>
            <a:srgbClr val="FFFFFF"/>
          </a:solidFill>
          <a:ln w="4763">
            <a:solidFill>
              <a:srgbClr val="000000"/>
            </a:solidFill>
            <a:prstDash val="solid"/>
            <a:round/>
            <a:headEnd/>
            <a:tailEnd/>
          </a:ln>
        </p:spPr>
        <p:txBody>
          <a:bodyPr/>
          <a:lstStyle/>
          <a:p>
            <a:endParaRPr lang="zh-CN" altLang="en-US">
              <a:latin typeface="+mn-lt"/>
            </a:endParaRPr>
          </a:p>
        </p:txBody>
      </p:sp>
      <p:sp>
        <p:nvSpPr>
          <p:cNvPr id="53273" name="Line 1049"/>
          <p:cNvSpPr>
            <a:spLocks noChangeShapeType="1"/>
          </p:cNvSpPr>
          <p:nvPr/>
        </p:nvSpPr>
        <p:spPr bwMode="auto">
          <a:xfrm>
            <a:off x="7415213" y="2184400"/>
            <a:ext cx="296862" cy="1588"/>
          </a:xfrm>
          <a:prstGeom prst="line">
            <a:avLst/>
          </a:prstGeom>
          <a:noFill/>
          <a:ln w="4763">
            <a:solidFill>
              <a:srgbClr val="000000"/>
            </a:solidFill>
            <a:round/>
            <a:headEnd/>
            <a:tailEnd/>
          </a:ln>
        </p:spPr>
        <p:txBody>
          <a:bodyPr/>
          <a:lstStyle/>
          <a:p>
            <a:endParaRPr lang="zh-CN" altLang="en-US">
              <a:latin typeface="+mn-lt"/>
            </a:endParaRPr>
          </a:p>
        </p:txBody>
      </p:sp>
      <p:sp>
        <p:nvSpPr>
          <p:cNvPr id="53274" name="Line 1050"/>
          <p:cNvSpPr>
            <a:spLocks noChangeShapeType="1"/>
          </p:cNvSpPr>
          <p:nvPr/>
        </p:nvSpPr>
        <p:spPr bwMode="auto">
          <a:xfrm>
            <a:off x="7415213" y="2273300"/>
            <a:ext cx="296862" cy="1588"/>
          </a:xfrm>
          <a:prstGeom prst="line">
            <a:avLst/>
          </a:prstGeom>
          <a:noFill/>
          <a:ln w="4763">
            <a:solidFill>
              <a:srgbClr val="000000"/>
            </a:solidFill>
            <a:round/>
            <a:headEnd/>
            <a:tailEnd/>
          </a:ln>
        </p:spPr>
        <p:txBody>
          <a:bodyPr/>
          <a:lstStyle/>
          <a:p>
            <a:endParaRPr lang="zh-CN" altLang="en-US">
              <a:latin typeface="+mn-lt"/>
            </a:endParaRPr>
          </a:p>
        </p:txBody>
      </p:sp>
      <p:sp>
        <p:nvSpPr>
          <p:cNvPr id="53275" name="Line 1051"/>
          <p:cNvSpPr>
            <a:spLocks noChangeShapeType="1"/>
          </p:cNvSpPr>
          <p:nvPr/>
        </p:nvSpPr>
        <p:spPr bwMode="auto">
          <a:xfrm>
            <a:off x="7429500" y="2225675"/>
            <a:ext cx="268288" cy="1588"/>
          </a:xfrm>
          <a:prstGeom prst="line">
            <a:avLst/>
          </a:prstGeom>
          <a:noFill/>
          <a:ln w="4763">
            <a:solidFill>
              <a:srgbClr val="000000"/>
            </a:solidFill>
            <a:round/>
            <a:headEnd/>
            <a:tailEnd/>
          </a:ln>
        </p:spPr>
        <p:txBody>
          <a:bodyPr/>
          <a:lstStyle/>
          <a:p>
            <a:endParaRPr lang="zh-CN" altLang="en-US">
              <a:latin typeface="+mn-lt"/>
            </a:endParaRPr>
          </a:p>
        </p:txBody>
      </p:sp>
      <p:sp>
        <p:nvSpPr>
          <p:cNvPr id="53276" name="Rectangle 1052"/>
          <p:cNvSpPr>
            <a:spLocks noChangeArrowheads="1"/>
          </p:cNvSpPr>
          <p:nvPr/>
        </p:nvSpPr>
        <p:spPr bwMode="auto">
          <a:xfrm>
            <a:off x="7586663" y="2200275"/>
            <a:ext cx="85725" cy="57150"/>
          </a:xfrm>
          <a:prstGeom prst="rect">
            <a:avLst/>
          </a:prstGeom>
          <a:noFill/>
          <a:ln w="4763">
            <a:solidFill>
              <a:srgbClr val="000000"/>
            </a:solidFill>
            <a:miter lim="800000"/>
            <a:headEnd/>
            <a:tailEnd/>
          </a:ln>
        </p:spPr>
        <p:txBody>
          <a:bodyPr/>
          <a:lstStyle/>
          <a:p>
            <a:endParaRPr lang="zh-CN" altLang="en-US">
              <a:latin typeface="+mn-lt"/>
            </a:endParaRPr>
          </a:p>
        </p:txBody>
      </p:sp>
      <p:sp>
        <p:nvSpPr>
          <p:cNvPr id="53277" name="Freeform 1053"/>
          <p:cNvSpPr>
            <a:spLocks noEditPoints="1"/>
          </p:cNvSpPr>
          <p:nvPr/>
        </p:nvSpPr>
        <p:spPr bwMode="auto">
          <a:xfrm>
            <a:off x="6975475" y="1512888"/>
            <a:ext cx="854075" cy="635000"/>
          </a:xfrm>
          <a:custGeom>
            <a:avLst/>
            <a:gdLst/>
            <a:ahLst/>
            <a:cxnLst>
              <a:cxn ang="0">
                <a:pos x="449" y="285"/>
              </a:cxn>
              <a:cxn ang="0">
                <a:pos x="472" y="285"/>
              </a:cxn>
              <a:cxn ang="0">
                <a:pos x="472" y="278"/>
              </a:cxn>
              <a:cxn ang="0">
                <a:pos x="449" y="278"/>
              </a:cxn>
              <a:cxn ang="0">
                <a:pos x="449" y="285"/>
              </a:cxn>
              <a:cxn ang="0">
                <a:pos x="121" y="239"/>
              </a:cxn>
              <a:cxn ang="0">
                <a:pos x="121" y="27"/>
              </a:cxn>
              <a:cxn ang="0">
                <a:pos x="417" y="27"/>
              </a:cxn>
              <a:cxn ang="0">
                <a:pos x="417" y="239"/>
              </a:cxn>
              <a:cxn ang="0">
                <a:pos x="121" y="239"/>
              </a:cxn>
              <a:cxn ang="0">
                <a:pos x="108" y="252"/>
              </a:cxn>
              <a:cxn ang="0">
                <a:pos x="430" y="252"/>
              </a:cxn>
              <a:cxn ang="0">
                <a:pos x="430" y="14"/>
              </a:cxn>
              <a:cxn ang="0">
                <a:pos x="443" y="14"/>
              </a:cxn>
              <a:cxn ang="0">
                <a:pos x="443" y="0"/>
              </a:cxn>
              <a:cxn ang="0">
                <a:pos x="93" y="0"/>
              </a:cxn>
              <a:cxn ang="0">
                <a:pos x="93" y="265"/>
              </a:cxn>
              <a:cxn ang="0">
                <a:pos x="108" y="265"/>
              </a:cxn>
              <a:cxn ang="0">
                <a:pos x="108" y="252"/>
              </a:cxn>
              <a:cxn ang="0">
                <a:pos x="0" y="388"/>
              </a:cxn>
              <a:cxn ang="0">
                <a:pos x="54" y="388"/>
              </a:cxn>
              <a:cxn ang="0">
                <a:pos x="54" y="368"/>
              </a:cxn>
              <a:cxn ang="0">
                <a:pos x="0" y="368"/>
              </a:cxn>
              <a:cxn ang="0">
                <a:pos x="0" y="388"/>
              </a:cxn>
              <a:cxn ang="0">
                <a:pos x="312" y="401"/>
              </a:cxn>
              <a:cxn ang="0">
                <a:pos x="430" y="401"/>
              </a:cxn>
              <a:cxn ang="0">
                <a:pos x="430" y="391"/>
              </a:cxn>
              <a:cxn ang="0">
                <a:pos x="312" y="391"/>
              </a:cxn>
              <a:cxn ang="0">
                <a:pos x="312" y="401"/>
              </a:cxn>
              <a:cxn ang="0">
                <a:pos x="519" y="378"/>
              </a:cxn>
              <a:cxn ang="0">
                <a:pos x="539" y="378"/>
              </a:cxn>
              <a:cxn ang="0">
                <a:pos x="539" y="368"/>
              </a:cxn>
              <a:cxn ang="0">
                <a:pos x="519" y="368"/>
              </a:cxn>
              <a:cxn ang="0">
                <a:pos x="519" y="378"/>
              </a:cxn>
              <a:cxn ang="0">
                <a:pos x="519" y="394"/>
              </a:cxn>
              <a:cxn ang="0">
                <a:pos x="539" y="394"/>
              </a:cxn>
              <a:cxn ang="0">
                <a:pos x="539" y="388"/>
              </a:cxn>
              <a:cxn ang="0">
                <a:pos x="519" y="388"/>
              </a:cxn>
              <a:cxn ang="0">
                <a:pos x="519" y="394"/>
              </a:cxn>
            </a:cxnLst>
            <a:rect l="0" t="0" r="r" b="b"/>
            <a:pathLst>
              <a:path w="539" h="401">
                <a:moveTo>
                  <a:pt x="449" y="285"/>
                </a:moveTo>
                <a:lnTo>
                  <a:pt x="472" y="285"/>
                </a:lnTo>
                <a:lnTo>
                  <a:pt x="472" y="278"/>
                </a:lnTo>
                <a:lnTo>
                  <a:pt x="449" y="278"/>
                </a:lnTo>
                <a:lnTo>
                  <a:pt x="449" y="285"/>
                </a:lnTo>
                <a:close/>
                <a:moveTo>
                  <a:pt x="121" y="239"/>
                </a:moveTo>
                <a:lnTo>
                  <a:pt x="121" y="27"/>
                </a:lnTo>
                <a:lnTo>
                  <a:pt x="417" y="27"/>
                </a:lnTo>
                <a:lnTo>
                  <a:pt x="417" y="239"/>
                </a:lnTo>
                <a:lnTo>
                  <a:pt x="121" y="239"/>
                </a:lnTo>
                <a:close/>
                <a:moveTo>
                  <a:pt x="108" y="252"/>
                </a:moveTo>
                <a:lnTo>
                  <a:pt x="430" y="252"/>
                </a:lnTo>
                <a:lnTo>
                  <a:pt x="430" y="14"/>
                </a:lnTo>
                <a:lnTo>
                  <a:pt x="443" y="14"/>
                </a:lnTo>
                <a:lnTo>
                  <a:pt x="443" y="0"/>
                </a:lnTo>
                <a:lnTo>
                  <a:pt x="93" y="0"/>
                </a:lnTo>
                <a:lnTo>
                  <a:pt x="93" y="265"/>
                </a:lnTo>
                <a:lnTo>
                  <a:pt x="108" y="265"/>
                </a:lnTo>
                <a:lnTo>
                  <a:pt x="108" y="252"/>
                </a:lnTo>
                <a:close/>
                <a:moveTo>
                  <a:pt x="0" y="388"/>
                </a:moveTo>
                <a:lnTo>
                  <a:pt x="54" y="388"/>
                </a:lnTo>
                <a:lnTo>
                  <a:pt x="54" y="368"/>
                </a:lnTo>
                <a:lnTo>
                  <a:pt x="0" y="368"/>
                </a:lnTo>
                <a:lnTo>
                  <a:pt x="0" y="388"/>
                </a:lnTo>
                <a:close/>
                <a:moveTo>
                  <a:pt x="312" y="401"/>
                </a:moveTo>
                <a:lnTo>
                  <a:pt x="430" y="401"/>
                </a:lnTo>
                <a:lnTo>
                  <a:pt x="430" y="391"/>
                </a:lnTo>
                <a:lnTo>
                  <a:pt x="312" y="391"/>
                </a:lnTo>
                <a:lnTo>
                  <a:pt x="312" y="401"/>
                </a:lnTo>
                <a:close/>
                <a:moveTo>
                  <a:pt x="519" y="378"/>
                </a:moveTo>
                <a:lnTo>
                  <a:pt x="539" y="378"/>
                </a:lnTo>
                <a:lnTo>
                  <a:pt x="539" y="368"/>
                </a:lnTo>
                <a:lnTo>
                  <a:pt x="519" y="368"/>
                </a:lnTo>
                <a:lnTo>
                  <a:pt x="519" y="378"/>
                </a:lnTo>
                <a:close/>
                <a:moveTo>
                  <a:pt x="519" y="394"/>
                </a:moveTo>
                <a:lnTo>
                  <a:pt x="539" y="394"/>
                </a:lnTo>
                <a:lnTo>
                  <a:pt x="539" y="388"/>
                </a:lnTo>
                <a:lnTo>
                  <a:pt x="519" y="388"/>
                </a:lnTo>
                <a:lnTo>
                  <a:pt x="519" y="394"/>
                </a:lnTo>
                <a:close/>
              </a:path>
            </a:pathLst>
          </a:custGeom>
          <a:solidFill>
            <a:srgbClr val="000000"/>
          </a:solidFill>
          <a:ln w="4763">
            <a:solidFill>
              <a:srgbClr val="000000"/>
            </a:solidFill>
            <a:prstDash val="solid"/>
            <a:round/>
            <a:headEnd/>
            <a:tailEnd/>
          </a:ln>
        </p:spPr>
        <p:txBody>
          <a:bodyPr/>
          <a:lstStyle/>
          <a:p>
            <a:endParaRPr lang="zh-CN" altLang="en-US">
              <a:latin typeface="+mn-lt"/>
            </a:endParaRPr>
          </a:p>
        </p:txBody>
      </p:sp>
      <p:sp>
        <p:nvSpPr>
          <p:cNvPr id="53278" name="Line 1054"/>
          <p:cNvSpPr>
            <a:spLocks noChangeShapeType="1"/>
          </p:cNvSpPr>
          <p:nvPr/>
        </p:nvSpPr>
        <p:spPr bwMode="auto">
          <a:xfrm>
            <a:off x="7061200" y="1992313"/>
            <a:ext cx="681038" cy="1587"/>
          </a:xfrm>
          <a:prstGeom prst="line">
            <a:avLst/>
          </a:prstGeom>
          <a:noFill/>
          <a:ln w="4763">
            <a:solidFill>
              <a:srgbClr val="000000"/>
            </a:solidFill>
            <a:round/>
            <a:headEnd/>
            <a:tailEnd/>
          </a:ln>
        </p:spPr>
        <p:txBody>
          <a:bodyPr/>
          <a:lstStyle/>
          <a:p>
            <a:endParaRPr lang="zh-CN" altLang="en-US">
              <a:latin typeface="+mn-lt"/>
            </a:endParaRPr>
          </a:p>
        </p:txBody>
      </p:sp>
      <p:sp>
        <p:nvSpPr>
          <p:cNvPr id="53279" name="Line 1055"/>
          <p:cNvSpPr>
            <a:spLocks noChangeShapeType="1"/>
          </p:cNvSpPr>
          <p:nvPr/>
        </p:nvSpPr>
        <p:spPr bwMode="auto">
          <a:xfrm flipV="1">
            <a:off x="7234238" y="1992313"/>
            <a:ext cx="1587" cy="30162"/>
          </a:xfrm>
          <a:prstGeom prst="line">
            <a:avLst/>
          </a:prstGeom>
          <a:noFill/>
          <a:ln w="4763">
            <a:solidFill>
              <a:srgbClr val="000000"/>
            </a:solidFill>
            <a:round/>
            <a:headEnd/>
            <a:tailEnd/>
          </a:ln>
        </p:spPr>
        <p:txBody>
          <a:bodyPr/>
          <a:lstStyle/>
          <a:p>
            <a:endParaRPr lang="zh-CN" altLang="en-US">
              <a:latin typeface="+mn-lt"/>
            </a:endParaRPr>
          </a:p>
        </p:txBody>
      </p:sp>
      <p:sp>
        <p:nvSpPr>
          <p:cNvPr id="53280" name="Line 1056"/>
          <p:cNvSpPr>
            <a:spLocks noChangeShapeType="1"/>
          </p:cNvSpPr>
          <p:nvPr/>
        </p:nvSpPr>
        <p:spPr bwMode="auto">
          <a:xfrm flipV="1">
            <a:off x="7400925" y="1992313"/>
            <a:ext cx="1588" cy="30162"/>
          </a:xfrm>
          <a:prstGeom prst="line">
            <a:avLst/>
          </a:prstGeom>
          <a:noFill/>
          <a:ln w="4763">
            <a:solidFill>
              <a:srgbClr val="000000"/>
            </a:solidFill>
            <a:round/>
            <a:headEnd/>
            <a:tailEnd/>
          </a:ln>
        </p:spPr>
        <p:txBody>
          <a:bodyPr/>
          <a:lstStyle/>
          <a:p>
            <a:endParaRPr lang="zh-CN" altLang="en-US">
              <a:latin typeface="+mn-lt"/>
            </a:endParaRPr>
          </a:p>
        </p:txBody>
      </p:sp>
      <p:sp>
        <p:nvSpPr>
          <p:cNvPr id="53281" name="Rectangle 1057"/>
          <p:cNvSpPr>
            <a:spLocks noChangeArrowheads="1"/>
          </p:cNvSpPr>
          <p:nvPr/>
        </p:nvSpPr>
        <p:spPr bwMode="auto">
          <a:xfrm>
            <a:off x="3425825" y="2038350"/>
            <a:ext cx="908050" cy="234950"/>
          </a:xfrm>
          <a:prstGeom prst="rect">
            <a:avLst/>
          </a:prstGeom>
          <a:solidFill>
            <a:srgbClr val="FFFFFF"/>
          </a:solidFill>
          <a:ln w="15875">
            <a:solidFill>
              <a:srgbClr val="000000"/>
            </a:solidFill>
            <a:miter lim="800000"/>
            <a:headEnd/>
            <a:tailEnd/>
          </a:ln>
        </p:spPr>
        <p:txBody>
          <a:bodyPr/>
          <a:lstStyle/>
          <a:p>
            <a:endParaRPr lang="zh-CN" altLang="en-US">
              <a:latin typeface="+mn-lt"/>
            </a:endParaRPr>
          </a:p>
        </p:txBody>
      </p:sp>
      <p:sp>
        <p:nvSpPr>
          <p:cNvPr id="53282" name="Rectangle 1058"/>
          <p:cNvSpPr>
            <a:spLocks noChangeArrowheads="1"/>
          </p:cNvSpPr>
          <p:nvPr/>
        </p:nvSpPr>
        <p:spPr bwMode="auto">
          <a:xfrm>
            <a:off x="3451225" y="2070100"/>
            <a:ext cx="852488" cy="26988"/>
          </a:xfrm>
          <a:prstGeom prst="rect">
            <a:avLst/>
          </a:prstGeom>
          <a:solidFill>
            <a:srgbClr val="000000"/>
          </a:solidFill>
          <a:ln w="4763">
            <a:solidFill>
              <a:srgbClr val="000000"/>
            </a:solidFill>
            <a:miter lim="800000"/>
            <a:headEnd/>
            <a:tailEnd/>
          </a:ln>
        </p:spPr>
        <p:txBody>
          <a:bodyPr/>
          <a:lstStyle/>
          <a:p>
            <a:endParaRPr lang="zh-CN" altLang="en-US">
              <a:latin typeface="+mn-lt"/>
            </a:endParaRPr>
          </a:p>
        </p:txBody>
      </p:sp>
      <p:sp>
        <p:nvSpPr>
          <p:cNvPr id="53283" name="Freeform 1059"/>
          <p:cNvSpPr>
            <a:spLocks noEditPoints="1"/>
          </p:cNvSpPr>
          <p:nvPr/>
        </p:nvSpPr>
        <p:spPr bwMode="auto">
          <a:xfrm>
            <a:off x="3465513" y="2128838"/>
            <a:ext cx="768350" cy="112712"/>
          </a:xfrm>
          <a:custGeom>
            <a:avLst/>
            <a:gdLst/>
            <a:ahLst/>
            <a:cxnLst>
              <a:cxn ang="0">
                <a:pos x="0" y="46"/>
              </a:cxn>
              <a:cxn ang="0">
                <a:pos x="10" y="26"/>
              </a:cxn>
              <a:cxn ang="0">
                <a:pos x="64" y="26"/>
              </a:cxn>
              <a:cxn ang="0">
                <a:pos x="74" y="46"/>
              </a:cxn>
              <a:cxn ang="0">
                <a:pos x="64" y="62"/>
              </a:cxn>
              <a:cxn ang="0">
                <a:pos x="10" y="62"/>
              </a:cxn>
              <a:cxn ang="0">
                <a:pos x="0" y="46"/>
              </a:cxn>
              <a:cxn ang="0">
                <a:pos x="163" y="26"/>
              </a:cxn>
              <a:cxn ang="0">
                <a:pos x="287" y="26"/>
              </a:cxn>
              <a:cxn ang="0">
                <a:pos x="297" y="0"/>
              </a:cxn>
              <a:cxn ang="0">
                <a:pos x="153" y="0"/>
              </a:cxn>
              <a:cxn ang="0">
                <a:pos x="163" y="26"/>
              </a:cxn>
              <a:cxn ang="0">
                <a:pos x="163" y="72"/>
              </a:cxn>
              <a:cxn ang="0">
                <a:pos x="287" y="72"/>
              </a:cxn>
              <a:cxn ang="0">
                <a:pos x="297" y="46"/>
              </a:cxn>
              <a:cxn ang="0">
                <a:pos x="153" y="46"/>
              </a:cxn>
              <a:cxn ang="0">
                <a:pos x="163" y="72"/>
              </a:cxn>
              <a:cxn ang="0">
                <a:pos x="395" y="26"/>
              </a:cxn>
              <a:cxn ang="0">
                <a:pos x="485" y="26"/>
              </a:cxn>
              <a:cxn ang="0">
                <a:pos x="485" y="0"/>
              </a:cxn>
              <a:cxn ang="0">
                <a:pos x="395" y="0"/>
              </a:cxn>
              <a:cxn ang="0">
                <a:pos x="395" y="26"/>
              </a:cxn>
              <a:cxn ang="0">
                <a:pos x="427" y="72"/>
              </a:cxn>
              <a:cxn ang="0">
                <a:pos x="453" y="72"/>
              </a:cxn>
              <a:cxn ang="0">
                <a:pos x="453" y="46"/>
              </a:cxn>
              <a:cxn ang="0">
                <a:pos x="427" y="46"/>
              </a:cxn>
              <a:cxn ang="0">
                <a:pos x="427" y="72"/>
              </a:cxn>
            </a:cxnLst>
            <a:rect l="0" t="0" r="r" b="b"/>
            <a:pathLst>
              <a:path w="485" h="72">
                <a:moveTo>
                  <a:pt x="0" y="46"/>
                </a:moveTo>
                <a:lnTo>
                  <a:pt x="10" y="26"/>
                </a:lnTo>
                <a:lnTo>
                  <a:pt x="64" y="26"/>
                </a:lnTo>
                <a:lnTo>
                  <a:pt x="74" y="46"/>
                </a:lnTo>
                <a:lnTo>
                  <a:pt x="64" y="62"/>
                </a:lnTo>
                <a:lnTo>
                  <a:pt x="10" y="62"/>
                </a:lnTo>
                <a:lnTo>
                  <a:pt x="0" y="46"/>
                </a:lnTo>
                <a:close/>
                <a:moveTo>
                  <a:pt x="163" y="26"/>
                </a:moveTo>
                <a:lnTo>
                  <a:pt x="287" y="26"/>
                </a:lnTo>
                <a:lnTo>
                  <a:pt x="297" y="0"/>
                </a:lnTo>
                <a:lnTo>
                  <a:pt x="153" y="0"/>
                </a:lnTo>
                <a:lnTo>
                  <a:pt x="163" y="26"/>
                </a:lnTo>
                <a:close/>
                <a:moveTo>
                  <a:pt x="163" y="72"/>
                </a:moveTo>
                <a:lnTo>
                  <a:pt x="287" y="72"/>
                </a:lnTo>
                <a:lnTo>
                  <a:pt x="297" y="46"/>
                </a:lnTo>
                <a:lnTo>
                  <a:pt x="153" y="46"/>
                </a:lnTo>
                <a:lnTo>
                  <a:pt x="163" y="72"/>
                </a:lnTo>
                <a:close/>
                <a:moveTo>
                  <a:pt x="395" y="26"/>
                </a:moveTo>
                <a:lnTo>
                  <a:pt x="485" y="26"/>
                </a:lnTo>
                <a:lnTo>
                  <a:pt x="485" y="0"/>
                </a:lnTo>
                <a:lnTo>
                  <a:pt x="395" y="0"/>
                </a:lnTo>
                <a:lnTo>
                  <a:pt x="395" y="26"/>
                </a:lnTo>
                <a:close/>
                <a:moveTo>
                  <a:pt x="427" y="72"/>
                </a:moveTo>
                <a:lnTo>
                  <a:pt x="453" y="72"/>
                </a:lnTo>
                <a:lnTo>
                  <a:pt x="453" y="46"/>
                </a:lnTo>
                <a:lnTo>
                  <a:pt x="427" y="46"/>
                </a:lnTo>
                <a:lnTo>
                  <a:pt x="427" y="72"/>
                </a:lnTo>
                <a:close/>
              </a:path>
            </a:pathLst>
          </a:custGeom>
          <a:solidFill>
            <a:srgbClr val="C0C0C0"/>
          </a:solidFill>
          <a:ln w="4763">
            <a:solidFill>
              <a:srgbClr val="000000"/>
            </a:solidFill>
            <a:prstDash val="solid"/>
            <a:round/>
            <a:headEnd/>
            <a:tailEnd/>
          </a:ln>
        </p:spPr>
        <p:txBody>
          <a:bodyPr/>
          <a:lstStyle/>
          <a:p>
            <a:endParaRPr lang="zh-CN" altLang="en-US">
              <a:latin typeface="+mn-lt"/>
            </a:endParaRPr>
          </a:p>
        </p:txBody>
      </p:sp>
      <p:sp>
        <p:nvSpPr>
          <p:cNvPr id="53284" name="Freeform 1060"/>
          <p:cNvSpPr>
            <a:spLocks/>
          </p:cNvSpPr>
          <p:nvPr/>
        </p:nvSpPr>
        <p:spPr bwMode="auto">
          <a:xfrm>
            <a:off x="2517775" y="2152650"/>
            <a:ext cx="908050" cy="1588"/>
          </a:xfrm>
          <a:custGeom>
            <a:avLst/>
            <a:gdLst/>
            <a:ahLst/>
            <a:cxnLst>
              <a:cxn ang="0">
                <a:pos x="573" y="0"/>
              </a:cxn>
              <a:cxn ang="0">
                <a:pos x="286" y="0"/>
              </a:cxn>
              <a:cxn ang="0">
                <a:pos x="0" y="0"/>
              </a:cxn>
            </a:cxnLst>
            <a:rect l="0" t="0" r="r" b="b"/>
            <a:pathLst>
              <a:path w="573">
                <a:moveTo>
                  <a:pt x="573" y="0"/>
                </a:moveTo>
                <a:lnTo>
                  <a:pt x="286" y="0"/>
                </a:lnTo>
                <a:lnTo>
                  <a:pt x="0" y="0"/>
                </a:lnTo>
              </a:path>
            </a:pathLst>
          </a:custGeom>
          <a:noFill/>
          <a:ln w="25400">
            <a:solidFill>
              <a:srgbClr val="FFFFFF"/>
            </a:solidFill>
            <a:prstDash val="solid"/>
            <a:round/>
            <a:headEnd/>
            <a:tailEnd/>
          </a:ln>
        </p:spPr>
        <p:txBody>
          <a:bodyPr/>
          <a:lstStyle/>
          <a:p>
            <a:endParaRPr lang="zh-CN" altLang="en-US">
              <a:latin typeface="+mn-lt"/>
            </a:endParaRPr>
          </a:p>
        </p:txBody>
      </p:sp>
      <p:sp>
        <p:nvSpPr>
          <p:cNvPr id="53285" name="Rectangle 1061"/>
          <p:cNvSpPr>
            <a:spLocks noChangeArrowheads="1"/>
          </p:cNvSpPr>
          <p:nvPr/>
        </p:nvSpPr>
        <p:spPr bwMode="auto">
          <a:xfrm>
            <a:off x="5016500" y="2038350"/>
            <a:ext cx="909638" cy="234950"/>
          </a:xfrm>
          <a:prstGeom prst="rect">
            <a:avLst/>
          </a:prstGeom>
          <a:solidFill>
            <a:srgbClr val="FFFFFF"/>
          </a:solidFill>
          <a:ln w="15875">
            <a:solidFill>
              <a:srgbClr val="000000"/>
            </a:solidFill>
            <a:miter lim="800000"/>
            <a:headEnd/>
            <a:tailEnd/>
          </a:ln>
        </p:spPr>
        <p:txBody>
          <a:bodyPr/>
          <a:lstStyle/>
          <a:p>
            <a:endParaRPr lang="zh-CN" altLang="en-US">
              <a:latin typeface="+mn-lt"/>
            </a:endParaRPr>
          </a:p>
        </p:txBody>
      </p:sp>
      <p:sp>
        <p:nvSpPr>
          <p:cNvPr id="53286" name="Rectangle 1062"/>
          <p:cNvSpPr>
            <a:spLocks noChangeArrowheads="1"/>
          </p:cNvSpPr>
          <p:nvPr/>
        </p:nvSpPr>
        <p:spPr bwMode="auto">
          <a:xfrm>
            <a:off x="5041900" y="2070100"/>
            <a:ext cx="854075" cy="26988"/>
          </a:xfrm>
          <a:prstGeom prst="rect">
            <a:avLst/>
          </a:prstGeom>
          <a:solidFill>
            <a:srgbClr val="000000"/>
          </a:solidFill>
          <a:ln w="4763">
            <a:solidFill>
              <a:srgbClr val="000000"/>
            </a:solidFill>
            <a:miter lim="800000"/>
            <a:headEnd/>
            <a:tailEnd/>
          </a:ln>
        </p:spPr>
        <p:txBody>
          <a:bodyPr/>
          <a:lstStyle/>
          <a:p>
            <a:endParaRPr lang="zh-CN" altLang="en-US">
              <a:latin typeface="+mn-lt"/>
            </a:endParaRPr>
          </a:p>
        </p:txBody>
      </p:sp>
      <p:sp>
        <p:nvSpPr>
          <p:cNvPr id="53287" name="Freeform 1063"/>
          <p:cNvSpPr>
            <a:spLocks noEditPoints="1"/>
          </p:cNvSpPr>
          <p:nvPr/>
        </p:nvSpPr>
        <p:spPr bwMode="auto">
          <a:xfrm>
            <a:off x="5057775" y="2128838"/>
            <a:ext cx="766763" cy="112712"/>
          </a:xfrm>
          <a:custGeom>
            <a:avLst/>
            <a:gdLst/>
            <a:ahLst/>
            <a:cxnLst>
              <a:cxn ang="0">
                <a:pos x="0" y="46"/>
              </a:cxn>
              <a:cxn ang="0">
                <a:pos x="9" y="26"/>
              </a:cxn>
              <a:cxn ang="0">
                <a:pos x="63" y="26"/>
              </a:cxn>
              <a:cxn ang="0">
                <a:pos x="73" y="46"/>
              </a:cxn>
              <a:cxn ang="0">
                <a:pos x="63" y="62"/>
              </a:cxn>
              <a:cxn ang="0">
                <a:pos x="9" y="62"/>
              </a:cxn>
              <a:cxn ang="0">
                <a:pos x="0" y="46"/>
              </a:cxn>
              <a:cxn ang="0">
                <a:pos x="162" y="26"/>
              </a:cxn>
              <a:cxn ang="0">
                <a:pos x="286" y="26"/>
              </a:cxn>
              <a:cxn ang="0">
                <a:pos x="296" y="0"/>
              </a:cxn>
              <a:cxn ang="0">
                <a:pos x="153" y="0"/>
              </a:cxn>
              <a:cxn ang="0">
                <a:pos x="162" y="26"/>
              </a:cxn>
              <a:cxn ang="0">
                <a:pos x="162" y="72"/>
              </a:cxn>
              <a:cxn ang="0">
                <a:pos x="286" y="72"/>
              </a:cxn>
              <a:cxn ang="0">
                <a:pos x="296" y="46"/>
              </a:cxn>
              <a:cxn ang="0">
                <a:pos x="153" y="46"/>
              </a:cxn>
              <a:cxn ang="0">
                <a:pos x="162" y="72"/>
              </a:cxn>
              <a:cxn ang="0">
                <a:pos x="395" y="26"/>
              </a:cxn>
              <a:cxn ang="0">
                <a:pos x="484" y="26"/>
              </a:cxn>
              <a:cxn ang="0">
                <a:pos x="484" y="0"/>
              </a:cxn>
              <a:cxn ang="0">
                <a:pos x="395" y="0"/>
              </a:cxn>
              <a:cxn ang="0">
                <a:pos x="395" y="26"/>
              </a:cxn>
              <a:cxn ang="0">
                <a:pos x="427" y="72"/>
              </a:cxn>
              <a:cxn ang="0">
                <a:pos x="452" y="72"/>
              </a:cxn>
              <a:cxn ang="0">
                <a:pos x="452" y="46"/>
              </a:cxn>
              <a:cxn ang="0">
                <a:pos x="427" y="46"/>
              </a:cxn>
              <a:cxn ang="0">
                <a:pos x="427" y="72"/>
              </a:cxn>
            </a:cxnLst>
            <a:rect l="0" t="0" r="r" b="b"/>
            <a:pathLst>
              <a:path w="484" h="72">
                <a:moveTo>
                  <a:pt x="0" y="46"/>
                </a:moveTo>
                <a:lnTo>
                  <a:pt x="9" y="26"/>
                </a:lnTo>
                <a:lnTo>
                  <a:pt x="63" y="26"/>
                </a:lnTo>
                <a:lnTo>
                  <a:pt x="73" y="46"/>
                </a:lnTo>
                <a:lnTo>
                  <a:pt x="63" y="62"/>
                </a:lnTo>
                <a:lnTo>
                  <a:pt x="9" y="62"/>
                </a:lnTo>
                <a:lnTo>
                  <a:pt x="0" y="46"/>
                </a:lnTo>
                <a:close/>
                <a:moveTo>
                  <a:pt x="162" y="26"/>
                </a:moveTo>
                <a:lnTo>
                  <a:pt x="286" y="26"/>
                </a:lnTo>
                <a:lnTo>
                  <a:pt x="296" y="0"/>
                </a:lnTo>
                <a:lnTo>
                  <a:pt x="153" y="0"/>
                </a:lnTo>
                <a:lnTo>
                  <a:pt x="162" y="26"/>
                </a:lnTo>
                <a:close/>
                <a:moveTo>
                  <a:pt x="162" y="72"/>
                </a:moveTo>
                <a:lnTo>
                  <a:pt x="286" y="72"/>
                </a:lnTo>
                <a:lnTo>
                  <a:pt x="296" y="46"/>
                </a:lnTo>
                <a:lnTo>
                  <a:pt x="153" y="46"/>
                </a:lnTo>
                <a:lnTo>
                  <a:pt x="162" y="72"/>
                </a:lnTo>
                <a:close/>
                <a:moveTo>
                  <a:pt x="395" y="26"/>
                </a:moveTo>
                <a:lnTo>
                  <a:pt x="484" y="26"/>
                </a:lnTo>
                <a:lnTo>
                  <a:pt x="484" y="0"/>
                </a:lnTo>
                <a:lnTo>
                  <a:pt x="395" y="0"/>
                </a:lnTo>
                <a:lnTo>
                  <a:pt x="395" y="26"/>
                </a:lnTo>
                <a:close/>
                <a:moveTo>
                  <a:pt x="427" y="72"/>
                </a:moveTo>
                <a:lnTo>
                  <a:pt x="452" y="72"/>
                </a:lnTo>
                <a:lnTo>
                  <a:pt x="452" y="46"/>
                </a:lnTo>
                <a:lnTo>
                  <a:pt x="427" y="46"/>
                </a:lnTo>
                <a:lnTo>
                  <a:pt x="427" y="72"/>
                </a:lnTo>
                <a:close/>
              </a:path>
            </a:pathLst>
          </a:custGeom>
          <a:solidFill>
            <a:srgbClr val="C0C0C0"/>
          </a:solidFill>
          <a:ln w="4763">
            <a:solidFill>
              <a:srgbClr val="000000"/>
            </a:solidFill>
            <a:prstDash val="solid"/>
            <a:round/>
            <a:headEnd/>
            <a:tailEnd/>
          </a:ln>
        </p:spPr>
        <p:txBody>
          <a:bodyPr/>
          <a:lstStyle/>
          <a:p>
            <a:endParaRPr lang="zh-CN" altLang="en-US">
              <a:latin typeface="+mn-lt"/>
            </a:endParaRPr>
          </a:p>
        </p:txBody>
      </p:sp>
      <p:sp>
        <p:nvSpPr>
          <p:cNvPr id="53288" name="Freeform 1064"/>
          <p:cNvSpPr>
            <a:spLocks/>
          </p:cNvSpPr>
          <p:nvPr/>
        </p:nvSpPr>
        <p:spPr bwMode="auto">
          <a:xfrm>
            <a:off x="4333875" y="2152650"/>
            <a:ext cx="682625" cy="1588"/>
          </a:xfrm>
          <a:custGeom>
            <a:avLst/>
            <a:gdLst/>
            <a:ahLst/>
            <a:cxnLst>
              <a:cxn ang="0">
                <a:pos x="0" y="0"/>
              </a:cxn>
              <a:cxn ang="0">
                <a:pos x="214" y="0"/>
              </a:cxn>
              <a:cxn ang="0">
                <a:pos x="430" y="0"/>
              </a:cxn>
            </a:cxnLst>
            <a:rect l="0" t="0" r="r" b="b"/>
            <a:pathLst>
              <a:path w="430">
                <a:moveTo>
                  <a:pt x="0" y="0"/>
                </a:moveTo>
                <a:lnTo>
                  <a:pt x="214" y="0"/>
                </a:lnTo>
                <a:lnTo>
                  <a:pt x="430" y="0"/>
                </a:lnTo>
              </a:path>
            </a:pathLst>
          </a:custGeom>
          <a:noFill/>
          <a:ln w="25400">
            <a:solidFill>
              <a:srgbClr val="FFFFFF"/>
            </a:solidFill>
            <a:prstDash val="solid"/>
            <a:round/>
            <a:headEnd/>
            <a:tailEnd/>
          </a:ln>
        </p:spPr>
        <p:txBody>
          <a:bodyPr/>
          <a:lstStyle/>
          <a:p>
            <a:endParaRPr lang="zh-CN" altLang="en-US">
              <a:latin typeface="+mn-lt"/>
            </a:endParaRPr>
          </a:p>
        </p:txBody>
      </p:sp>
      <p:sp>
        <p:nvSpPr>
          <p:cNvPr id="53289" name="Freeform 1065"/>
          <p:cNvSpPr>
            <a:spLocks/>
          </p:cNvSpPr>
          <p:nvPr/>
        </p:nvSpPr>
        <p:spPr bwMode="auto">
          <a:xfrm>
            <a:off x="5926138" y="2152650"/>
            <a:ext cx="1019175" cy="1588"/>
          </a:xfrm>
          <a:custGeom>
            <a:avLst/>
            <a:gdLst/>
            <a:ahLst/>
            <a:cxnLst>
              <a:cxn ang="0">
                <a:pos x="0" y="0"/>
              </a:cxn>
              <a:cxn ang="0">
                <a:pos x="321" y="0"/>
              </a:cxn>
              <a:cxn ang="0">
                <a:pos x="643" y="0"/>
              </a:cxn>
            </a:cxnLst>
            <a:rect l="0" t="0" r="r" b="b"/>
            <a:pathLst>
              <a:path w="643">
                <a:moveTo>
                  <a:pt x="0" y="0"/>
                </a:moveTo>
                <a:lnTo>
                  <a:pt x="321" y="0"/>
                </a:lnTo>
                <a:lnTo>
                  <a:pt x="643" y="0"/>
                </a:lnTo>
              </a:path>
            </a:pathLst>
          </a:custGeom>
          <a:noFill/>
          <a:ln w="25400">
            <a:solidFill>
              <a:srgbClr val="FFFFFF"/>
            </a:solidFill>
            <a:prstDash val="solid"/>
            <a:round/>
            <a:headEnd/>
            <a:tailEnd/>
          </a:ln>
        </p:spPr>
        <p:txBody>
          <a:bodyPr/>
          <a:lstStyle/>
          <a:p>
            <a:endParaRPr lang="zh-CN" altLang="en-US">
              <a:latin typeface="+mn-lt"/>
            </a:endParaRPr>
          </a:p>
        </p:txBody>
      </p:sp>
      <p:sp>
        <p:nvSpPr>
          <p:cNvPr id="53290" name="Freeform 1066"/>
          <p:cNvSpPr>
            <a:spLocks/>
          </p:cNvSpPr>
          <p:nvPr/>
        </p:nvSpPr>
        <p:spPr bwMode="auto">
          <a:xfrm>
            <a:off x="1608138" y="1444625"/>
            <a:ext cx="909637" cy="944563"/>
          </a:xfrm>
          <a:custGeom>
            <a:avLst/>
            <a:gdLst/>
            <a:ahLst/>
            <a:cxnLst>
              <a:cxn ang="0">
                <a:pos x="124" y="391"/>
              </a:cxn>
              <a:cxn ang="0">
                <a:pos x="0" y="391"/>
              </a:cxn>
              <a:cxn ang="0">
                <a:pos x="0" y="596"/>
              </a:cxn>
              <a:cxn ang="0">
                <a:pos x="574" y="596"/>
              </a:cxn>
              <a:cxn ang="0">
                <a:pos x="574" y="391"/>
              </a:cxn>
              <a:cxn ang="0">
                <a:pos x="446" y="391"/>
              </a:cxn>
              <a:cxn ang="0">
                <a:pos x="446" y="364"/>
              </a:cxn>
              <a:cxn ang="0">
                <a:pos x="500" y="364"/>
              </a:cxn>
              <a:cxn ang="0">
                <a:pos x="500" y="0"/>
              </a:cxn>
              <a:cxn ang="0">
                <a:pos x="70" y="0"/>
              </a:cxn>
              <a:cxn ang="0">
                <a:pos x="70" y="364"/>
              </a:cxn>
              <a:cxn ang="0">
                <a:pos x="124" y="364"/>
              </a:cxn>
              <a:cxn ang="0">
                <a:pos x="124" y="391"/>
              </a:cxn>
            </a:cxnLst>
            <a:rect l="0" t="0" r="r" b="b"/>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prstDash val="solid"/>
            <a:round/>
            <a:headEnd/>
            <a:tailEnd/>
          </a:ln>
        </p:spPr>
        <p:txBody>
          <a:bodyPr/>
          <a:lstStyle/>
          <a:p>
            <a:endParaRPr lang="zh-CN" altLang="en-US">
              <a:latin typeface="+mn-lt"/>
            </a:endParaRPr>
          </a:p>
        </p:txBody>
      </p:sp>
      <p:sp>
        <p:nvSpPr>
          <p:cNvPr id="53291" name="Line 1067"/>
          <p:cNvSpPr>
            <a:spLocks noChangeShapeType="1"/>
          </p:cNvSpPr>
          <p:nvPr/>
        </p:nvSpPr>
        <p:spPr bwMode="auto">
          <a:xfrm>
            <a:off x="1803400" y="2065338"/>
            <a:ext cx="511175" cy="1587"/>
          </a:xfrm>
          <a:prstGeom prst="line">
            <a:avLst/>
          </a:prstGeom>
          <a:noFill/>
          <a:ln w="15875">
            <a:solidFill>
              <a:srgbClr val="000000"/>
            </a:solidFill>
            <a:round/>
            <a:headEnd/>
            <a:tailEnd/>
          </a:ln>
        </p:spPr>
        <p:txBody>
          <a:bodyPr/>
          <a:lstStyle/>
          <a:p>
            <a:endParaRPr lang="zh-CN" altLang="en-US">
              <a:latin typeface="+mn-lt"/>
            </a:endParaRPr>
          </a:p>
        </p:txBody>
      </p:sp>
      <p:sp>
        <p:nvSpPr>
          <p:cNvPr id="53292" name="Line 1068"/>
          <p:cNvSpPr>
            <a:spLocks noChangeShapeType="1"/>
          </p:cNvSpPr>
          <p:nvPr/>
        </p:nvSpPr>
        <p:spPr bwMode="auto">
          <a:xfrm>
            <a:off x="1803400" y="2022475"/>
            <a:ext cx="511175" cy="1588"/>
          </a:xfrm>
          <a:prstGeom prst="line">
            <a:avLst/>
          </a:prstGeom>
          <a:noFill/>
          <a:ln w="15875">
            <a:solidFill>
              <a:srgbClr val="000000"/>
            </a:solidFill>
            <a:round/>
            <a:headEnd/>
            <a:tailEnd/>
          </a:ln>
        </p:spPr>
        <p:txBody>
          <a:bodyPr/>
          <a:lstStyle/>
          <a:p>
            <a:endParaRPr lang="zh-CN" altLang="en-US">
              <a:latin typeface="+mn-lt"/>
            </a:endParaRPr>
          </a:p>
        </p:txBody>
      </p:sp>
      <p:sp>
        <p:nvSpPr>
          <p:cNvPr id="53293" name="Freeform 1069"/>
          <p:cNvSpPr>
            <a:spLocks noEditPoints="1"/>
          </p:cNvSpPr>
          <p:nvPr/>
        </p:nvSpPr>
        <p:spPr bwMode="auto">
          <a:xfrm>
            <a:off x="2076450" y="2097088"/>
            <a:ext cx="369888" cy="265112"/>
          </a:xfrm>
          <a:custGeom>
            <a:avLst/>
            <a:gdLst/>
            <a:ahLst/>
            <a:cxnLst>
              <a:cxn ang="0">
                <a:pos x="0" y="168"/>
              </a:cxn>
              <a:cxn ang="0">
                <a:pos x="188" y="168"/>
              </a:cxn>
              <a:cxn ang="0">
                <a:pos x="188" y="0"/>
              </a:cxn>
              <a:cxn ang="0">
                <a:pos x="0" y="0"/>
              </a:cxn>
              <a:cxn ang="0">
                <a:pos x="0" y="168"/>
              </a:cxn>
              <a:cxn ang="0">
                <a:pos x="204" y="26"/>
              </a:cxn>
              <a:cxn ang="0">
                <a:pos x="233" y="26"/>
              </a:cxn>
              <a:cxn ang="0">
                <a:pos x="233" y="0"/>
              </a:cxn>
              <a:cxn ang="0">
                <a:pos x="204" y="0"/>
              </a:cxn>
              <a:cxn ang="0">
                <a:pos x="204" y="26"/>
              </a:cxn>
            </a:cxnLst>
            <a:rect l="0" t="0" r="r" b="b"/>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prstDash val="solid"/>
            <a:round/>
            <a:headEnd/>
            <a:tailEnd/>
          </a:ln>
        </p:spPr>
        <p:txBody>
          <a:bodyPr/>
          <a:lstStyle/>
          <a:p>
            <a:endParaRPr lang="zh-CN" altLang="en-US">
              <a:latin typeface="+mn-lt"/>
            </a:endParaRPr>
          </a:p>
        </p:txBody>
      </p:sp>
      <p:sp>
        <p:nvSpPr>
          <p:cNvPr id="53294" name="Line 1070"/>
          <p:cNvSpPr>
            <a:spLocks noChangeShapeType="1"/>
          </p:cNvSpPr>
          <p:nvPr/>
        </p:nvSpPr>
        <p:spPr bwMode="auto">
          <a:xfrm>
            <a:off x="2076450" y="2184400"/>
            <a:ext cx="298450" cy="1588"/>
          </a:xfrm>
          <a:prstGeom prst="line">
            <a:avLst/>
          </a:prstGeom>
          <a:noFill/>
          <a:ln w="4763">
            <a:solidFill>
              <a:srgbClr val="000000"/>
            </a:solidFill>
            <a:round/>
            <a:headEnd/>
            <a:tailEnd/>
          </a:ln>
        </p:spPr>
        <p:txBody>
          <a:bodyPr/>
          <a:lstStyle/>
          <a:p>
            <a:endParaRPr lang="zh-CN" altLang="en-US">
              <a:latin typeface="+mn-lt"/>
            </a:endParaRPr>
          </a:p>
        </p:txBody>
      </p:sp>
      <p:sp>
        <p:nvSpPr>
          <p:cNvPr id="53295" name="Line 1071"/>
          <p:cNvSpPr>
            <a:spLocks noChangeShapeType="1"/>
          </p:cNvSpPr>
          <p:nvPr/>
        </p:nvSpPr>
        <p:spPr bwMode="auto">
          <a:xfrm>
            <a:off x="2076450" y="2273300"/>
            <a:ext cx="298450" cy="1588"/>
          </a:xfrm>
          <a:prstGeom prst="line">
            <a:avLst/>
          </a:prstGeom>
          <a:noFill/>
          <a:ln w="4763">
            <a:solidFill>
              <a:srgbClr val="000000"/>
            </a:solidFill>
            <a:round/>
            <a:headEnd/>
            <a:tailEnd/>
          </a:ln>
        </p:spPr>
        <p:txBody>
          <a:bodyPr/>
          <a:lstStyle/>
          <a:p>
            <a:endParaRPr lang="zh-CN" altLang="en-US">
              <a:latin typeface="+mn-lt"/>
            </a:endParaRPr>
          </a:p>
        </p:txBody>
      </p:sp>
      <p:sp>
        <p:nvSpPr>
          <p:cNvPr id="53296" name="Line 1072"/>
          <p:cNvSpPr>
            <a:spLocks noChangeShapeType="1"/>
          </p:cNvSpPr>
          <p:nvPr/>
        </p:nvSpPr>
        <p:spPr bwMode="auto">
          <a:xfrm>
            <a:off x="2087563" y="2225675"/>
            <a:ext cx="273050" cy="1588"/>
          </a:xfrm>
          <a:prstGeom prst="line">
            <a:avLst/>
          </a:prstGeom>
          <a:noFill/>
          <a:ln w="4763">
            <a:solidFill>
              <a:srgbClr val="000000"/>
            </a:solidFill>
            <a:round/>
            <a:headEnd/>
            <a:tailEnd/>
          </a:ln>
        </p:spPr>
        <p:txBody>
          <a:bodyPr/>
          <a:lstStyle/>
          <a:p>
            <a:endParaRPr lang="zh-CN" altLang="en-US">
              <a:latin typeface="+mn-lt"/>
            </a:endParaRPr>
          </a:p>
        </p:txBody>
      </p:sp>
      <p:sp>
        <p:nvSpPr>
          <p:cNvPr id="53297" name="Rectangle 1073"/>
          <p:cNvSpPr>
            <a:spLocks noChangeArrowheads="1"/>
          </p:cNvSpPr>
          <p:nvPr/>
        </p:nvSpPr>
        <p:spPr bwMode="auto">
          <a:xfrm>
            <a:off x="2244725" y="2200275"/>
            <a:ext cx="85725" cy="57150"/>
          </a:xfrm>
          <a:prstGeom prst="rect">
            <a:avLst/>
          </a:prstGeom>
          <a:noFill/>
          <a:ln w="4763">
            <a:solidFill>
              <a:srgbClr val="000000"/>
            </a:solidFill>
            <a:miter lim="800000"/>
            <a:headEnd/>
            <a:tailEnd/>
          </a:ln>
        </p:spPr>
        <p:txBody>
          <a:bodyPr/>
          <a:lstStyle/>
          <a:p>
            <a:endParaRPr lang="zh-CN" altLang="en-US">
              <a:latin typeface="+mn-lt"/>
            </a:endParaRPr>
          </a:p>
        </p:txBody>
      </p:sp>
      <p:sp>
        <p:nvSpPr>
          <p:cNvPr id="53298" name="Freeform 1074"/>
          <p:cNvSpPr>
            <a:spLocks noEditPoints="1"/>
          </p:cNvSpPr>
          <p:nvPr/>
        </p:nvSpPr>
        <p:spPr bwMode="auto">
          <a:xfrm>
            <a:off x="1633538" y="1512888"/>
            <a:ext cx="852487" cy="635000"/>
          </a:xfrm>
          <a:custGeom>
            <a:avLst/>
            <a:gdLst/>
            <a:ahLst/>
            <a:cxnLst>
              <a:cxn ang="0">
                <a:pos x="452" y="285"/>
              </a:cxn>
              <a:cxn ang="0">
                <a:pos x="472" y="285"/>
              </a:cxn>
              <a:cxn ang="0">
                <a:pos x="472" y="278"/>
              </a:cxn>
              <a:cxn ang="0">
                <a:pos x="452" y="278"/>
              </a:cxn>
              <a:cxn ang="0">
                <a:pos x="452" y="285"/>
              </a:cxn>
              <a:cxn ang="0">
                <a:pos x="121" y="239"/>
              </a:cxn>
              <a:cxn ang="0">
                <a:pos x="121" y="27"/>
              </a:cxn>
              <a:cxn ang="0">
                <a:pos x="417" y="27"/>
              </a:cxn>
              <a:cxn ang="0">
                <a:pos x="417" y="239"/>
              </a:cxn>
              <a:cxn ang="0">
                <a:pos x="121" y="239"/>
              </a:cxn>
              <a:cxn ang="0">
                <a:pos x="108" y="252"/>
              </a:cxn>
              <a:cxn ang="0">
                <a:pos x="430" y="252"/>
              </a:cxn>
              <a:cxn ang="0">
                <a:pos x="430" y="14"/>
              </a:cxn>
              <a:cxn ang="0">
                <a:pos x="446" y="14"/>
              </a:cxn>
              <a:cxn ang="0">
                <a:pos x="446" y="0"/>
              </a:cxn>
              <a:cxn ang="0">
                <a:pos x="96" y="0"/>
              </a:cxn>
              <a:cxn ang="0">
                <a:pos x="96" y="265"/>
              </a:cxn>
              <a:cxn ang="0">
                <a:pos x="108" y="265"/>
              </a:cxn>
              <a:cxn ang="0">
                <a:pos x="108" y="252"/>
              </a:cxn>
              <a:cxn ang="0">
                <a:pos x="0" y="388"/>
              </a:cxn>
              <a:cxn ang="0">
                <a:pos x="54" y="388"/>
              </a:cxn>
              <a:cxn ang="0">
                <a:pos x="54" y="368"/>
              </a:cxn>
              <a:cxn ang="0">
                <a:pos x="0" y="368"/>
              </a:cxn>
              <a:cxn ang="0">
                <a:pos x="0" y="388"/>
              </a:cxn>
              <a:cxn ang="0">
                <a:pos x="316" y="401"/>
              </a:cxn>
              <a:cxn ang="0">
                <a:pos x="430" y="401"/>
              </a:cxn>
              <a:cxn ang="0">
                <a:pos x="430" y="391"/>
              </a:cxn>
              <a:cxn ang="0">
                <a:pos x="316" y="391"/>
              </a:cxn>
              <a:cxn ang="0">
                <a:pos x="316" y="401"/>
              </a:cxn>
              <a:cxn ang="0">
                <a:pos x="523" y="378"/>
              </a:cxn>
              <a:cxn ang="0">
                <a:pos x="538" y="378"/>
              </a:cxn>
              <a:cxn ang="0">
                <a:pos x="538" y="368"/>
              </a:cxn>
              <a:cxn ang="0">
                <a:pos x="523" y="368"/>
              </a:cxn>
              <a:cxn ang="0">
                <a:pos x="523" y="378"/>
              </a:cxn>
              <a:cxn ang="0">
                <a:pos x="523" y="394"/>
              </a:cxn>
              <a:cxn ang="0">
                <a:pos x="538" y="394"/>
              </a:cxn>
              <a:cxn ang="0">
                <a:pos x="538" y="388"/>
              </a:cxn>
              <a:cxn ang="0">
                <a:pos x="523" y="388"/>
              </a:cxn>
              <a:cxn ang="0">
                <a:pos x="523" y="394"/>
              </a:cxn>
            </a:cxnLst>
            <a:rect l="0" t="0" r="r" b="b"/>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prstDash val="solid"/>
            <a:round/>
            <a:headEnd/>
            <a:tailEnd/>
          </a:ln>
        </p:spPr>
        <p:txBody>
          <a:bodyPr/>
          <a:lstStyle/>
          <a:p>
            <a:endParaRPr lang="zh-CN" altLang="en-US">
              <a:latin typeface="+mn-lt"/>
            </a:endParaRPr>
          </a:p>
        </p:txBody>
      </p:sp>
      <p:sp>
        <p:nvSpPr>
          <p:cNvPr id="53299" name="Line 1075"/>
          <p:cNvSpPr>
            <a:spLocks noChangeShapeType="1"/>
          </p:cNvSpPr>
          <p:nvPr/>
        </p:nvSpPr>
        <p:spPr bwMode="auto">
          <a:xfrm>
            <a:off x="1717675" y="1992313"/>
            <a:ext cx="682625" cy="1587"/>
          </a:xfrm>
          <a:prstGeom prst="line">
            <a:avLst/>
          </a:prstGeom>
          <a:noFill/>
          <a:ln w="4763">
            <a:solidFill>
              <a:srgbClr val="000000"/>
            </a:solidFill>
            <a:round/>
            <a:headEnd/>
            <a:tailEnd/>
          </a:ln>
        </p:spPr>
        <p:txBody>
          <a:bodyPr/>
          <a:lstStyle/>
          <a:p>
            <a:endParaRPr lang="zh-CN" altLang="en-US">
              <a:latin typeface="+mn-lt"/>
            </a:endParaRPr>
          </a:p>
        </p:txBody>
      </p:sp>
      <p:sp>
        <p:nvSpPr>
          <p:cNvPr id="53300" name="Line 1076"/>
          <p:cNvSpPr>
            <a:spLocks noChangeShapeType="1"/>
          </p:cNvSpPr>
          <p:nvPr/>
        </p:nvSpPr>
        <p:spPr bwMode="auto">
          <a:xfrm flipV="1">
            <a:off x="1890713" y="1992313"/>
            <a:ext cx="1587" cy="30162"/>
          </a:xfrm>
          <a:prstGeom prst="line">
            <a:avLst/>
          </a:prstGeom>
          <a:noFill/>
          <a:ln w="4763">
            <a:solidFill>
              <a:srgbClr val="000000"/>
            </a:solidFill>
            <a:round/>
            <a:headEnd/>
            <a:tailEnd/>
          </a:ln>
        </p:spPr>
        <p:txBody>
          <a:bodyPr/>
          <a:lstStyle/>
          <a:p>
            <a:endParaRPr lang="zh-CN" altLang="en-US">
              <a:latin typeface="+mn-lt"/>
            </a:endParaRPr>
          </a:p>
        </p:txBody>
      </p:sp>
      <p:sp>
        <p:nvSpPr>
          <p:cNvPr id="53301" name="Line 1077"/>
          <p:cNvSpPr>
            <a:spLocks noChangeShapeType="1"/>
          </p:cNvSpPr>
          <p:nvPr/>
        </p:nvSpPr>
        <p:spPr bwMode="auto">
          <a:xfrm flipV="1">
            <a:off x="2062163" y="1992313"/>
            <a:ext cx="1587" cy="30162"/>
          </a:xfrm>
          <a:prstGeom prst="line">
            <a:avLst/>
          </a:prstGeom>
          <a:noFill/>
          <a:ln w="4763">
            <a:solidFill>
              <a:srgbClr val="000000"/>
            </a:solidFill>
            <a:round/>
            <a:headEnd/>
            <a:tailEnd/>
          </a:ln>
        </p:spPr>
        <p:txBody>
          <a:bodyPr/>
          <a:lstStyle/>
          <a:p>
            <a:endParaRPr lang="zh-CN" altLang="en-US">
              <a:latin typeface="+mn-lt"/>
            </a:endParaRPr>
          </a:p>
        </p:txBody>
      </p:sp>
      <p:grpSp>
        <p:nvGrpSpPr>
          <p:cNvPr id="4" name="Group 1078"/>
          <p:cNvGrpSpPr>
            <a:grpSpLocks/>
          </p:cNvGrpSpPr>
          <p:nvPr/>
        </p:nvGrpSpPr>
        <p:grpSpPr bwMode="auto">
          <a:xfrm>
            <a:off x="2097088" y="3595688"/>
            <a:ext cx="1741487" cy="1227137"/>
            <a:chOff x="1321" y="2432"/>
            <a:chExt cx="1097" cy="774"/>
          </a:xfrm>
        </p:grpSpPr>
        <p:sp>
          <p:nvSpPr>
            <p:cNvPr id="53303" name="AutoShape 1079"/>
            <p:cNvSpPr>
              <a:spLocks noChangeArrowheads="1"/>
            </p:cNvSpPr>
            <p:nvPr/>
          </p:nvSpPr>
          <p:spPr bwMode="auto">
            <a:xfrm rot="5400000">
              <a:off x="1714" y="2039"/>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0"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1</a:t>
              </a:r>
            </a:p>
          </p:txBody>
        </p:sp>
        <p:sp>
          <p:nvSpPr>
            <p:cNvPr id="53304" name="AutoShape 1080"/>
            <p:cNvSpPr>
              <a:spLocks noChangeArrowheads="1"/>
            </p:cNvSpPr>
            <p:nvPr/>
          </p:nvSpPr>
          <p:spPr bwMode="auto">
            <a:xfrm rot="5400000">
              <a:off x="1721" y="2270"/>
              <a:ext cx="304"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0"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2</a:t>
              </a:r>
            </a:p>
          </p:txBody>
        </p:sp>
        <p:sp>
          <p:nvSpPr>
            <p:cNvPr id="53305" name="AutoShape 1081"/>
            <p:cNvSpPr>
              <a:spLocks noChangeArrowheads="1"/>
            </p:cNvSpPr>
            <p:nvPr/>
          </p:nvSpPr>
          <p:spPr bwMode="auto">
            <a:xfrm rot="5400000">
              <a:off x="1714" y="2508"/>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0"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3</a:t>
              </a:r>
            </a:p>
          </p:txBody>
        </p:sp>
      </p:grpSp>
      <p:sp>
        <p:nvSpPr>
          <p:cNvPr id="53306" name="Line 1082"/>
          <p:cNvSpPr>
            <a:spLocks noChangeShapeType="1"/>
          </p:cNvSpPr>
          <p:nvPr/>
        </p:nvSpPr>
        <p:spPr bwMode="auto">
          <a:xfrm flipH="1">
            <a:off x="3805238" y="2454275"/>
            <a:ext cx="23812" cy="4086225"/>
          </a:xfrm>
          <a:prstGeom prst="line">
            <a:avLst/>
          </a:prstGeom>
          <a:noFill/>
          <a:ln w="38100">
            <a:solidFill>
              <a:schemeClr val="tx1"/>
            </a:solidFill>
            <a:round/>
            <a:headEnd/>
            <a:tailEnd/>
          </a:ln>
          <a:effectLst/>
        </p:spPr>
        <p:txBody>
          <a:bodyPr wrap="none" lIns="91433" tIns="45717" rIns="91433" bIns="45717" anchor="ctr"/>
          <a:lstStyle/>
          <a:p>
            <a:endParaRPr lang="zh-CN" altLang="en-US">
              <a:latin typeface="+mn-lt"/>
            </a:endParaRPr>
          </a:p>
        </p:txBody>
      </p:sp>
      <p:sp>
        <p:nvSpPr>
          <p:cNvPr id="53307" name="Line 1083"/>
          <p:cNvSpPr>
            <a:spLocks noChangeShapeType="1"/>
          </p:cNvSpPr>
          <p:nvPr/>
        </p:nvSpPr>
        <p:spPr bwMode="auto">
          <a:xfrm flipH="1">
            <a:off x="5554663" y="2530475"/>
            <a:ext cx="7937" cy="4010025"/>
          </a:xfrm>
          <a:prstGeom prst="line">
            <a:avLst/>
          </a:prstGeom>
          <a:noFill/>
          <a:ln w="38100">
            <a:solidFill>
              <a:schemeClr val="tx1"/>
            </a:solidFill>
            <a:round/>
            <a:headEnd/>
            <a:tailEnd/>
          </a:ln>
          <a:effectLst/>
        </p:spPr>
        <p:txBody>
          <a:bodyPr wrap="none" lIns="91433" tIns="45717" rIns="91433" bIns="45717" anchor="ctr"/>
          <a:lstStyle/>
          <a:p>
            <a:endParaRPr lang="zh-CN" altLang="en-US">
              <a:latin typeface="+mn-lt"/>
            </a:endParaRPr>
          </a:p>
        </p:txBody>
      </p:sp>
      <p:sp>
        <p:nvSpPr>
          <p:cNvPr id="53308" name="Line 1084"/>
          <p:cNvSpPr>
            <a:spLocks noChangeShapeType="1"/>
          </p:cNvSpPr>
          <p:nvPr/>
        </p:nvSpPr>
        <p:spPr bwMode="auto">
          <a:xfrm>
            <a:off x="7294563" y="2454275"/>
            <a:ext cx="11112" cy="4086225"/>
          </a:xfrm>
          <a:prstGeom prst="line">
            <a:avLst/>
          </a:prstGeom>
          <a:noFill/>
          <a:ln w="38100">
            <a:solidFill>
              <a:schemeClr val="tx1"/>
            </a:solidFill>
            <a:round/>
            <a:headEnd/>
            <a:tailEnd/>
          </a:ln>
          <a:effectLst/>
        </p:spPr>
        <p:txBody>
          <a:bodyPr wrap="none" lIns="91433" tIns="45717" rIns="91433" bIns="45717" anchor="ctr"/>
          <a:lstStyle/>
          <a:p>
            <a:endParaRPr lang="zh-CN" altLang="en-US">
              <a:latin typeface="+mn-lt"/>
            </a:endParaRPr>
          </a:p>
        </p:txBody>
      </p:sp>
      <p:sp>
        <p:nvSpPr>
          <p:cNvPr id="53309" name="Text Box 1085"/>
          <p:cNvSpPr txBox="1">
            <a:spLocks noChangeArrowheads="1"/>
          </p:cNvSpPr>
          <p:nvPr/>
        </p:nvSpPr>
        <p:spPr bwMode="auto">
          <a:xfrm>
            <a:off x="760413" y="1563688"/>
            <a:ext cx="1008062" cy="519112"/>
          </a:xfrm>
          <a:prstGeom prst="rect">
            <a:avLst/>
          </a:prstGeom>
          <a:noFill/>
          <a:ln w="12700">
            <a:noFill/>
            <a:miter lim="800000"/>
            <a:headEnd/>
            <a:tailEnd/>
          </a:ln>
          <a:effectLst/>
        </p:spPr>
        <p:txBody>
          <a:bodyPr lIns="91423" tIns="45713" rIns="91423" bIns="228577" anchorCtr="1">
            <a:spAutoFit/>
          </a:bodyPr>
          <a:lstStyle/>
          <a:p>
            <a:pPr>
              <a:spcBef>
                <a:spcPct val="50000"/>
              </a:spcBef>
              <a:spcAft>
                <a:spcPts val="1000"/>
              </a:spcAft>
            </a:pPr>
            <a:r>
              <a:rPr kumimoji="0" lang="en-US" altLang="zh-CN" sz="1600" b="0">
                <a:latin typeface="+mn-lt"/>
              </a:rPr>
              <a:t>Host 1</a:t>
            </a:r>
          </a:p>
        </p:txBody>
      </p:sp>
      <p:sp>
        <p:nvSpPr>
          <p:cNvPr id="53310" name="Text Box 1086"/>
          <p:cNvSpPr txBox="1">
            <a:spLocks noChangeArrowheads="1"/>
          </p:cNvSpPr>
          <p:nvPr/>
        </p:nvSpPr>
        <p:spPr bwMode="auto">
          <a:xfrm>
            <a:off x="7696200" y="1563688"/>
            <a:ext cx="827088" cy="5191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600" b="0">
                <a:latin typeface="+mn-lt"/>
              </a:rPr>
              <a:t>Host 2</a:t>
            </a:r>
          </a:p>
        </p:txBody>
      </p:sp>
      <p:sp>
        <p:nvSpPr>
          <p:cNvPr id="53311" name="Text Box 1087"/>
          <p:cNvSpPr txBox="1">
            <a:spLocks noChangeArrowheads="1"/>
          </p:cNvSpPr>
          <p:nvPr/>
        </p:nvSpPr>
        <p:spPr bwMode="auto">
          <a:xfrm>
            <a:off x="3424238" y="1716088"/>
            <a:ext cx="766762" cy="4924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Node 1</a:t>
            </a:r>
          </a:p>
        </p:txBody>
      </p:sp>
      <p:sp>
        <p:nvSpPr>
          <p:cNvPr id="53312" name="Text Box 1088"/>
          <p:cNvSpPr txBox="1">
            <a:spLocks noChangeArrowheads="1"/>
          </p:cNvSpPr>
          <p:nvPr/>
        </p:nvSpPr>
        <p:spPr bwMode="auto">
          <a:xfrm>
            <a:off x="5022850" y="1716088"/>
            <a:ext cx="768350" cy="707856"/>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Node 2</a:t>
            </a:r>
          </a:p>
        </p:txBody>
      </p:sp>
      <p:sp>
        <p:nvSpPr>
          <p:cNvPr id="53313" name="AutoShape 1089"/>
          <p:cNvSpPr>
            <a:spLocks noChangeArrowheads="1"/>
          </p:cNvSpPr>
          <p:nvPr/>
        </p:nvSpPr>
        <p:spPr bwMode="auto">
          <a:xfrm rot="27000000">
            <a:off x="4598988" y="1868488"/>
            <a:ext cx="182562" cy="1725612"/>
          </a:xfrm>
          <a:prstGeom prst="parallelogram">
            <a:avLst>
              <a:gd name="adj" fmla="val 63884"/>
            </a:avLst>
          </a:prstGeom>
          <a:solidFill>
            <a:schemeClr val="accent1"/>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53314" name="AutoShape 1090"/>
          <p:cNvSpPr>
            <a:spLocks noChangeArrowheads="1"/>
          </p:cNvSpPr>
          <p:nvPr/>
        </p:nvSpPr>
        <p:spPr bwMode="auto">
          <a:xfrm rot="27000000">
            <a:off x="2872582" y="1685131"/>
            <a:ext cx="184150" cy="1725613"/>
          </a:xfrm>
          <a:prstGeom prst="parallelogram">
            <a:avLst>
              <a:gd name="adj" fmla="val 63884"/>
            </a:avLst>
          </a:prstGeom>
          <a:solidFill>
            <a:schemeClr val="accent1"/>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53315" name="Line 1091"/>
          <p:cNvSpPr>
            <a:spLocks noChangeShapeType="1"/>
          </p:cNvSpPr>
          <p:nvPr/>
        </p:nvSpPr>
        <p:spPr bwMode="auto">
          <a:xfrm>
            <a:off x="2124075" y="2443163"/>
            <a:ext cx="5353050" cy="0"/>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53316" name="Line 1092"/>
          <p:cNvSpPr>
            <a:spLocks noChangeShapeType="1"/>
          </p:cNvSpPr>
          <p:nvPr/>
        </p:nvSpPr>
        <p:spPr bwMode="auto">
          <a:xfrm>
            <a:off x="3814763" y="2579688"/>
            <a:ext cx="3662362" cy="0"/>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53317" name="AutoShape 1093"/>
          <p:cNvSpPr>
            <a:spLocks/>
          </p:cNvSpPr>
          <p:nvPr/>
        </p:nvSpPr>
        <p:spPr bwMode="auto">
          <a:xfrm>
            <a:off x="7477125" y="2433638"/>
            <a:ext cx="76200" cy="152400"/>
          </a:xfrm>
          <a:prstGeom prst="rightBrace">
            <a:avLst>
              <a:gd name="adj1" fmla="val 16667"/>
              <a:gd name="adj2" fmla="val 50000"/>
            </a:avLst>
          </a:prstGeom>
          <a:noFill/>
          <a:ln w="12700">
            <a:solidFill>
              <a:schemeClr val="tx1"/>
            </a:solidFill>
            <a:round/>
            <a:headEnd/>
            <a:tailEnd/>
          </a:ln>
          <a:effectLst/>
        </p:spPr>
        <p:txBody>
          <a:bodyPr wrap="none" lIns="274291" tIns="45713" rIns="91423" bIns="228577" anchor="ctr"/>
          <a:lstStyle/>
          <a:p>
            <a:pPr algn="l">
              <a:spcBef>
                <a:spcPct val="50000"/>
              </a:spcBef>
              <a:spcAft>
                <a:spcPts val="1000"/>
              </a:spcAft>
            </a:pPr>
            <a:endParaRPr kumimoji="0" lang="zh-CN" altLang="zh-CN" sz="1400" b="0">
              <a:latin typeface="+mn-lt"/>
            </a:endParaRPr>
          </a:p>
        </p:txBody>
      </p:sp>
      <p:sp>
        <p:nvSpPr>
          <p:cNvPr id="53318" name="Text Box 1094"/>
          <p:cNvSpPr txBox="1">
            <a:spLocks noChangeArrowheads="1"/>
          </p:cNvSpPr>
          <p:nvPr/>
        </p:nvSpPr>
        <p:spPr bwMode="auto">
          <a:xfrm>
            <a:off x="7391400" y="2530475"/>
            <a:ext cx="1920106" cy="828289"/>
          </a:xfrm>
          <a:prstGeom prst="rect">
            <a:avLst/>
          </a:prstGeom>
          <a:noFill/>
          <a:ln w="12700">
            <a:noFill/>
            <a:miter lim="800000"/>
            <a:headEnd/>
            <a:tailEnd/>
          </a:ln>
          <a:effectLst/>
        </p:spPr>
        <p:txBody>
          <a:bodyPr wrap="none" lIns="90343" tIns="44379" rIns="90343" bIns="44379">
            <a:spAutoFit/>
          </a:bodyPr>
          <a:lstStyle/>
          <a:p>
            <a:pPr algn="l" defTabSz="912813"/>
            <a:r>
              <a:rPr kumimoji="0" lang="en-US" altLang="zh-CN" sz="1600" b="0">
                <a:latin typeface="+mn-lt"/>
              </a:rPr>
              <a:t>propagation delay </a:t>
            </a:r>
          </a:p>
          <a:p>
            <a:pPr algn="l" defTabSz="912813"/>
            <a:r>
              <a:rPr kumimoji="0" lang="en-US" altLang="zh-CN" sz="1600" b="0">
                <a:latin typeface="+mn-lt"/>
              </a:rPr>
              <a:t>between Host 1 </a:t>
            </a:r>
          </a:p>
          <a:p>
            <a:pPr algn="l" defTabSz="912813"/>
            <a:r>
              <a:rPr kumimoji="0" lang="en-US" altLang="zh-CN" sz="1600" b="0">
                <a:latin typeface="+mn-lt"/>
              </a:rPr>
              <a:t>and Node 1</a:t>
            </a:r>
          </a:p>
        </p:txBody>
      </p:sp>
      <p:sp>
        <p:nvSpPr>
          <p:cNvPr id="53319" name="AutoShape 1095"/>
          <p:cNvSpPr>
            <a:spLocks noChangeArrowheads="1"/>
          </p:cNvSpPr>
          <p:nvPr/>
        </p:nvSpPr>
        <p:spPr bwMode="auto">
          <a:xfrm rot="27000000">
            <a:off x="6324601" y="2062162"/>
            <a:ext cx="182562" cy="1725613"/>
          </a:xfrm>
          <a:prstGeom prst="parallelogram">
            <a:avLst>
              <a:gd name="adj" fmla="val 63884"/>
            </a:avLst>
          </a:prstGeom>
          <a:solidFill>
            <a:schemeClr val="accent1"/>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grpSp>
        <p:nvGrpSpPr>
          <p:cNvPr id="5" name="Group 1096"/>
          <p:cNvGrpSpPr>
            <a:grpSpLocks/>
          </p:cNvGrpSpPr>
          <p:nvPr/>
        </p:nvGrpSpPr>
        <p:grpSpPr bwMode="auto">
          <a:xfrm flipH="1">
            <a:off x="2105025" y="6010275"/>
            <a:ext cx="5175250" cy="493713"/>
            <a:chOff x="432" y="3360"/>
            <a:chExt cx="3260" cy="346"/>
          </a:xfrm>
        </p:grpSpPr>
        <p:sp>
          <p:nvSpPr>
            <p:cNvPr id="53321" name="AutoShape 1097"/>
            <p:cNvSpPr>
              <a:spLocks noChangeArrowheads="1"/>
            </p:cNvSpPr>
            <p:nvPr/>
          </p:nvSpPr>
          <p:spPr bwMode="auto">
            <a:xfrm rot="27000000">
              <a:off x="3091" y="3105"/>
              <a:ext cx="115" cy="1087"/>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sp>
          <p:nvSpPr>
            <p:cNvPr id="53322" name="AutoShape 1098"/>
            <p:cNvSpPr>
              <a:spLocks noChangeArrowheads="1"/>
            </p:cNvSpPr>
            <p:nvPr/>
          </p:nvSpPr>
          <p:spPr bwMode="auto">
            <a:xfrm rot="27000000">
              <a:off x="2004" y="2990"/>
              <a:ext cx="116" cy="1086"/>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sp>
          <p:nvSpPr>
            <p:cNvPr id="53323" name="AutoShape 1099"/>
            <p:cNvSpPr>
              <a:spLocks noChangeArrowheads="1"/>
            </p:cNvSpPr>
            <p:nvPr/>
          </p:nvSpPr>
          <p:spPr bwMode="auto">
            <a:xfrm rot="27000000">
              <a:off x="918" y="2874"/>
              <a:ext cx="115" cy="1087"/>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grpSp>
      <p:grpSp>
        <p:nvGrpSpPr>
          <p:cNvPr id="6" name="Group 1100"/>
          <p:cNvGrpSpPr>
            <a:grpSpLocks/>
          </p:cNvGrpSpPr>
          <p:nvPr/>
        </p:nvGrpSpPr>
        <p:grpSpPr bwMode="auto">
          <a:xfrm flipH="1">
            <a:off x="2092325" y="3100388"/>
            <a:ext cx="5175250" cy="495300"/>
            <a:chOff x="432" y="3360"/>
            <a:chExt cx="3260" cy="346"/>
          </a:xfrm>
        </p:grpSpPr>
        <p:sp>
          <p:nvSpPr>
            <p:cNvPr id="53325" name="AutoShape 1101"/>
            <p:cNvSpPr>
              <a:spLocks noChangeArrowheads="1"/>
            </p:cNvSpPr>
            <p:nvPr/>
          </p:nvSpPr>
          <p:spPr bwMode="auto">
            <a:xfrm rot="27000000">
              <a:off x="3091" y="3105"/>
              <a:ext cx="115" cy="1087"/>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sp>
          <p:nvSpPr>
            <p:cNvPr id="53326" name="AutoShape 1102"/>
            <p:cNvSpPr>
              <a:spLocks noChangeArrowheads="1"/>
            </p:cNvSpPr>
            <p:nvPr/>
          </p:nvSpPr>
          <p:spPr bwMode="auto">
            <a:xfrm rot="27000000">
              <a:off x="2004" y="2990"/>
              <a:ext cx="116" cy="1086"/>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sp>
          <p:nvSpPr>
            <p:cNvPr id="53327" name="AutoShape 1103"/>
            <p:cNvSpPr>
              <a:spLocks noChangeArrowheads="1"/>
            </p:cNvSpPr>
            <p:nvPr/>
          </p:nvSpPr>
          <p:spPr bwMode="auto">
            <a:xfrm rot="27000000">
              <a:off x="918" y="2874"/>
              <a:ext cx="115" cy="1087"/>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grpSp>
      <p:sp>
        <p:nvSpPr>
          <p:cNvPr id="53328" name="Line 1104"/>
          <p:cNvSpPr>
            <a:spLocks noChangeShapeType="1"/>
          </p:cNvSpPr>
          <p:nvPr/>
        </p:nvSpPr>
        <p:spPr bwMode="auto">
          <a:xfrm>
            <a:off x="2101850" y="2433638"/>
            <a:ext cx="0" cy="4106862"/>
          </a:xfrm>
          <a:prstGeom prst="line">
            <a:avLst/>
          </a:prstGeom>
          <a:noFill/>
          <a:ln w="38100">
            <a:solidFill>
              <a:schemeClr val="tx1"/>
            </a:solidFill>
            <a:round/>
            <a:headEnd/>
            <a:tailEnd/>
          </a:ln>
          <a:effectLst/>
        </p:spPr>
        <p:txBody>
          <a:bodyPr wrap="none" lIns="91433" tIns="45717" rIns="91433" bIns="45717" anchor="ctr"/>
          <a:lstStyle/>
          <a:p>
            <a:endParaRPr lang="zh-CN" altLang="en-US">
              <a:latin typeface="+mn-lt"/>
            </a:endParaRPr>
          </a:p>
        </p:txBody>
      </p:sp>
      <p:sp>
        <p:nvSpPr>
          <p:cNvPr id="53329" name="AutoShape 1105"/>
          <p:cNvSpPr>
            <a:spLocks/>
          </p:cNvSpPr>
          <p:nvPr/>
        </p:nvSpPr>
        <p:spPr bwMode="auto">
          <a:xfrm>
            <a:off x="1901825" y="2509838"/>
            <a:ext cx="76200" cy="989012"/>
          </a:xfrm>
          <a:prstGeom prst="leftBrace">
            <a:avLst>
              <a:gd name="adj1" fmla="val 108160"/>
              <a:gd name="adj2" fmla="val 50000"/>
            </a:avLst>
          </a:prstGeom>
          <a:noFill/>
          <a:ln w="25400">
            <a:solidFill>
              <a:schemeClr val="tx1"/>
            </a:solidFill>
            <a:round/>
            <a:headEnd/>
            <a:tailEnd/>
          </a:ln>
          <a:effectLst/>
        </p:spPr>
        <p:txBody>
          <a:bodyPr wrap="none" lIns="90488" tIns="44450" rIns="90488" bIns="44450" anchor="ctr"/>
          <a:lstStyle/>
          <a:p>
            <a:endParaRPr lang="zh-CN" altLang="en-US">
              <a:latin typeface="+mn-lt"/>
            </a:endParaRPr>
          </a:p>
        </p:txBody>
      </p:sp>
      <p:sp>
        <p:nvSpPr>
          <p:cNvPr id="53330" name="AutoShape 1106"/>
          <p:cNvSpPr>
            <a:spLocks/>
          </p:cNvSpPr>
          <p:nvPr/>
        </p:nvSpPr>
        <p:spPr bwMode="auto">
          <a:xfrm>
            <a:off x="1901825" y="3575050"/>
            <a:ext cx="76200" cy="2357438"/>
          </a:xfrm>
          <a:prstGeom prst="leftBrace">
            <a:avLst>
              <a:gd name="adj1" fmla="val 257813"/>
              <a:gd name="adj2" fmla="val 50000"/>
            </a:avLst>
          </a:prstGeom>
          <a:noFill/>
          <a:ln w="25400">
            <a:solidFill>
              <a:schemeClr val="tx1"/>
            </a:solidFill>
            <a:round/>
            <a:headEnd/>
            <a:tailEnd/>
          </a:ln>
          <a:effectLst/>
        </p:spPr>
        <p:txBody>
          <a:bodyPr wrap="none" lIns="90488" tIns="44450" rIns="90488" bIns="44450" anchor="ctr"/>
          <a:lstStyle/>
          <a:p>
            <a:endParaRPr lang="zh-CN" altLang="en-US">
              <a:latin typeface="+mn-lt"/>
            </a:endParaRPr>
          </a:p>
        </p:txBody>
      </p:sp>
      <p:sp>
        <p:nvSpPr>
          <p:cNvPr id="53331" name="AutoShape 1107"/>
          <p:cNvSpPr>
            <a:spLocks/>
          </p:cNvSpPr>
          <p:nvPr/>
        </p:nvSpPr>
        <p:spPr bwMode="auto">
          <a:xfrm>
            <a:off x="1901825" y="6008688"/>
            <a:ext cx="76200" cy="455612"/>
          </a:xfrm>
          <a:prstGeom prst="leftBrace">
            <a:avLst>
              <a:gd name="adj1" fmla="val 49826"/>
              <a:gd name="adj2" fmla="val 50000"/>
            </a:avLst>
          </a:prstGeom>
          <a:noFill/>
          <a:ln w="25400">
            <a:solidFill>
              <a:schemeClr val="tx1"/>
            </a:solidFill>
            <a:round/>
            <a:headEnd/>
            <a:tailEnd/>
          </a:ln>
          <a:effectLst/>
        </p:spPr>
        <p:txBody>
          <a:bodyPr wrap="none" lIns="90488" tIns="44450" rIns="90488" bIns="44450" anchor="ctr"/>
          <a:lstStyle/>
          <a:p>
            <a:endParaRPr lang="zh-CN" altLang="en-US">
              <a:latin typeface="+mn-lt"/>
            </a:endParaRPr>
          </a:p>
        </p:txBody>
      </p:sp>
      <p:sp>
        <p:nvSpPr>
          <p:cNvPr id="53332" name="Text Box 1108"/>
          <p:cNvSpPr txBox="1">
            <a:spLocks noChangeArrowheads="1"/>
          </p:cNvSpPr>
          <p:nvPr/>
        </p:nvSpPr>
        <p:spPr bwMode="auto">
          <a:xfrm>
            <a:off x="533400" y="2770188"/>
            <a:ext cx="1524164" cy="582067"/>
          </a:xfrm>
          <a:prstGeom prst="rect">
            <a:avLst/>
          </a:prstGeom>
          <a:noFill/>
          <a:ln w="25400">
            <a:noFill/>
            <a:miter lim="800000"/>
            <a:headEnd/>
            <a:tailEnd/>
          </a:ln>
          <a:effectLst/>
        </p:spPr>
        <p:txBody>
          <a:bodyPr wrap="none" lIns="90343" tIns="44379" rIns="90343" bIns="44379">
            <a:spAutoFit/>
          </a:bodyPr>
          <a:lstStyle/>
          <a:p>
            <a:pPr algn="l" defTabSz="912813"/>
            <a:r>
              <a:rPr kumimoji="0" lang="en-US" altLang="zh-CN" sz="1600" b="0">
                <a:latin typeface="+mn-lt"/>
              </a:rPr>
              <a:t>VC</a:t>
            </a:r>
          </a:p>
          <a:p>
            <a:pPr algn="l" defTabSz="912813"/>
            <a:r>
              <a:rPr kumimoji="0" lang="en-US" altLang="zh-CN" sz="1600" b="0">
                <a:latin typeface="+mn-lt"/>
              </a:rPr>
              <a:t>establishment</a:t>
            </a:r>
          </a:p>
        </p:txBody>
      </p:sp>
      <p:sp>
        <p:nvSpPr>
          <p:cNvPr id="53333" name="Text Box 1109"/>
          <p:cNvSpPr txBox="1">
            <a:spLocks noChangeArrowheads="1"/>
          </p:cNvSpPr>
          <p:nvPr/>
        </p:nvSpPr>
        <p:spPr bwMode="auto">
          <a:xfrm>
            <a:off x="533400" y="5964238"/>
            <a:ext cx="1288523" cy="582067"/>
          </a:xfrm>
          <a:prstGeom prst="rect">
            <a:avLst/>
          </a:prstGeom>
          <a:noFill/>
          <a:ln w="25400">
            <a:noFill/>
            <a:miter lim="800000"/>
            <a:headEnd/>
            <a:tailEnd/>
          </a:ln>
          <a:effectLst/>
        </p:spPr>
        <p:txBody>
          <a:bodyPr wrap="none" lIns="90343" tIns="44379" rIns="90343" bIns="44379">
            <a:spAutoFit/>
          </a:bodyPr>
          <a:lstStyle/>
          <a:p>
            <a:pPr algn="l" defTabSz="912813"/>
            <a:r>
              <a:rPr kumimoji="0" lang="en-US" altLang="zh-CN" sz="1600" b="0">
                <a:latin typeface="+mn-lt"/>
              </a:rPr>
              <a:t>VC</a:t>
            </a:r>
          </a:p>
          <a:p>
            <a:pPr algn="l" defTabSz="912813"/>
            <a:r>
              <a:rPr kumimoji="0" lang="en-US" altLang="zh-CN" sz="1600" b="0">
                <a:latin typeface="+mn-lt"/>
              </a:rPr>
              <a:t>termination</a:t>
            </a:r>
          </a:p>
        </p:txBody>
      </p:sp>
      <p:sp>
        <p:nvSpPr>
          <p:cNvPr id="53334" name="Text Box 1110"/>
          <p:cNvSpPr txBox="1">
            <a:spLocks noChangeArrowheads="1"/>
          </p:cNvSpPr>
          <p:nvPr/>
        </p:nvSpPr>
        <p:spPr bwMode="auto">
          <a:xfrm>
            <a:off x="566738" y="4519613"/>
            <a:ext cx="1006394" cy="582067"/>
          </a:xfrm>
          <a:prstGeom prst="rect">
            <a:avLst/>
          </a:prstGeom>
          <a:noFill/>
          <a:ln w="25400">
            <a:noFill/>
            <a:miter lim="800000"/>
            <a:headEnd/>
            <a:tailEnd/>
          </a:ln>
          <a:effectLst/>
        </p:spPr>
        <p:txBody>
          <a:bodyPr wrap="none" lIns="90343" tIns="44379" rIns="90343" bIns="44379">
            <a:spAutoFit/>
          </a:bodyPr>
          <a:lstStyle/>
          <a:p>
            <a:pPr algn="l" defTabSz="912813"/>
            <a:r>
              <a:rPr kumimoji="0" lang="en-US" altLang="zh-CN" sz="1600" b="0">
                <a:latin typeface="+mn-lt"/>
              </a:rPr>
              <a:t>Data</a:t>
            </a:r>
          </a:p>
          <a:p>
            <a:pPr algn="l" defTabSz="912813"/>
            <a:r>
              <a:rPr kumimoji="0" lang="en-US" altLang="zh-CN" sz="1600" b="0">
                <a:latin typeface="+mn-lt"/>
              </a:rPr>
              <a:t>transfer</a:t>
            </a:r>
          </a:p>
        </p:txBody>
      </p:sp>
      <p:sp>
        <p:nvSpPr>
          <p:cNvPr id="88" name="页脚占位符 4"/>
          <p:cNvSpPr>
            <a:spLocks noGrp="1"/>
          </p:cNvSpPr>
          <p:nvPr>
            <p:ph type="ftr" sz="quarter" idx="11"/>
          </p:nvPr>
        </p:nvSpPr>
        <p:spPr>
          <a:xfrm>
            <a:off x="5410200" y="6400800"/>
            <a:ext cx="2895600" cy="457200"/>
          </a:xfrm>
        </p:spPr>
        <p:txBody>
          <a:bodyPr/>
          <a:lstStyle/>
          <a:p>
            <a:pPr>
              <a:defRPr/>
            </a:pPr>
            <a:r>
              <a:rPr lang="en-US" altLang="ko-KR" dirty="0" smtClean="0"/>
              <a:t> Introduction</a:t>
            </a:r>
            <a:endParaRPr lang="en-US" altLang="ko-KR" dirty="0">
              <a:latin typeface="Times New Roman" pitchFamily="18" charset="0"/>
            </a:endParaRPr>
          </a:p>
        </p:txBody>
      </p:sp>
      <p:sp>
        <p:nvSpPr>
          <p:cNvPr id="89" name="灯片编号占位符 5"/>
          <p:cNvSpPr>
            <a:spLocks noGrp="1"/>
          </p:cNvSpPr>
          <p:nvPr>
            <p:ph type="sldNum" sz="quarter" idx="12"/>
          </p:nvPr>
        </p:nvSpPr>
        <p:spPr>
          <a:xfrm>
            <a:off x="8305800" y="6400800"/>
            <a:ext cx="625475" cy="457200"/>
          </a:xfrm>
        </p:spPr>
        <p:txBody>
          <a:bodyPr/>
          <a:lstStyle/>
          <a:p>
            <a:pPr>
              <a:defRPr/>
            </a:pPr>
            <a:r>
              <a:rPr lang="en-US" altLang="ko-KR" smtClean="0">
                <a:latin typeface="+mn-lt"/>
              </a:rPr>
              <a:t>1-</a:t>
            </a:r>
            <a:fld id="{C83B635E-340E-4B92-B568-B105B3E255B2}" type="slidenum">
              <a:rPr lang="en-US" altLang="ko-KR" smtClean="0">
                <a:latin typeface="+mn-lt"/>
              </a:rPr>
              <a:pPr>
                <a:defRPr/>
              </a:pPr>
              <a:t>64</a:t>
            </a:fld>
            <a:endParaRPr lang="en-US" altLang="ko-KR">
              <a:latin typeface="+mn-lt"/>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a:xfrm>
            <a:off x="633413" y="1524000"/>
            <a:ext cx="7877175" cy="4876800"/>
          </a:xfrm>
        </p:spPr>
        <p:txBody>
          <a:bodyPr lIns="91430" tIns="45716" rIns="91430" bIns="45716" anchor="t" anchorCtr="0"/>
          <a:lstStyle/>
          <a:p>
            <a:pPr>
              <a:lnSpc>
                <a:spcPct val="80000"/>
              </a:lnSpc>
            </a:pPr>
            <a:r>
              <a:rPr lang="en-US" altLang="zh-CN" sz="2400"/>
              <a:t>Communication networks can be classified based on the way in which the nodes exchange information:</a:t>
            </a:r>
            <a:endParaRPr lang="zh-TW" altLang="en-US" sz="2400">
              <a:ea typeface="PMingLiU" pitchFamily="18" charset="-120"/>
            </a:endParaRPr>
          </a:p>
        </p:txBody>
      </p:sp>
      <p:sp>
        <p:nvSpPr>
          <p:cNvPr id="23555" name="Rectangle 3"/>
          <p:cNvSpPr>
            <a:spLocks noGrp="1" noChangeArrowheads="1"/>
          </p:cNvSpPr>
          <p:nvPr>
            <p:ph type="title"/>
          </p:nvPr>
        </p:nvSpPr>
        <p:spPr>
          <a:xfrm>
            <a:off x="685799" y="465909"/>
            <a:ext cx="7987937" cy="990600"/>
          </a:xfrm>
        </p:spPr>
        <p:txBody>
          <a:bodyPr lIns="91430" tIns="45716" rIns="91430" bIns="45716" anchor="t"/>
          <a:lstStyle/>
          <a:p>
            <a:r>
              <a:rPr lang="en-US" altLang="zh-CN" sz="3200" dirty="0"/>
              <a:t>A Taxonomy of Communication </a:t>
            </a:r>
            <a:r>
              <a:rPr lang="en-US" altLang="zh-CN" sz="3200" dirty="0" smtClean="0"/>
              <a:t>networks</a:t>
            </a:r>
            <a:endParaRPr lang="en-US" altLang="zh-TW" sz="3200" i="1" dirty="0">
              <a:solidFill>
                <a:srgbClr val="FE00FE"/>
              </a:solidFill>
              <a:ea typeface="PMingLiU" pitchFamily="18" charset="-120"/>
            </a:endParaRPr>
          </a:p>
        </p:txBody>
      </p:sp>
      <p:grpSp>
        <p:nvGrpSpPr>
          <p:cNvPr id="2" name="Group 17"/>
          <p:cNvGrpSpPr>
            <a:grpSpLocks/>
          </p:cNvGrpSpPr>
          <p:nvPr/>
        </p:nvGrpSpPr>
        <p:grpSpPr bwMode="auto">
          <a:xfrm>
            <a:off x="519112" y="2438400"/>
            <a:ext cx="7688263" cy="4133850"/>
            <a:chOff x="327" y="1476"/>
            <a:chExt cx="4843" cy="2604"/>
          </a:xfrm>
        </p:grpSpPr>
        <p:sp>
          <p:nvSpPr>
            <p:cNvPr id="23556" name="Text Box 4"/>
            <p:cNvSpPr txBox="1">
              <a:spLocks noChangeArrowheads="1"/>
            </p:cNvSpPr>
            <p:nvPr/>
          </p:nvSpPr>
          <p:spPr bwMode="auto">
            <a:xfrm>
              <a:off x="2249" y="1476"/>
              <a:ext cx="1296" cy="366"/>
            </a:xfrm>
            <a:prstGeom prst="rect">
              <a:avLst/>
            </a:prstGeom>
            <a:noFill/>
            <a:ln w="12700">
              <a:noFill/>
              <a:miter lim="800000"/>
              <a:headEnd/>
              <a:tailEnd/>
            </a:ln>
            <a:effectLst/>
          </p:spPr>
          <p:txBody>
            <a:bodyPr lIns="91423" tIns="45713" rIns="91423" bIns="45713">
              <a:spAutoFit/>
            </a:bodyPr>
            <a:lstStyle/>
            <a:p>
              <a:pPr algn="ctr">
                <a:spcBef>
                  <a:spcPct val="50000"/>
                </a:spcBef>
                <a:spcAft>
                  <a:spcPts val="1000"/>
                </a:spcAft>
              </a:pPr>
              <a:r>
                <a:rPr kumimoji="0" lang="en-US" altLang="zh-CN" sz="1600" dirty="0">
                  <a:latin typeface="+mn-lt"/>
                </a:rPr>
                <a:t>Communication Network</a:t>
              </a:r>
              <a:endParaRPr kumimoji="0" lang="en-US" altLang="zh-CN" b="0" i="1" dirty="0">
                <a:solidFill>
                  <a:srgbClr val="000000"/>
                </a:solidFill>
                <a:latin typeface="+mn-lt"/>
              </a:endParaRPr>
            </a:p>
          </p:txBody>
        </p:sp>
        <p:sp>
          <p:nvSpPr>
            <p:cNvPr id="23557" name="Text Box 5"/>
            <p:cNvSpPr txBox="1">
              <a:spLocks noChangeArrowheads="1"/>
            </p:cNvSpPr>
            <p:nvPr/>
          </p:nvSpPr>
          <p:spPr bwMode="auto">
            <a:xfrm>
              <a:off x="712" y="2103"/>
              <a:ext cx="1295" cy="519"/>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a:latin typeface="+mn-lt"/>
                </a:rPr>
                <a:t>Switched</a:t>
              </a:r>
              <a:br>
                <a:rPr kumimoji="0" lang="en-US" altLang="zh-CN" sz="1600">
                  <a:latin typeface="+mn-lt"/>
                </a:rPr>
              </a:br>
              <a:r>
                <a:rPr kumimoji="0" lang="en-US" altLang="zh-CN" sz="1600">
                  <a:latin typeface="+mn-lt"/>
                </a:rPr>
                <a:t>Communication Network</a:t>
              </a:r>
              <a:endParaRPr kumimoji="0" lang="en-US" altLang="zh-CN" b="0" i="1">
                <a:solidFill>
                  <a:srgbClr val="000000"/>
                </a:solidFill>
                <a:latin typeface="+mn-lt"/>
              </a:endParaRPr>
            </a:p>
          </p:txBody>
        </p:sp>
        <p:sp>
          <p:nvSpPr>
            <p:cNvPr id="23558" name="Text Box 6"/>
            <p:cNvSpPr txBox="1">
              <a:spLocks noChangeArrowheads="1"/>
            </p:cNvSpPr>
            <p:nvPr/>
          </p:nvSpPr>
          <p:spPr bwMode="auto">
            <a:xfrm>
              <a:off x="3874" y="2147"/>
              <a:ext cx="1296" cy="519"/>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dirty="0">
                  <a:latin typeface="+mn-lt"/>
                </a:rPr>
                <a:t>Broadcast</a:t>
              </a:r>
              <a:br>
                <a:rPr kumimoji="0" lang="en-US" altLang="zh-CN" sz="1600" dirty="0">
                  <a:latin typeface="+mn-lt"/>
                </a:rPr>
              </a:br>
              <a:r>
                <a:rPr kumimoji="0" lang="en-US" altLang="zh-CN" sz="1600" dirty="0">
                  <a:latin typeface="+mn-lt"/>
                </a:rPr>
                <a:t>Communication Network</a:t>
              </a:r>
              <a:endParaRPr kumimoji="0" lang="en-US" altLang="zh-CN" b="0" i="1" dirty="0">
                <a:solidFill>
                  <a:srgbClr val="000000"/>
                </a:solidFill>
                <a:latin typeface="+mn-lt"/>
              </a:endParaRPr>
            </a:p>
          </p:txBody>
        </p:sp>
        <p:sp>
          <p:nvSpPr>
            <p:cNvPr id="23559" name="Line 7"/>
            <p:cNvSpPr>
              <a:spLocks noChangeShapeType="1"/>
            </p:cNvSpPr>
            <p:nvPr/>
          </p:nvSpPr>
          <p:spPr bwMode="auto">
            <a:xfrm flipH="1">
              <a:off x="1152" y="1764"/>
              <a:ext cx="1293" cy="339"/>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sp>
          <p:nvSpPr>
            <p:cNvPr id="23560" name="Line 8"/>
            <p:cNvSpPr>
              <a:spLocks noChangeShapeType="1"/>
            </p:cNvSpPr>
            <p:nvPr/>
          </p:nvSpPr>
          <p:spPr bwMode="auto">
            <a:xfrm>
              <a:off x="3312" y="1763"/>
              <a:ext cx="1152" cy="384"/>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sp>
          <p:nvSpPr>
            <p:cNvPr id="23561" name="Text Box 9"/>
            <p:cNvSpPr txBox="1">
              <a:spLocks noChangeArrowheads="1"/>
            </p:cNvSpPr>
            <p:nvPr/>
          </p:nvSpPr>
          <p:spPr bwMode="auto">
            <a:xfrm>
              <a:off x="327" y="2970"/>
              <a:ext cx="1296" cy="519"/>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a:latin typeface="+mn-lt"/>
                </a:rPr>
                <a:t>Circuit-Switched</a:t>
              </a:r>
              <a:br>
                <a:rPr kumimoji="0" lang="en-US" altLang="zh-CN" sz="1600">
                  <a:latin typeface="+mn-lt"/>
                </a:rPr>
              </a:br>
              <a:r>
                <a:rPr kumimoji="0" lang="en-US" altLang="zh-CN" sz="1600">
                  <a:latin typeface="+mn-lt"/>
                </a:rPr>
                <a:t>Communication Network</a:t>
              </a:r>
              <a:endParaRPr kumimoji="0" lang="en-US" altLang="zh-CN" b="0" i="1">
                <a:solidFill>
                  <a:srgbClr val="000000"/>
                </a:solidFill>
                <a:latin typeface="+mn-lt"/>
              </a:endParaRPr>
            </a:p>
          </p:txBody>
        </p:sp>
        <p:sp>
          <p:nvSpPr>
            <p:cNvPr id="23562" name="Text Box 10"/>
            <p:cNvSpPr txBox="1">
              <a:spLocks noChangeArrowheads="1"/>
            </p:cNvSpPr>
            <p:nvPr/>
          </p:nvSpPr>
          <p:spPr bwMode="auto">
            <a:xfrm>
              <a:off x="1623" y="2914"/>
              <a:ext cx="1296" cy="519"/>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a:latin typeface="+mn-lt"/>
                </a:rPr>
                <a:t>Packet-Switched</a:t>
              </a:r>
              <a:br>
                <a:rPr kumimoji="0" lang="en-US" altLang="zh-CN" sz="1600">
                  <a:latin typeface="+mn-lt"/>
                </a:rPr>
              </a:br>
              <a:r>
                <a:rPr kumimoji="0" lang="en-US" altLang="zh-CN" sz="1600">
                  <a:latin typeface="+mn-lt"/>
                </a:rPr>
                <a:t>Communication Network</a:t>
              </a:r>
              <a:endParaRPr kumimoji="0" lang="en-US" altLang="zh-CN" b="0" i="1">
                <a:solidFill>
                  <a:srgbClr val="000000"/>
                </a:solidFill>
                <a:latin typeface="+mn-lt"/>
              </a:endParaRPr>
            </a:p>
          </p:txBody>
        </p:sp>
        <p:sp>
          <p:nvSpPr>
            <p:cNvPr id="23563" name="Line 11"/>
            <p:cNvSpPr>
              <a:spLocks noChangeShapeType="1"/>
            </p:cNvSpPr>
            <p:nvPr/>
          </p:nvSpPr>
          <p:spPr bwMode="auto">
            <a:xfrm flipH="1">
              <a:off x="863" y="2626"/>
              <a:ext cx="527" cy="336"/>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sp>
          <p:nvSpPr>
            <p:cNvPr id="23564" name="Line 12"/>
            <p:cNvSpPr>
              <a:spLocks noChangeShapeType="1"/>
            </p:cNvSpPr>
            <p:nvPr/>
          </p:nvSpPr>
          <p:spPr bwMode="auto">
            <a:xfrm>
              <a:off x="1390" y="2626"/>
              <a:ext cx="914" cy="293"/>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sp>
          <p:nvSpPr>
            <p:cNvPr id="23565" name="Text Box 13"/>
            <p:cNvSpPr txBox="1">
              <a:spLocks noChangeArrowheads="1"/>
            </p:cNvSpPr>
            <p:nvPr/>
          </p:nvSpPr>
          <p:spPr bwMode="auto">
            <a:xfrm>
              <a:off x="1189" y="3714"/>
              <a:ext cx="1297" cy="366"/>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a:latin typeface="+mn-lt"/>
                </a:rPr>
                <a:t>Datagram</a:t>
              </a:r>
              <a:br>
                <a:rPr kumimoji="0" lang="en-US" altLang="zh-CN" sz="1600">
                  <a:latin typeface="+mn-lt"/>
                </a:rPr>
              </a:br>
              <a:r>
                <a:rPr kumimoji="0" lang="en-US" altLang="zh-CN" sz="1600">
                  <a:latin typeface="+mn-lt"/>
                </a:rPr>
                <a:t> Network</a:t>
              </a:r>
              <a:endParaRPr kumimoji="0" lang="en-US" altLang="zh-CN" b="0" i="1">
                <a:solidFill>
                  <a:srgbClr val="000000"/>
                </a:solidFill>
                <a:latin typeface="+mn-lt"/>
              </a:endParaRPr>
            </a:p>
          </p:txBody>
        </p:sp>
        <p:sp>
          <p:nvSpPr>
            <p:cNvPr id="23566" name="Text Box 14"/>
            <p:cNvSpPr txBox="1">
              <a:spLocks noChangeArrowheads="1"/>
            </p:cNvSpPr>
            <p:nvPr/>
          </p:nvSpPr>
          <p:spPr bwMode="auto">
            <a:xfrm>
              <a:off x="2205" y="3698"/>
              <a:ext cx="1296" cy="368"/>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a:latin typeface="+mn-lt"/>
                </a:rPr>
                <a:t>Virtual Circuit Network</a:t>
              </a:r>
              <a:endParaRPr kumimoji="0" lang="en-US" altLang="zh-CN" b="0" i="1">
                <a:solidFill>
                  <a:srgbClr val="000000"/>
                </a:solidFill>
                <a:latin typeface="+mn-lt"/>
              </a:endParaRPr>
            </a:p>
          </p:txBody>
        </p:sp>
        <p:sp>
          <p:nvSpPr>
            <p:cNvPr id="23567" name="Line 15"/>
            <p:cNvSpPr>
              <a:spLocks noChangeShapeType="1"/>
            </p:cNvSpPr>
            <p:nvPr/>
          </p:nvSpPr>
          <p:spPr bwMode="auto">
            <a:xfrm flipH="1">
              <a:off x="1821" y="3447"/>
              <a:ext cx="483" cy="233"/>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sp>
          <p:nvSpPr>
            <p:cNvPr id="23568" name="Line 16"/>
            <p:cNvSpPr>
              <a:spLocks noChangeShapeType="1"/>
            </p:cNvSpPr>
            <p:nvPr/>
          </p:nvSpPr>
          <p:spPr bwMode="auto">
            <a:xfrm>
              <a:off x="2304" y="3447"/>
              <a:ext cx="524" cy="233"/>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grpSp>
      <p:sp>
        <p:nvSpPr>
          <p:cNvPr id="20" name="页脚占位符 4"/>
          <p:cNvSpPr>
            <a:spLocks noGrp="1"/>
          </p:cNvSpPr>
          <p:nvPr>
            <p:ph type="ftr" sz="quarter" idx="11"/>
          </p:nvPr>
        </p:nvSpPr>
        <p:spPr>
          <a:xfrm>
            <a:off x="5410200" y="6400800"/>
            <a:ext cx="2895600" cy="457200"/>
          </a:xfrm>
        </p:spPr>
        <p:txBody>
          <a:bodyPr/>
          <a:lstStyle/>
          <a:p>
            <a:pPr>
              <a:defRPr/>
            </a:pPr>
            <a:r>
              <a:rPr lang="en-US" altLang="ko-KR" dirty="0" smtClean="0"/>
              <a:t> Introduction</a:t>
            </a:r>
            <a:endParaRPr lang="en-US" altLang="ko-KR" dirty="0">
              <a:latin typeface="Times New Roman" pitchFamily="18" charset="0"/>
            </a:endParaRPr>
          </a:p>
        </p:txBody>
      </p:sp>
      <p:sp>
        <p:nvSpPr>
          <p:cNvPr id="21" name="灯片编号占位符 5"/>
          <p:cNvSpPr>
            <a:spLocks noGrp="1"/>
          </p:cNvSpPr>
          <p:nvPr>
            <p:ph type="sldNum" sz="quarter" idx="12"/>
          </p:nvPr>
        </p:nvSpPr>
        <p:spPr>
          <a:xfrm>
            <a:off x="8305800" y="6400800"/>
            <a:ext cx="625475" cy="457200"/>
          </a:xfrm>
        </p:spPr>
        <p:txBody>
          <a:bodyPr/>
          <a:lstStyle/>
          <a:p>
            <a:pPr>
              <a:defRPr/>
            </a:pPr>
            <a:r>
              <a:rPr lang="en-US" altLang="ko-KR" smtClean="0">
                <a:latin typeface="+mn-lt"/>
              </a:rPr>
              <a:t>1-</a:t>
            </a:r>
            <a:fld id="{C83B635E-340E-4B92-B568-B105B3E255B2}" type="slidenum">
              <a:rPr lang="en-US" altLang="ko-KR" smtClean="0">
                <a:latin typeface="+mn-lt"/>
              </a:rPr>
              <a:pPr>
                <a:defRPr/>
              </a:pPr>
              <a:t>65</a:t>
            </a:fld>
            <a:endParaRPr lang="en-US" altLang="ko-KR">
              <a:latin typeface="+mn-lt"/>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5779" name="Slide Number Placeholder 6"/>
          <p:cNvSpPr>
            <a:spLocks noGrp="1"/>
          </p:cNvSpPr>
          <p:nvPr>
            <p:ph type="sldNum" sz="quarter" idx="12"/>
          </p:nvPr>
        </p:nvSpPr>
        <p:spPr>
          <a:noFill/>
        </p:spPr>
        <p:txBody>
          <a:bodyPr/>
          <a:lstStyle/>
          <a:p>
            <a:r>
              <a:rPr lang="en-US" altLang="ko-KR" smtClean="0">
                <a:ea typeface="굴림" pitchFamily="34" charset="-127"/>
              </a:rPr>
              <a:t>1-</a:t>
            </a:r>
            <a:fld id="{EDC4EDF9-D90F-4B3D-BE19-09AF037DF976}" type="slidenum">
              <a:rPr lang="en-US" altLang="ko-KR" smtClean="0">
                <a:ea typeface="굴림" pitchFamily="34" charset="-127"/>
              </a:rPr>
              <a:pPr/>
              <a:t>66</a:t>
            </a:fld>
            <a:endParaRPr lang="en-US" altLang="ko-KR" smtClean="0">
              <a:ea typeface="굴림" pitchFamily="34" charset="-127"/>
            </a:endParaRPr>
          </a:p>
        </p:txBody>
      </p:sp>
      <p:sp>
        <p:nvSpPr>
          <p:cNvPr id="75780" name="Rectangle 2"/>
          <p:cNvSpPr>
            <a:spLocks noGrp="1" noChangeArrowheads="1"/>
          </p:cNvSpPr>
          <p:nvPr>
            <p:ph type="title"/>
          </p:nvPr>
        </p:nvSpPr>
        <p:spPr>
          <a:xfrm>
            <a:off x="533400" y="228600"/>
            <a:ext cx="8096250" cy="1143000"/>
          </a:xfrm>
        </p:spPr>
        <p:txBody>
          <a:bodyPr/>
          <a:lstStyle/>
          <a:p>
            <a:r>
              <a:rPr lang="en-US" altLang="ko-KR" sz="3200" dirty="0" smtClean="0">
                <a:ea typeface="굴림" pitchFamily="34" charset="-127"/>
              </a:rPr>
              <a:t>Internet structure: network structure 1</a:t>
            </a:r>
            <a:endParaRPr lang="en-US" altLang="ko-KR" dirty="0" smtClean="0">
              <a:ea typeface="굴림" pitchFamily="34" charset="-127"/>
            </a:endParaRPr>
          </a:p>
        </p:txBody>
      </p:sp>
      <p:sp>
        <p:nvSpPr>
          <p:cNvPr id="75781" name="Rectangle 3"/>
          <p:cNvSpPr>
            <a:spLocks noGrp="1" noChangeArrowheads="1"/>
          </p:cNvSpPr>
          <p:nvPr>
            <p:ph type="body" sz="half" idx="1"/>
          </p:nvPr>
        </p:nvSpPr>
        <p:spPr>
          <a:xfrm>
            <a:off x="352425" y="1428750"/>
            <a:ext cx="8440738" cy="4648200"/>
          </a:xfrm>
        </p:spPr>
        <p:txBody>
          <a:bodyPr/>
          <a:lstStyle/>
          <a:p>
            <a:r>
              <a:rPr lang="en-US" altLang="ko-KR" sz="2400" b="1" dirty="0" smtClean="0">
                <a:ea typeface="굴림" pitchFamily="34" charset="-127"/>
              </a:rPr>
              <a:t>Network of networks: </a:t>
            </a:r>
            <a:r>
              <a:rPr lang="en-US" altLang="ko-KR" sz="2400" dirty="0" smtClean="0">
                <a:ea typeface="굴림" pitchFamily="34" charset="-127"/>
              </a:rPr>
              <a:t>roughly (loosely) hierarchical</a:t>
            </a:r>
          </a:p>
          <a:p>
            <a:r>
              <a:rPr lang="en-US" altLang="ko-KR" sz="2400" dirty="0" smtClean="0">
                <a:solidFill>
                  <a:srgbClr val="FF0000"/>
                </a:solidFill>
                <a:ea typeface="굴림" pitchFamily="34" charset="-127"/>
              </a:rPr>
              <a:t>at center: “tier-1” ISPs </a:t>
            </a:r>
            <a:r>
              <a:rPr lang="en-US" altLang="ko-KR" sz="2400" dirty="0" smtClean="0">
                <a:ea typeface="굴림" pitchFamily="34" charset="-127"/>
              </a:rPr>
              <a:t>(e.g., </a:t>
            </a:r>
            <a:r>
              <a:rPr lang="en-US" altLang="zh-CN" sz="2400" dirty="0" smtClean="0"/>
              <a:t>Level 3 Communications, AT&amp;T, Sprint, and NTT</a:t>
            </a:r>
            <a:r>
              <a:rPr lang="en-US" altLang="ko-KR" sz="2400" dirty="0" smtClean="0">
                <a:ea typeface="굴림" pitchFamily="34" charset="-127"/>
              </a:rPr>
              <a:t>), </a:t>
            </a:r>
            <a:r>
              <a:rPr lang="en-US" altLang="ko-KR" sz="2400" dirty="0" smtClean="0">
                <a:solidFill>
                  <a:srgbClr val="FF0000"/>
                </a:solidFill>
                <a:ea typeface="굴림" pitchFamily="34" charset="-127"/>
              </a:rPr>
              <a:t>national/international coverage</a:t>
            </a:r>
          </a:p>
          <a:p>
            <a:pPr lvl="1"/>
            <a:r>
              <a:rPr lang="en-US" altLang="ko-KR" dirty="0" smtClean="0">
                <a:ea typeface="굴림" pitchFamily="34" charset="-127"/>
              </a:rPr>
              <a:t>treat each other as equals</a:t>
            </a:r>
          </a:p>
        </p:txBody>
      </p:sp>
      <p:sp>
        <p:nvSpPr>
          <p:cNvPr id="75782" name="Oval 33"/>
          <p:cNvSpPr>
            <a:spLocks noChangeArrowheads="1"/>
          </p:cNvSpPr>
          <p:nvPr/>
        </p:nvSpPr>
        <p:spPr bwMode="auto">
          <a:xfrm>
            <a:off x="2432050" y="4883150"/>
            <a:ext cx="1863725" cy="790575"/>
          </a:xfrm>
          <a:prstGeom prst="ellipse">
            <a:avLst/>
          </a:prstGeom>
          <a:solidFill>
            <a:srgbClr val="FF0000"/>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5783" name="Oval 34"/>
          <p:cNvSpPr>
            <a:spLocks noChangeArrowheads="1"/>
          </p:cNvSpPr>
          <p:nvPr/>
        </p:nvSpPr>
        <p:spPr bwMode="auto">
          <a:xfrm>
            <a:off x="3530600" y="3679825"/>
            <a:ext cx="1863725" cy="790575"/>
          </a:xfrm>
          <a:prstGeom prst="ellipse">
            <a:avLst/>
          </a:prstGeom>
          <a:solidFill>
            <a:schemeClr val="accent2"/>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5784" name="Oval 35"/>
          <p:cNvSpPr>
            <a:spLocks noChangeArrowheads="1"/>
          </p:cNvSpPr>
          <p:nvPr/>
        </p:nvSpPr>
        <p:spPr bwMode="auto">
          <a:xfrm>
            <a:off x="4800600" y="4845050"/>
            <a:ext cx="1863725" cy="790575"/>
          </a:xfrm>
          <a:prstGeom prst="ellipse">
            <a:avLst/>
          </a:prstGeom>
          <a:solidFill>
            <a:schemeClr val="accent1"/>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grpSp>
        <p:nvGrpSpPr>
          <p:cNvPr id="2" name="Group 53"/>
          <p:cNvGrpSpPr>
            <a:grpSpLocks/>
          </p:cNvGrpSpPr>
          <p:nvPr/>
        </p:nvGrpSpPr>
        <p:grpSpPr bwMode="auto">
          <a:xfrm>
            <a:off x="720725" y="3781425"/>
            <a:ext cx="4533900" cy="1543050"/>
            <a:chOff x="454" y="2122"/>
            <a:chExt cx="2856" cy="972"/>
          </a:xfrm>
        </p:grpSpPr>
        <p:sp>
          <p:nvSpPr>
            <p:cNvPr id="75786" name="Oval 23"/>
            <p:cNvSpPr>
              <a:spLocks noChangeArrowheads="1"/>
            </p:cNvSpPr>
            <p:nvPr/>
          </p:nvSpPr>
          <p:spPr bwMode="auto">
            <a:xfrm>
              <a:off x="3226" y="2796"/>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5787" name="Oval 36"/>
            <p:cNvSpPr>
              <a:spLocks noChangeArrowheads="1"/>
            </p:cNvSpPr>
            <p:nvPr/>
          </p:nvSpPr>
          <p:spPr bwMode="auto">
            <a:xfrm>
              <a:off x="2942" y="2500"/>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5788" name="Oval 37"/>
            <p:cNvSpPr>
              <a:spLocks noChangeArrowheads="1"/>
            </p:cNvSpPr>
            <p:nvPr/>
          </p:nvSpPr>
          <p:spPr bwMode="auto">
            <a:xfrm>
              <a:off x="2650" y="2516"/>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5789" name="Oval 38"/>
            <p:cNvSpPr>
              <a:spLocks noChangeArrowheads="1"/>
            </p:cNvSpPr>
            <p:nvPr/>
          </p:nvSpPr>
          <p:spPr bwMode="auto">
            <a:xfrm>
              <a:off x="2354" y="2804"/>
              <a:ext cx="84" cy="90"/>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5790" name="Oval 39"/>
            <p:cNvSpPr>
              <a:spLocks noChangeArrowheads="1"/>
            </p:cNvSpPr>
            <p:nvPr/>
          </p:nvSpPr>
          <p:spPr bwMode="auto">
            <a:xfrm>
              <a:off x="2666" y="3004"/>
              <a:ext cx="84" cy="90"/>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5791" name="Oval 40"/>
            <p:cNvSpPr>
              <a:spLocks noChangeArrowheads="1"/>
            </p:cNvSpPr>
            <p:nvPr/>
          </p:nvSpPr>
          <p:spPr bwMode="auto">
            <a:xfrm>
              <a:off x="2990" y="2996"/>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5792" name="Line 41"/>
            <p:cNvSpPr>
              <a:spLocks noChangeShapeType="1"/>
            </p:cNvSpPr>
            <p:nvPr/>
          </p:nvSpPr>
          <p:spPr bwMode="auto">
            <a:xfrm flipV="1">
              <a:off x="2752" y="3040"/>
              <a:ext cx="240" cy="4"/>
            </a:xfrm>
            <a:prstGeom prst="line">
              <a:avLst/>
            </a:prstGeom>
            <a:noFill/>
            <a:ln w="19050">
              <a:solidFill>
                <a:schemeClr val="tx1"/>
              </a:solidFill>
              <a:round/>
              <a:headEnd/>
              <a:tailEnd/>
            </a:ln>
          </p:spPr>
          <p:txBody>
            <a:bodyPr/>
            <a:lstStyle/>
            <a:p>
              <a:endParaRPr lang="zh-CN" altLang="en-US"/>
            </a:p>
          </p:txBody>
        </p:sp>
        <p:sp>
          <p:nvSpPr>
            <p:cNvPr id="75793" name="Line 42"/>
            <p:cNvSpPr>
              <a:spLocks noChangeShapeType="1"/>
            </p:cNvSpPr>
            <p:nvPr/>
          </p:nvSpPr>
          <p:spPr bwMode="auto">
            <a:xfrm>
              <a:off x="3010" y="2572"/>
              <a:ext cx="232" cy="232"/>
            </a:xfrm>
            <a:prstGeom prst="line">
              <a:avLst/>
            </a:prstGeom>
            <a:noFill/>
            <a:ln w="19050">
              <a:solidFill>
                <a:schemeClr val="tx1"/>
              </a:solidFill>
              <a:round/>
              <a:headEnd/>
              <a:tailEnd/>
            </a:ln>
          </p:spPr>
          <p:txBody>
            <a:bodyPr/>
            <a:lstStyle/>
            <a:p>
              <a:endParaRPr lang="zh-CN" altLang="en-US"/>
            </a:p>
          </p:txBody>
        </p:sp>
        <p:sp>
          <p:nvSpPr>
            <p:cNvPr id="75794" name="Line 43"/>
            <p:cNvSpPr>
              <a:spLocks noChangeShapeType="1"/>
            </p:cNvSpPr>
            <p:nvPr/>
          </p:nvSpPr>
          <p:spPr bwMode="auto">
            <a:xfrm flipV="1">
              <a:off x="2416" y="2592"/>
              <a:ext cx="248" cy="224"/>
            </a:xfrm>
            <a:prstGeom prst="line">
              <a:avLst/>
            </a:prstGeom>
            <a:noFill/>
            <a:ln w="19050">
              <a:solidFill>
                <a:schemeClr val="tx1"/>
              </a:solidFill>
              <a:round/>
              <a:headEnd/>
              <a:tailEnd/>
            </a:ln>
          </p:spPr>
          <p:txBody>
            <a:bodyPr/>
            <a:lstStyle/>
            <a:p>
              <a:endParaRPr lang="zh-CN" altLang="en-US"/>
            </a:p>
          </p:txBody>
        </p:sp>
        <p:sp>
          <p:nvSpPr>
            <p:cNvPr id="75795" name="Text Box 47"/>
            <p:cNvSpPr txBox="1">
              <a:spLocks noChangeArrowheads="1"/>
            </p:cNvSpPr>
            <p:nvPr/>
          </p:nvSpPr>
          <p:spPr bwMode="auto">
            <a:xfrm>
              <a:off x="454" y="2122"/>
              <a:ext cx="987" cy="923"/>
            </a:xfrm>
            <a:prstGeom prst="rect">
              <a:avLst/>
            </a:prstGeom>
            <a:noFill/>
            <a:ln w="9525">
              <a:noFill/>
              <a:miter lim="800000"/>
              <a:headEnd/>
              <a:tailEnd/>
            </a:ln>
          </p:spPr>
          <p:txBody>
            <a:bodyPr>
              <a:spAutoFit/>
            </a:bodyPr>
            <a:lstStyle/>
            <a:p>
              <a:r>
                <a:rPr lang="en-US" altLang="ko-KR" sz="1800">
                  <a:latin typeface="Comic Sans MS" pitchFamily="66" charset="0"/>
                  <a:ea typeface="굴림" pitchFamily="34" charset="-127"/>
                </a:rPr>
                <a:t>Tier-1 providers interconnect (peer) privately</a:t>
              </a:r>
            </a:p>
          </p:txBody>
        </p:sp>
        <p:sp>
          <p:nvSpPr>
            <p:cNvPr id="75796" name="Line 48"/>
            <p:cNvSpPr>
              <a:spLocks noChangeShapeType="1"/>
            </p:cNvSpPr>
            <p:nvPr/>
          </p:nvSpPr>
          <p:spPr bwMode="auto">
            <a:xfrm>
              <a:off x="992" y="2224"/>
              <a:ext cx="1472" cy="432"/>
            </a:xfrm>
            <a:prstGeom prst="line">
              <a:avLst/>
            </a:prstGeom>
            <a:noFill/>
            <a:ln w="9525">
              <a:solidFill>
                <a:schemeClr val="tx1"/>
              </a:solidFill>
              <a:round/>
              <a:headEnd/>
              <a:tailEnd type="triangle" w="med" len="med"/>
            </a:ln>
          </p:spPr>
          <p:txBody>
            <a:bodyPr/>
            <a:lstStyle/>
            <a:p>
              <a:endParaRPr lang="zh-CN" altLang="en-US"/>
            </a:p>
          </p:txBody>
        </p:sp>
      </p:grpSp>
      <p:sp>
        <p:nvSpPr>
          <p:cNvPr id="21" name="矩形 20"/>
          <p:cNvSpPr/>
          <p:nvPr/>
        </p:nvSpPr>
        <p:spPr>
          <a:xfrm>
            <a:off x="361950" y="5724525"/>
            <a:ext cx="8553449"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altLang="zh-CN" sz="1800" dirty="0" smtClean="0">
                <a:latin typeface="+mn-lt"/>
              </a:rPr>
              <a:t>Interestingly, no group officially sanctions tier-1 status; </a:t>
            </a:r>
          </a:p>
          <a:p>
            <a:r>
              <a:rPr lang="en-US" altLang="zh-CN" sz="1800" dirty="0" smtClean="0">
                <a:latin typeface="+mn-lt"/>
              </a:rPr>
              <a:t>as the saying goes—if you have to ask if you’re a member of a group, you’re probably not.</a:t>
            </a:r>
            <a:endParaRPr lang="zh-CN" altLang="en-US" sz="1800" dirty="0">
              <a:latin typeface="+mn-lt"/>
            </a:endParaRPr>
          </a:p>
        </p:txBody>
      </p:sp>
      <p:pic>
        <p:nvPicPr>
          <p:cNvPr id="25" name="图片 24" descr="group_member_450px.jpeg"/>
          <p:cNvPicPr>
            <a:picLocks noChangeAspect="1"/>
          </p:cNvPicPr>
          <p:nvPr/>
        </p:nvPicPr>
        <p:blipFill>
          <a:blip r:embed="rId3" cstate="print"/>
          <a:stretch>
            <a:fillRect/>
          </a:stretch>
        </p:blipFill>
        <p:spPr>
          <a:xfrm>
            <a:off x="6118225" y="3013075"/>
            <a:ext cx="2844800" cy="1739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7827" name="Slide Number Placeholder 6"/>
          <p:cNvSpPr>
            <a:spLocks noGrp="1"/>
          </p:cNvSpPr>
          <p:nvPr>
            <p:ph type="sldNum" sz="quarter" idx="12"/>
          </p:nvPr>
        </p:nvSpPr>
        <p:spPr>
          <a:noFill/>
        </p:spPr>
        <p:txBody>
          <a:bodyPr/>
          <a:lstStyle/>
          <a:p>
            <a:r>
              <a:rPr lang="en-US" altLang="ko-KR" smtClean="0">
                <a:ea typeface="굴림" pitchFamily="34" charset="-127"/>
              </a:rPr>
              <a:t>1-</a:t>
            </a:r>
            <a:fld id="{61F6474C-9522-4327-A6C6-0C2D1D0F690B}" type="slidenum">
              <a:rPr lang="en-US" altLang="ko-KR" smtClean="0">
                <a:ea typeface="굴림" pitchFamily="34" charset="-127"/>
              </a:rPr>
              <a:pPr/>
              <a:t>67</a:t>
            </a:fld>
            <a:endParaRPr lang="en-US" altLang="ko-KR" smtClean="0">
              <a:ea typeface="굴림" pitchFamily="34" charset="-127"/>
            </a:endParaRPr>
          </a:p>
        </p:txBody>
      </p:sp>
      <p:sp>
        <p:nvSpPr>
          <p:cNvPr id="77828" name="Rectangle 2"/>
          <p:cNvSpPr>
            <a:spLocks noGrp="1" noChangeArrowheads="1"/>
          </p:cNvSpPr>
          <p:nvPr>
            <p:ph type="title"/>
          </p:nvPr>
        </p:nvSpPr>
        <p:spPr>
          <a:xfrm>
            <a:off x="533400" y="228600"/>
            <a:ext cx="8096250" cy="1143000"/>
          </a:xfrm>
        </p:spPr>
        <p:txBody>
          <a:bodyPr/>
          <a:lstStyle/>
          <a:p>
            <a:r>
              <a:rPr lang="en-US" altLang="ko-KR" sz="3200" dirty="0" smtClean="0">
                <a:ea typeface="굴림" pitchFamily="34" charset="-127"/>
              </a:rPr>
              <a:t>Internet structure: network structure 2</a:t>
            </a:r>
            <a:endParaRPr lang="en-US" altLang="ko-KR" dirty="0" smtClean="0">
              <a:ea typeface="굴림" pitchFamily="34" charset="-127"/>
            </a:endParaRPr>
          </a:p>
        </p:txBody>
      </p:sp>
      <p:sp>
        <p:nvSpPr>
          <p:cNvPr id="76803" name="Rectangle 3"/>
          <p:cNvSpPr>
            <a:spLocks noGrp="1" noChangeArrowheads="1"/>
          </p:cNvSpPr>
          <p:nvPr>
            <p:ph type="body" sz="half" idx="1"/>
          </p:nvPr>
        </p:nvSpPr>
        <p:spPr>
          <a:xfrm>
            <a:off x="352425" y="1428750"/>
            <a:ext cx="8440738" cy="914400"/>
          </a:xfrm>
        </p:spPr>
        <p:txBody>
          <a:bodyPr/>
          <a:lstStyle/>
          <a:p>
            <a:r>
              <a:rPr lang="en-US" altLang="ko-KR" sz="2400" dirty="0" smtClean="0">
                <a:solidFill>
                  <a:srgbClr val="FF0000"/>
                </a:solidFill>
                <a:ea typeface="굴림" pitchFamily="34" charset="-127"/>
              </a:rPr>
              <a:t>“Tier-2” ISPs: smaller (often regional) ISPs</a:t>
            </a:r>
          </a:p>
          <a:p>
            <a:pPr lvl="1"/>
            <a:r>
              <a:rPr lang="en-US" altLang="ko-KR" sz="2000" dirty="0" smtClean="0">
                <a:ea typeface="굴림" pitchFamily="34" charset="-127"/>
              </a:rPr>
              <a:t>Connect to one or more tier-1 ISPs, possibly other tier-2 ISPs</a:t>
            </a:r>
          </a:p>
          <a:p>
            <a:endParaRPr lang="en-US" altLang="ko-KR" sz="2400" dirty="0" smtClean="0">
              <a:solidFill>
                <a:srgbClr val="FF0000"/>
              </a:solidFill>
              <a:ea typeface="굴림" pitchFamily="34" charset="-127"/>
            </a:endParaRPr>
          </a:p>
          <a:p>
            <a:pPr lvl="1">
              <a:buFont typeface="Wingdings" pitchFamily="2" charset="2"/>
              <a:buNone/>
            </a:pPr>
            <a:endParaRPr lang="en-US" altLang="ko-KR" sz="2000" dirty="0" smtClean="0">
              <a:ea typeface="굴림" pitchFamily="34" charset="-127"/>
            </a:endParaRPr>
          </a:p>
        </p:txBody>
      </p:sp>
      <p:sp>
        <p:nvSpPr>
          <p:cNvPr id="77830" name="Oval 4"/>
          <p:cNvSpPr>
            <a:spLocks noChangeArrowheads="1"/>
          </p:cNvSpPr>
          <p:nvPr/>
        </p:nvSpPr>
        <p:spPr bwMode="auto">
          <a:xfrm>
            <a:off x="2432050" y="4883150"/>
            <a:ext cx="1863725" cy="790575"/>
          </a:xfrm>
          <a:prstGeom prst="ellipse">
            <a:avLst/>
          </a:prstGeom>
          <a:solidFill>
            <a:srgbClr val="FF0000"/>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7831" name="Oval 5"/>
          <p:cNvSpPr>
            <a:spLocks noChangeArrowheads="1"/>
          </p:cNvSpPr>
          <p:nvPr/>
        </p:nvSpPr>
        <p:spPr bwMode="auto">
          <a:xfrm>
            <a:off x="3530600" y="3679825"/>
            <a:ext cx="1863725" cy="790575"/>
          </a:xfrm>
          <a:prstGeom prst="ellipse">
            <a:avLst/>
          </a:prstGeom>
          <a:solidFill>
            <a:schemeClr val="accent2"/>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7832" name="Oval 6"/>
          <p:cNvSpPr>
            <a:spLocks noChangeArrowheads="1"/>
          </p:cNvSpPr>
          <p:nvPr/>
        </p:nvSpPr>
        <p:spPr bwMode="auto">
          <a:xfrm>
            <a:off x="4800600" y="4845050"/>
            <a:ext cx="1863725" cy="790575"/>
          </a:xfrm>
          <a:prstGeom prst="ellipse">
            <a:avLst/>
          </a:prstGeom>
          <a:solidFill>
            <a:schemeClr val="accent1"/>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7833" name="Oval 8"/>
          <p:cNvSpPr>
            <a:spLocks noChangeArrowheads="1"/>
          </p:cNvSpPr>
          <p:nvPr/>
        </p:nvSpPr>
        <p:spPr bwMode="auto">
          <a:xfrm>
            <a:off x="5121275" y="4851400"/>
            <a:ext cx="133350" cy="142875"/>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7834" name="Oval 9"/>
          <p:cNvSpPr>
            <a:spLocks noChangeArrowheads="1"/>
          </p:cNvSpPr>
          <p:nvPr/>
        </p:nvSpPr>
        <p:spPr bwMode="auto">
          <a:xfrm>
            <a:off x="4670425" y="4381500"/>
            <a:ext cx="133350" cy="142875"/>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7835" name="Oval 10"/>
          <p:cNvSpPr>
            <a:spLocks noChangeArrowheads="1"/>
          </p:cNvSpPr>
          <p:nvPr/>
        </p:nvSpPr>
        <p:spPr bwMode="auto">
          <a:xfrm>
            <a:off x="4206875" y="4406900"/>
            <a:ext cx="133350" cy="142875"/>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7836" name="Oval 11"/>
          <p:cNvSpPr>
            <a:spLocks noChangeArrowheads="1"/>
          </p:cNvSpPr>
          <p:nvPr/>
        </p:nvSpPr>
        <p:spPr bwMode="auto">
          <a:xfrm>
            <a:off x="3736975" y="4864100"/>
            <a:ext cx="133350" cy="142875"/>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7837" name="Oval 12"/>
          <p:cNvSpPr>
            <a:spLocks noChangeArrowheads="1"/>
          </p:cNvSpPr>
          <p:nvPr/>
        </p:nvSpPr>
        <p:spPr bwMode="auto">
          <a:xfrm>
            <a:off x="4232275" y="5181600"/>
            <a:ext cx="133350" cy="142875"/>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7838" name="Oval 13"/>
          <p:cNvSpPr>
            <a:spLocks noChangeArrowheads="1"/>
          </p:cNvSpPr>
          <p:nvPr/>
        </p:nvSpPr>
        <p:spPr bwMode="auto">
          <a:xfrm>
            <a:off x="4746625" y="5168900"/>
            <a:ext cx="133350" cy="142875"/>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7839" name="Line 14"/>
          <p:cNvSpPr>
            <a:spLocks noChangeShapeType="1"/>
          </p:cNvSpPr>
          <p:nvPr/>
        </p:nvSpPr>
        <p:spPr bwMode="auto">
          <a:xfrm flipV="1">
            <a:off x="4368800" y="5238750"/>
            <a:ext cx="381000" cy="6350"/>
          </a:xfrm>
          <a:prstGeom prst="line">
            <a:avLst/>
          </a:prstGeom>
          <a:noFill/>
          <a:ln w="19050">
            <a:solidFill>
              <a:schemeClr val="tx1"/>
            </a:solidFill>
            <a:round/>
            <a:headEnd/>
            <a:tailEnd/>
          </a:ln>
        </p:spPr>
        <p:txBody>
          <a:bodyPr/>
          <a:lstStyle/>
          <a:p>
            <a:endParaRPr lang="zh-CN" altLang="en-US"/>
          </a:p>
        </p:txBody>
      </p:sp>
      <p:sp>
        <p:nvSpPr>
          <p:cNvPr id="77840" name="Line 15"/>
          <p:cNvSpPr>
            <a:spLocks noChangeShapeType="1"/>
          </p:cNvSpPr>
          <p:nvPr/>
        </p:nvSpPr>
        <p:spPr bwMode="auto">
          <a:xfrm>
            <a:off x="4778375" y="4495800"/>
            <a:ext cx="368300" cy="368300"/>
          </a:xfrm>
          <a:prstGeom prst="line">
            <a:avLst/>
          </a:prstGeom>
          <a:noFill/>
          <a:ln w="19050">
            <a:solidFill>
              <a:schemeClr val="tx1"/>
            </a:solidFill>
            <a:round/>
            <a:headEnd/>
            <a:tailEnd/>
          </a:ln>
        </p:spPr>
        <p:txBody>
          <a:bodyPr/>
          <a:lstStyle/>
          <a:p>
            <a:endParaRPr lang="zh-CN" altLang="en-US"/>
          </a:p>
        </p:txBody>
      </p:sp>
      <p:sp>
        <p:nvSpPr>
          <p:cNvPr id="77841" name="Line 16"/>
          <p:cNvSpPr>
            <a:spLocks noChangeShapeType="1"/>
          </p:cNvSpPr>
          <p:nvPr/>
        </p:nvSpPr>
        <p:spPr bwMode="auto">
          <a:xfrm flipV="1">
            <a:off x="3835400" y="4527550"/>
            <a:ext cx="393700" cy="355600"/>
          </a:xfrm>
          <a:prstGeom prst="line">
            <a:avLst/>
          </a:prstGeom>
          <a:noFill/>
          <a:ln w="19050">
            <a:solidFill>
              <a:schemeClr val="tx1"/>
            </a:solidFill>
            <a:round/>
            <a:headEnd/>
            <a:tailEnd/>
          </a:ln>
        </p:spPr>
        <p:txBody>
          <a:bodyPr/>
          <a:lstStyle/>
          <a:p>
            <a:endParaRPr lang="zh-CN" altLang="en-US"/>
          </a:p>
        </p:txBody>
      </p:sp>
      <p:grpSp>
        <p:nvGrpSpPr>
          <p:cNvPr id="2" name="Group 61"/>
          <p:cNvGrpSpPr>
            <a:grpSpLocks/>
          </p:cNvGrpSpPr>
          <p:nvPr/>
        </p:nvGrpSpPr>
        <p:grpSpPr bwMode="auto">
          <a:xfrm>
            <a:off x="1946275" y="3286125"/>
            <a:ext cx="6219825" cy="2838450"/>
            <a:chOff x="1226" y="2070"/>
            <a:chExt cx="3918" cy="1788"/>
          </a:xfrm>
        </p:grpSpPr>
        <p:grpSp>
          <p:nvGrpSpPr>
            <p:cNvPr id="3" name="Group 32"/>
            <p:cNvGrpSpPr>
              <a:grpSpLocks/>
            </p:cNvGrpSpPr>
            <p:nvPr/>
          </p:nvGrpSpPr>
          <p:grpSpPr bwMode="auto">
            <a:xfrm>
              <a:off x="3042" y="2102"/>
              <a:ext cx="1054" cy="372"/>
              <a:chOff x="3042" y="2102"/>
              <a:chExt cx="1054" cy="372"/>
            </a:xfrm>
          </p:grpSpPr>
          <p:sp>
            <p:nvSpPr>
              <p:cNvPr id="77873" name="Oval 28"/>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74" name="Text Box 30"/>
              <p:cNvSpPr txBox="1">
                <a:spLocks noChangeArrowheads="1"/>
              </p:cNvSpPr>
              <p:nvPr/>
            </p:nvSpPr>
            <p:spPr bwMode="auto">
              <a:xfrm>
                <a:off x="3182" y="2176"/>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7875" name="Oval 29"/>
              <p:cNvSpPr>
                <a:spLocks noChangeArrowheads="1"/>
              </p:cNvSpPr>
              <p:nvPr/>
            </p:nvSpPr>
            <p:spPr bwMode="auto">
              <a:xfrm>
                <a:off x="3184" y="2340"/>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4" name="Group 37"/>
            <p:cNvGrpSpPr>
              <a:grpSpLocks/>
            </p:cNvGrpSpPr>
            <p:nvPr/>
          </p:nvGrpSpPr>
          <p:grpSpPr bwMode="auto">
            <a:xfrm>
              <a:off x="1610" y="2070"/>
              <a:ext cx="1054" cy="372"/>
              <a:chOff x="698" y="2190"/>
              <a:chExt cx="1054" cy="372"/>
            </a:xfrm>
          </p:grpSpPr>
          <p:sp>
            <p:nvSpPr>
              <p:cNvPr id="77870" name="Oval 34"/>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71" name="Text Box 35"/>
              <p:cNvSpPr txBox="1">
                <a:spLocks noChangeArrowheads="1"/>
              </p:cNvSpPr>
              <p:nvPr/>
            </p:nvSpPr>
            <p:spPr bwMode="auto">
              <a:xfrm>
                <a:off x="838" y="226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7872" name="Oval 36"/>
              <p:cNvSpPr>
                <a:spLocks noChangeArrowheads="1"/>
              </p:cNvSpPr>
              <p:nvPr/>
            </p:nvSpPr>
            <p:spPr bwMode="auto">
              <a:xfrm>
                <a:off x="1464" y="2460"/>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5" name="Group 42"/>
            <p:cNvGrpSpPr>
              <a:grpSpLocks/>
            </p:cNvGrpSpPr>
            <p:nvPr/>
          </p:nvGrpSpPr>
          <p:grpSpPr bwMode="auto">
            <a:xfrm>
              <a:off x="1226" y="3476"/>
              <a:ext cx="1054" cy="374"/>
              <a:chOff x="442" y="3748"/>
              <a:chExt cx="1054" cy="374"/>
            </a:xfrm>
          </p:grpSpPr>
          <p:sp>
            <p:nvSpPr>
              <p:cNvPr id="77867" name="Oval 39"/>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68" name="Text Box 40"/>
              <p:cNvSpPr txBox="1">
                <a:spLocks noChangeArrowheads="1"/>
              </p:cNvSpPr>
              <p:nvPr/>
            </p:nvSpPr>
            <p:spPr bwMode="auto">
              <a:xfrm>
                <a:off x="582" y="382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7869" name="Oval 41"/>
              <p:cNvSpPr>
                <a:spLocks noChangeArrowheads="1"/>
              </p:cNvSpPr>
              <p:nvPr/>
            </p:nvSpPr>
            <p:spPr bwMode="auto">
              <a:xfrm>
                <a:off x="904" y="3748"/>
                <a:ext cx="84" cy="90"/>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6" name="Group 47"/>
            <p:cNvGrpSpPr>
              <a:grpSpLocks/>
            </p:cNvGrpSpPr>
            <p:nvPr/>
          </p:nvGrpSpPr>
          <p:grpSpPr bwMode="auto">
            <a:xfrm>
              <a:off x="2674" y="3486"/>
              <a:ext cx="1054" cy="372"/>
              <a:chOff x="2698" y="3710"/>
              <a:chExt cx="1054" cy="372"/>
            </a:xfrm>
          </p:grpSpPr>
          <p:sp>
            <p:nvSpPr>
              <p:cNvPr id="77864" name="Oval 44"/>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65" name="Text Box 45"/>
              <p:cNvSpPr txBox="1">
                <a:spLocks noChangeArrowheads="1"/>
              </p:cNvSpPr>
              <p:nvPr/>
            </p:nvSpPr>
            <p:spPr bwMode="auto">
              <a:xfrm>
                <a:off x="2838" y="378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7866" name="Oval 46"/>
              <p:cNvSpPr>
                <a:spLocks noChangeArrowheads="1"/>
              </p:cNvSpPr>
              <p:nvPr/>
            </p:nvSpPr>
            <p:spPr bwMode="auto">
              <a:xfrm>
                <a:off x="3408" y="3716"/>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7" name="Group 52"/>
            <p:cNvGrpSpPr>
              <a:grpSpLocks/>
            </p:cNvGrpSpPr>
            <p:nvPr/>
          </p:nvGrpSpPr>
          <p:grpSpPr bwMode="auto">
            <a:xfrm>
              <a:off x="4090" y="3182"/>
              <a:ext cx="1054" cy="372"/>
              <a:chOff x="4090" y="3182"/>
              <a:chExt cx="1054" cy="372"/>
            </a:xfrm>
          </p:grpSpPr>
          <p:sp>
            <p:nvSpPr>
              <p:cNvPr id="77861" name="Oval 49"/>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62" name="Text Box 50"/>
              <p:cNvSpPr txBox="1">
                <a:spLocks noChangeArrowheads="1"/>
              </p:cNvSpPr>
              <p:nvPr/>
            </p:nvSpPr>
            <p:spPr bwMode="auto">
              <a:xfrm>
                <a:off x="4230" y="3256"/>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7863" name="Oval 51"/>
              <p:cNvSpPr>
                <a:spLocks noChangeArrowheads="1"/>
              </p:cNvSpPr>
              <p:nvPr/>
            </p:nvSpPr>
            <p:spPr bwMode="auto">
              <a:xfrm>
                <a:off x="4144" y="3308"/>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grpSp>
        <p:sp>
          <p:nvSpPr>
            <p:cNvPr id="77858" name="Oval 54"/>
            <p:cNvSpPr>
              <a:spLocks noChangeArrowheads="1"/>
            </p:cNvSpPr>
            <p:nvPr/>
          </p:nvSpPr>
          <p:spPr bwMode="auto">
            <a:xfrm>
              <a:off x="1712" y="2328"/>
              <a:ext cx="96" cy="88"/>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7859" name="Line 55"/>
            <p:cNvSpPr>
              <a:spLocks noChangeShapeType="1"/>
            </p:cNvSpPr>
            <p:nvPr/>
          </p:nvSpPr>
          <p:spPr bwMode="auto">
            <a:xfrm>
              <a:off x="1768" y="2400"/>
              <a:ext cx="200" cy="684"/>
            </a:xfrm>
            <a:prstGeom prst="line">
              <a:avLst/>
            </a:prstGeom>
            <a:noFill/>
            <a:ln w="19050">
              <a:solidFill>
                <a:schemeClr val="tx1"/>
              </a:solidFill>
              <a:round/>
              <a:headEnd/>
              <a:tailEnd/>
            </a:ln>
          </p:spPr>
          <p:txBody>
            <a:bodyPr/>
            <a:lstStyle/>
            <a:p>
              <a:endParaRPr lang="zh-CN" altLang="en-US"/>
            </a:p>
          </p:txBody>
        </p:sp>
        <p:sp>
          <p:nvSpPr>
            <p:cNvPr id="77860" name="Oval 56"/>
            <p:cNvSpPr>
              <a:spLocks noChangeArrowheads="1"/>
            </p:cNvSpPr>
            <p:nvPr/>
          </p:nvSpPr>
          <p:spPr bwMode="auto">
            <a:xfrm>
              <a:off x="1928" y="3044"/>
              <a:ext cx="96" cy="88"/>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8" name="Group 62"/>
          <p:cNvGrpSpPr>
            <a:grpSpLocks/>
          </p:cNvGrpSpPr>
          <p:nvPr/>
        </p:nvGrpSpPr>
        <p:grpSpPr bwMode="auto">
          <a:xfrm>
            <a:off x="98425" y="3406777"/>
            <a:ext cx="3641725" cy="2400302"/>
            <a:chOff x="62" y="2146"/>
            <a:chExt cx="2294" cy="1512"/>
          </a:xfrm>
        </p:grpSpPr>
        <p:sp>
          <p:nvSpPr>
            <p:cNvPr id="77850" name="Text Box 53"/>
            <p:cNvSpPr txBox="1">
              <a:spLocks noChangeArrowheads="1"/>
            </p:cNvSpPr>
            <p:nvPr/>
          </p:nvSpPr>
          <p:spPr bwMode="auto">
            <a:xfrm>
              <a:off x="62" y="2146"/>
              <a:ext cx="1477" cy="1512"/>
            </a:xfrm>
            <a:prstGeom prst="rect">
              <a:avLst/>
            </a:prstGeom>
            <a:noFill/>
            <a:ln w="9525">
              <a:noFill/>
              <a:miter lim="800000"/>
              <a:headEnd/>
              <a:tailEnd/>
            </a:ln>
          </p:spPr>
          <p:txBody>
            <a:bodyPr wrap="square">
              <a:spAutoFit/>
            </a:bodyPr>
            <a:lstStyle/>
            <a:p>
              <a:pPr>
                <a:buFont typeface="Arial" pitchFamily="34" charset="0"/>
                <a:buChar char="•"/>
              </a:pPr>
              <a:r>
                <a:rPr lang="en-US" altLang="ko-KR" sz="2000" dirty="0">
                  <a:latin typeface="Comic Sans MS" pitchFamily="66" charset="0"/>
                  <a:ea typeface="굴림" pitchFamily="34" charset="-127"/>
                </a:rPr>
                <a:t>Tier-2 ISP pays tier-1 ISP for connectivity </a:t>
              </a:r>
              <a:r>
                <a:rPr lang="en-US" altLang="ko-KR" sz="2000" dirty="0" smtClean="0">
                  <a:latin typeface="Comic Sans MS" pitchFamily="66" charset="0"/>
                  <a:ea typeface="굴림" pitchFamily="34" charset="-127"/>
                </a:rPr>
                <a:t>to </a:t>
              </a:r>
              <a:r>
                <a:rPr lang="en-US" altLang="ko-KR" sz="2000" dirty="0">
                  <a:latin typeface="Comic Sans MS" pitchFamily="66" charset="0"/>
                  <a:ea typeface="굴림" pitchFamily="34" charset="-127"/>
                </a:rPr>
                <a:t>rest of </a:t>
              </a:r>
              <a:r>
                <a:rPr lang="en-US" altLang="ko-KR" sz="2000" dirty="0" smtClean="0">
                  <a:latin typeface="Comic Sans MS" pitchFamily="66" charset="0"/>
                  <a:ea typeface="굴림" pitchFamily="34" charset="-127"/>
                </a:rPr>
                <a:t>Internet</a:t>
              </a:r>
            </a:p>
            <a:p>
              <a:pPr>
                <a:spcBef>
                  <a:spcPts val="1200"/>
                </a:spcBef>
                <a:buFont typeface="Arial" pitchFamily="34" charset="0"/>
                <a:buChar char="•"/>
              </a:pPr>
              <a:r>
                <a:rPr lang="en-US" altLang="ko-KR" sz="2000" dirty="0" smtClean="0">
                  <a:latin typeface="Comic Sans MS" pitchFamily="66" charset="0"/>
                  <a:ea typeface="굴림" pitchFamily="34" charset="-127"/>
                </a:rPr>
                <a:t>Tier-2 </a:t>
              </a:r>
              <a:r>
                <a:rPr lang="en-US" altLang="ko-KR" sz="2000" dirty="0">
                  <a:latin typeface="Comic Sans MS" pitchFamily="66" charset="0"/>
                  <a:ea typeface="굴림" pitchFamily="34" charset="-127"/>
                </a:rPr>
                <a:t>ISP is c</a:t>
              </a:r>
              <a:r>
                <a:rPr lang="en-US" altLang="ko-KR" sz="2000" i="1" dirty="0">
                  <a:latin typeface="Comic Sans MS" pitchFamily="66" charset="0"/>
                  <a:ea typeface="굴림" pitchFamily="34" charset="-127"/>
                </a:rPr>
                <a:t>ustomer</a:t>
              </a:r>
              <a:r>
                <a:rPr lang="en-US" altLang="ko-KR" sz="2000" dirty="0">
                  <a:latin typeface="Comic Sans MS" pitchFamily="66" charset="0"/>
                  <a:ea typeface="굴림" pitchFamily="34" charset="-127"/>
                </a:rPr>
                <a:t> of</a:t>
              </a:r>
            </a:p>
            <a:p>
              <a:pPr>
                <a:buClr>
                  <a:schemeClr val="accent2"/>
                </a:buClr>
                <a:buSzPct val="85000"/>
                <a:buFont typeface="Wingdings" pitchFamily="2" charset="2"/>
                <a:buNone/>
              </a:pPr>
              <a:r>
                <a:rPr lang="en-US" altLang="ko-KR" sz="2000" dirty="0">
                  <a:latin typeface="Comic Sans MS" pitchFamily="66" charset="0"/>
                  <a:ea typeface="굴림" pitchFamily="34" charset="-127"/>
                </a:rPr>
                <a:t>tier-1 provider</a:t>
              </a:r>
            </a:p>
          </p:txBody>
        </p:sp>
        <p:sp>
          <p:nvSpPr>
            <p:cNvPr id="77851" name="Line 57"/>
            <p:cNvSpPr>
              <a:spLocks noChangeShapeType="1"/>
            </p:cNvSpPr>
            <p:nvPr/>
          </p:nvSpPr>
          <p:spPr bwMode="auto">
            <a:xfrm flipV="1">
              <a:off x="1344" y="2392"/>
              <a:ext cx="1012" cy="368"/>
            </a:xfrm>
            <a:prstGeom prst="line">
              <a:avLst/>
            </a:prstGeom>
            <a:noFill/>
            <a:ln w="9525">
              <a:solidFill>
                <a:schemeClr val="tx1"/>
              </a:solidFill>
              <a:round/>
              <a:headEnd/>
              <a:tailEnd type="triangle" w="med" len="med"/>
            </a:ln>
          </p:spPr>
          <p:txBody>
            <a:bodyPr/>
            <a:lstStyle/>
            <a:p>
              <a:endParaRPr lang="zh-CN" altLang="en-US"/>
            </a:p>
          </p:txBody>
        </p:sp>
        <p:sp>
          <p:nvSpPr>
            <p:cNvPr id="77852" name="Line 58"/>
            <p:cNvSpPr>
              <a:spLocks noChangeShapeType="1"/>
            </p:cNvSpPr>
            <p:nvPr/>
          </p:nvSpPr>
          <p:spPr bwMode="auto">
            <a:xfrm flipV="1">
              <a:off x="1352" y="2412"/>
              <a:ext cx="360" cy="344"/>
            </a:xfrm>
            <a:prstGeom prst="line">
              <a:avLst/>
            </a:prstGeom>
            <a:noFill/>
            <a:ln w="9525">
              <a:solidFill>
                <a:schemeClr val="tx1"/>
              </a:solidFill>
              <a:round/>
              <a:headEnd/>
              <a:tailEnd type="triangle" w="med" len="med"/>
            </a:ln>
          </p:spPr>
          <p:txBody>
            <a:bodyPr/>
            <a:lstStyle/>
            <a:p>
              <a:endParaRPr lang="zh-CN" altLang="en-US"/>
            </a:p>
          </p:txBody>
        </p:sp>
      </p:grpSp>
      <p:grpSp>
        <p:nvGrpSpPr>
          <p:cNvPr id="9" name="Group 77"/>
          <p:cNvGrpSpPr>
            <a:grpSpLocks/>
          </p:cNvGrpSpPr>
          <p:nvPr/>
        </p:nvGrpSpPr>
        <p:grpSpPr bwMode="auto">
          <a:xfrm>
            <a:off x="6337300" y="3019425"/>
            <a:ext cx="2705100" cy="2136775"/>
            <a:chOff x="3992" y="1902"/>
            <a:chExt cx="1704" cy="1346"/>
          </a:xfrm>
        </p:grpSpPr>
        <p:sp>
          <p:nvSpPr>
            <p:cNvPr id="77845" name="Oval 67"/>
            <p:cNvSpPr>
              <a:spLocks noChangeArrowheads="1"/>
            </p:cNvSpPr>
            <p:nvPr/>
          </p:nvSpPr>
          <p:spPr bwMode="auto">
            <a:xfrm>
              <a:off x="3992" y="2320"/>
              <a:ext cx="96" cy="104"/>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46" name="Text Box 64"/>
            <p:cNvSpPr txBox="1">
              <a:spLocks noChangeArrowheads="1"/>
            </p:cNvSpPr>
            <p:nvPr/>
          </p:nvSpPr>
          <p:spPr bwMode="auto">
            <a:xfrm>
              <a:off x="4564" y="1902"/>
              <a:ext cx="1132" cy="750"/>
            </a:xfrm>
            <a:prstGeom prst="rect">
              <a:avLst/>
            </a:prstGeom>
            <a:noFill/>
            <a:ln w="9525">
              <a:noFill/>
              <a:miter lim="800000"/>
              <a:headEnd/>
              <a:tailEnd/>
            </a:ln>
          </p:spPr>
          <p:txBody>
            <a:bodyPr>
              <a:spAutoFit/>
            </a:bodyPr>
            <a:lstStyle/>
            <a:p>
              <a:r>
                <a:rPr lang="en-US" altLang="ko-KR" sz="1800">
                  <a:latin typeface="Comic Sans MS" pitchFamily="66" charset="0"/>
                  <a:ea typeface="굴림" pitchFamily="34" charset="-127"/>
                </a:rPr>
                <a:t>Tier-2 ISPs also peer privately with each other.</a:t>
              </a:r>
            </a:p>
          </p:txBody>
        </p:sp>
        <p:sp>
          <p:nvSpPr>
            <p:cNvPr id="77847" name="Oval 68"/>
            <p:cNvSpPr>
              <a:spLocks noChangeArrowheads="1"/>
            </p:cNvSpPr>
            <p:nvPr/>
          </p:nvSpPr>
          <p:spPr bwMode="auto">
            <a:xfrm>
              <a:off x="4600" y="3144"/>
              <a:ext cx="96" cy="104"/>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48" name="Line 69"/>
            <p:cNvSpPr>
              <a:spLocks noChangeShapeType="1"/>
            </p:cNvSpPr>
            <p:nvPr/>
          </p:nvSpPr>
          <p:spPr bwMode="auto">
            <a:xfrm>
              <a:off x="4064" y="2408"/>
              <a:ext cx="552" cy="728"/>
            </a:xfrm>
            <a:prstGeom prst="line">
              <a:avLst/>
            </a:prstGeom>
            <a:noFill/>
            <a:ln w="19050">
              <a:solidFill>
                <a:schemeClr val="tx1"/>
              </a:solidFill>
              <a:round/>
              <a:headEnd/>
              <a:tailEnd/>
            </a:ln>
          </p:spPr>
          <p:txBody>
            <a:bodyPr/>
            <a:lstStyle/>
            <a:p>
              <a:endParaRPr lang="zh-CN" altLang="en-US"/>
            </a:p>
          </p:txBody>
        </p:sp>
        <p:sp>
          <p:nvSpPr>
            <p:cNvPr id="77849" name="Line 72"/>
            <p:cNvSpPr>
              <a:spLocks noChangeShapeType="1"/>
            </p:cNvSpPr>
            <p:nvPr/>
          </p:nvSpPr>
          <p:spPr bwMode="auto">
            <a:xfrm flipH="1">
              <a:off x="4179" y="2166"/>
              <a:ext cx="434" cy="291"/>
            </a:xfrm>
            <a:prstGeom prst="line">
              <a:avLst/>
            </a:prstGeom>
            <a:noFill/>
            <a:ln w="9525">
              <a:solidFill>
                <a:schemeClr val="tx1"/>
              </a:solidFill>
              <a:round/>
              <a:headE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3">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8851" name="Slide Number Placeholder 6"/>
          <p:cNvSpPr>
            <a:spLocks noGrp="1"/>
          </p:cNvSpPr>
          <p:nvPr>
            <p:ph type="sldNum" sz="quarter" idx="12"/>
          </p:nvPr>
        </p:nvSpPr>
        <p:spPr>
          <a:noFill/>
        </p:spPr>
        <p:txBody>
          <a:bodyPr/>
          <a:lstStyle/>
          <a:p>
            <a:r>
              <a:rPr lang="en-US" altLang="ko-KR" smtClean="0">
                <a:ea typeface="굴림" pitchFamily="34" charset="-127"/>
              </a:rPr>
              <a:t>1-</a:t>
            </a:r>
            <a:fld id="{B537BB0D-600C-4BB1-8062-338174099000}" type="slidenum">
              <a:rPr lang="en-US" altLang="ko-KR" smtClean="0">
                <a:ea typeface="굴림" pitchFamily="34" charset="-127"/>
              </a:rPr>
              <a:pPr/>
              <a:t>68</a:t>
            </a:fld>
            <a:endParaRPr lang="en-US" altLang="ko-KR" smtClean="0">
              <a:ea typeface="굴림" pitchFamily="34" charset="-127"/>
            </a:endParaRPr>
          </a:p>
        </p:txBody>
      </p:sp>
      <p:sp>
        <p:nvSpPr>
          <p:cNvPr id="78852" name="Rectangle 2"/>
          <p:cNvSpPr>
            <a:spLocks noGrp="1" noChangeArrowheads="1"/>
          </p:cNvSpPr>
          <p:nvPr>
            <p:ph type="title"/>
          </p:nvPr>
        </p:nvSpPr>
        <p:spPr>
          <a:xfrm>
            <a:off x="533400" y="228600"/>
            <a:ext cx="8096250" cy="1143000"/>
          </a:xfrm>
        </p:spPr>
        <p:txBody>
          <a:bodyPr/>
          <a:lstStyle/>
          <a:p>
            <a:r>
              <a:rPr lang="en-US" altLang="ko-KR" sz="3200" dirty="0" smtClean="0">
                <a:ea typeface="굴림" pitchFamily="34" charset="-127"/>
              </a:rPr>
              <a:t>Internet structure: network structure 3</a:t>
            </a:r>
            <a:endParaRPr lang="en-US" altLang="ko-KR" dirty="0" smtClean="0">
              <a:ea typeface="굴림" pitchFamily="34" charset="-127"/>
            </a:endParaRPr>
          </a:p>
        </p:txBody>
      </p:sp>
      <p:sp>
        <p:nvSpPr>
          <p:cNvPr id="77827" name="Rectangle 3"/>
          <p:cNvSpPr>
            <a:spLocks noGrp="1" noChangeArrowheads="1"/>
          </p:cNvSpPr>
          <p:nvPr>
            <p:ph type="body" sz="half" idx="1"/>
          </p:nvPr>
        </p:nvSpPr>
        <p:spPr>
          <a:xfrm>
            <a:off x="352425" y="1428750"/>
            <a:ext cx="8440738" cy="914400"/>
          </a:xfrm>
        </p:spPr>
        <p:txBody>
          <a:bodyPr/>
          <a:lstStyle/>
          <a:p>
            <a:r>
              <a:rPr lang="en-US" altLang="ko-KR" sz="2400" dirty="0" smtClean="0">
                <a:solidFill>
                  <a:srgbClr val="FF0000"/>
                </a:solidFill>
                <a:ea typeface="굴림" pitchFamily="34" charset="-127"/>
              </a:rPr>
              <a:t>“Tier-3” ISPs and local ISPs </a:t>
            </a:r>
          </a:p>
          <a:p>
            <a:pPr lvl="1"/>
            <a:r>
              <a:rPr lang="en-US" altLang="ko-KR" sz="2000" dirty="0" smtClean="0">
                <a:ea typeface="굴림" pitchFamily="34" charset="-127"/>
              </a:rPr>
              <a:t>last hop (“access”) network (closest to end systems)</a:t>
            </a:r>
          </a:p>
          <a:p>
            <a:pPr>
              <a:buFont typeface="Wingdings" pitchFamily="2" charset="2"/>
              <a:buNone/>
            </a:pPr>
            <a:endParaRPr lang="en-US" altLang="ko-KR" sz="2400" dirty="0" smtClean="0">
              <a:solidFill>
                <a:srgbClr val="FF0000"/>
              </a:solidFill>
              <a:ea typeface="굴림" pitchFamily="34" charset="-127"/>
            </a:endParaRPr>
          </a:p>
          <a:p>
            <a:pPr lvl="1">
              <a:buFont typeface="Wingdings" pitchFamily="2" charset="2"/>
              <a:buNone/>
            </a:pPr>
            <a:endParaRPr lang="en-US" altLang="ko-KR" sz="2000" dirty="0" smtClean="0">
              <a:ea typeface="굴림" pitchFamily="34" charset="-127"/>
            </a:endParaRPr>
          </a:p>
        </p:txBody>
      </p:sp>
      <p:sp>
        <p:nvSpPr>
          <p:cNvPr id="78854" name="Oval 4"/>
          <p:cNvSpPr>
            <a:spLocks noChangeArrowheads="1"/>
          </p:cNvSpPr>
          <p:nvPr/>
        </p:nvSpPr>
        <p:spPr bwMode="auto">
          <a:xfrm>
            <a:off x="2432050" y="4883150"/>
            <a:ext cx="1863725" cy="790575"/>
          </a:xfrm>
          <a:prstGeom prst="ellipse">
            <a:avLst/>
          </a:prstGeom>
          <a:solidFill>
            <a:srgbClr val="FF0000"/>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8855" name="Oval 5"/>
          <p:cNvSpPr>
            <a:spLocks noChangeArrowheads="1"/>
          </p:cNvSpPr>
          <p:nvPr/>
        </p:nvSpPr>
        <p:spPr bwMode="auto">
          <a:xfrm>
            <a:off x="3530600" y="3679825"/>
            <a:ext cx="1863725" cy="790575"/>
          </a:xfrm>
          <a:prstGeom prst="ellipse">
            <a:avLst/>
          </a:prstGeom>
          <a:solidFill>
            <a:schemeClr val="accent2"/>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8856" name="Oval 6"/>
          <p:cNvSpPr>
            <a:spLocks noChangeArrowheads="1"/>
          </p:cNvSpPr>
          <p:nvPr/>
        </p:nvSpPr>
        <p:spPr bwMode="auto">
          <a:xfrm>
            <a:off x="4800600" y="4845050"/>
            <a:ext cx="1863725" cy="790575"/>
          </a:xfrm>
          <a:prstGeom prst="ellipse">
            <a:avLst/>
          </a:prstGeom>
          <a:solidFill>
            <a:schemeClr val="accent1"/>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8857" name="Oval 7"/>
          <p:cNvSpPr>
            <a:spLocks noChangeArrowheads="1"/>
          </p:cNvSpPr>
          <p:nvPr/>
        </p:nvSpPr>
        <p:spPr bwMode="auto">
          <a:xfrm>
            <a:off x="5121275" y="4851400"/>
            <a:ext cx="133350" cy="142875"/>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8858" name="Oval 8"/>
          <p:cNvSpPr>
            <a:spLocks noChangeArrowheads="1"/>
          </p:cNvSpPr>
          <p:nvPr/>
        </p:nvSpPr>
        <p:spPr bwMode="auto">
          <a:xfrm>
            <a:off x="4670425" y="4381500"/>
            <a:ext cx="133350" cy="142875"/>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8859" name="Oval 9"/>
          <p:cNvSpPr>
            <a:spLocks noChangeArrowheads="1"/>
          </p:cNvSpPr>
          <p:nvPr/>
        </p:nvSpPr>
        <p:spPr bwMode="auto">
          <a:xfrm>
            <a:off x="4206875" y="4406900"/>
            <a:ext cx="133350" cy="142875"/>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8860" name="Oval 10"/>
          <p:cNvSpPr>
            <a:spLocks noChangeArrowheads="1"/>
          </p:cNvSpPr>
          <p:nvPr/>
        </p:nvSpPr>
        <p:spPr bwMode="auto">
          <a:xfrm>
            <a:off x="3736975" y="4864100"/>
            <a:ext cx="133350" cy="142875"/>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8861" name="Oval 11"/>
          <p:cNvSpPr>
            <a:spLocks noChangeArrowheads="1"/>
          </p:cNvSpPr>
          <p:nvPr/>
        </p:nvSpPr>
        <p:spPr bwMode="auto">
          <a:xfrm>
            <a:off x="4232275" y="5181600"/>
            <a:ext cx="133350" cy="142875"/>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8862" name="Oval 12"/>
          <p:cNvSpPr>
            <a:spLocks noChangeArrowheads="1"/>
          </p:cNvSpPr>
          <p:nvPr/>
        </p:nvSpPr>
        <p:spPr bwMode="auto">
          <a:xfrm>
            <a:off x="4746625" y="5168900"/>
            <a:ext cx="133350" cy="142875"/>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8863" name="Line 13"/>
          <p:cNvSpPr>
            <a:spLocks noChangeShapeType="1"/>
          </p:cNvSpPr>
          <p:nvPr/>
        </p:nvSpPr>
        <p:spPr bwMode="auto">
          <a:xfrm flipV="1">
            <a:off x="4368800" y="5238750"/>
            <a:ext cx="381000" cy="6350"/>
          </a:xfrm>
          <a:prstGeom prst="line">
            <a:avLst/>
          </a:prstGeom>
          <a:noFill/>
          <a:ln w="19050">
            <a:solidFill>
              <a:schemeClr val="tx1"/>
            </a:solidFill>
            <a:round/>
            <a:headEnd/>
            <a:tailEnd/>
          </a:ln>
        </p:spPr>
        <p:txBody>
          <a:bodyPr/>
          <a:lstStyle/>
          <a:p>
            <a:endParaRPr lang="zh-CN" altLang="en-US"/>
          </a:p>
        </p:txBody>
      </p:sp>
      <p:sp>
        <p:nvSpPr>
          <p:cNvPr id="78864" name="Line 14"/>
          <p:cNvSpPr>
            <a:spLocks noChangeShapeType="1"/>
          </p:cNvSpPr>
          <p:nvPr/>
        </p:nvSpPr>
        <p:spPr bwMode="auto">
          <a:xfrm>
            <a:off x="4778375" y="4495800"/>
            <a:ext cx="368300" cy="368300"/>
          </a:xfrm>
          <a:prstGeom prst="line">
            <a:avLst/>
          </a:prstGeom>
          <a:noFill/>
          <a:ln w="19050">
            <a:solidFill>
              <a:schemeClr val="tx1"/>
            </a:solidFill>
            <a:round/>
            <a:headEnd/>
            <a:tailEnd/>
          </a:ln>
        </p:spPr>
        <p:txBody>
          <a:bodyPr/>
          <a:lstStyle/>
          <a:p>
            <a:endParaRPr lang="zh-CN" altLang="en-US"/>
          </a:p>
        </p:txBody>
      </p:sp>
      <p:sp>
        <p:nvSpPr>
          <p:cNvPr id="78865" name="Line 15"/>
          <p:cNvSpPr>
            <a:spLocks noChangeShapeType="1"/>
          </p:cNvSpPr>
          <p:nvPr/>
        </p:nvSpPr>
        <p:spPr bwMode="auto">
          <a:xfrm flipV="1">
            <a:off x="3835400" y="4527550"/>
            <a:ext cx="393700" cy="355600"/>
          </a:xfrm>
          <a:prstGeom prst="line">
            <a:avLst/>
          </a:prstGeom>
          <a:noFill/>
          <a:ln w="19050">
            <a:solidFill>
              <a:schemeClr val="tx1"/>
            </a:solidFill>
            <a:round/>
            <a:headEnd/>
            <a:tailEnd/>
          </a:ln>
        </p:spPr>
        <p:txBody>
          <a:bodyPr/>
          <a:lstStyle/>
          <a:p>
            <a:endParaRPr lang="zh-CN" altLang="en-US"/>
          </a:p>
        </p:txBody>
      </p:sp>
      <p:grpSp>
        <p:nvGrpSpPr>
          <p:cNvPr id="2" name="Group 22"/>
          <p:cNvGrpSpPr>
            <a:grpSpLocks/>
          </p:cNvGrpSpPr>
          <p:nvPr/>
        </p:nvGrpSpPr>
        <p:grpSpPr bwMode="auto">
          <a:xfrm>
            <a:off x="1946275" y="3286125"/>
            <a:ext cx="6219825" cy="2838450"/>
            <a:chOff x="1226" y="2070"/>
            <a:chExt cx="3918" cy="1788"/>
          </a:xfrm>
        </p:grpSpPr>
        <p:grpSp>
          <p:nvGrpSpPr>
            <p:cNvPr id="3" name="Group 23"/>
            <p:cNvGrpSpPr>
              <a:grpSpLocks/>
            </p:cNvGrpSpPr>
            <p:nvPr/>
          </p:nvGrpSpPr>
          <p:grpSpPr bwMode="auto">
            <a:xfrm>
              <a:off x="3042" y="2102"/>
              <a:ext cx="1054" cy="372"/>
              <a:chOff x="3042" y="2102"/>
              <a:chExt cx="1054" cy="372"/>
            </a:xfrm>
          </p:grpSpPr>
          <p:sp>
            <p:nvSpPr>
              <p:cNvPr id="78924" name="Oval 24"/>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25" name="Text Box 25"/>
              <p:cNvSpPr txBox="1">
                <a:spLocks noChangeArrowheads="1"/>
              </p:cNvSpPr>
              <p:nvPr/>
            </p:nvSpPr>
            <p:spPr bwMode="auto">
              <a:xfrm>
                <a:off x="3182" y="2176"/>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8926" name="Oval 26"/>
              <p:cNvSpPr>
                <a:spLocks noChangeArrowheads="1"/>
              </p:cNvSpPr>
              <p:nvPr/>
            </p:nvSpPr>
            <p:spPr bwMode="auto">
              <a:xfrm>
                <a:off x="3184" y="2340"/>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4" name="Group 27"/>
            <p:cNvGrpSpPr>
              <a:grpSpLocks/>
            </p:cNvGrpSpPr>
            <p:nvPr/>
          </p:nvGrpSpPr>
          <p:grpSpPr bwMode="auto">
            <a:xfrm>
              <a:off x="1610" y="2070"/>
              <a:ext cx="1054" cy="372"/>
              <a:chOff x="698" y="2190"/>
              <a:chExt cx="1054" cy="372"/>
            </a:xfrm>
          </p:grpSpPr>
          <p:sp>
            <p:nvSpPr>
              <p:cNvPr id="78921" name="Oval 28"/>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22" name="Text Box 29"/>
              <p:cNvSpPr txBox="1">
                <a:spLocks noChangeArrowheads="1"/>
              </p:cNvSpPr>
              <p:nvPr/>
            </p:nvSpPr>
            <p:spPr bwMode="auto">
              <a:xfrm>
                <a:off x="838" y="226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8923" name="Oval 30"/>
              <p:cNvSpPr>
                <a:spLocks noChangeArrowheads="1"/>
              </p:cNvSpPr>
              <p:nvPr/>
            </p:nvSpPr>
            <p:spPr bwMode="auto">
              <a:xfrm>
                <a:off x="1464" y="2460"/>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5" name="Group 31"/>
            <p:cNvGrpSpPr>
              <a:grpSpLocks/>
            </p:cNvGrpSpPr>
            <p:nvPr/>
          </p:nvGrpSpPr>
          <p:grpSpPr bwMode="auto">
            <a:xfrm>
              <a:off x="1226" y="3476"/>
              <a:ext cx="1054" cy="374"/>
              <a:chOff x="442" y="3748"/>
              <a:chExt cx="1054" cy="374"/>
            </a:xfrm>
          </p:grpSpPr>
          <p:sp>
            <p:nvSpPr>
              <p:cNvPr id="78918" name="Oval 32"/>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19" name="Text Box 33"/>
              <p:cNvSpPr txBox="1">
                <a:spLocks noChangeArrowheads="1"/>
              </p:cNvSpPr>
              <p:nvPr/>
            </p:nvSpPr>
            <p:spPr bwMode="auto">
              <a:xfrm>
                <a:off x="582" y="382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8920" name="Oval 34"/>
              <p:cNvSpPr>
                <a:spLocks noChangeArrowheads="1"/>
              </p:cNvSpPr>
              <p:nvPr/>
            </p:nvSpPr>
            <p:spPr bwMode="auto">
              <a:xfrm>
                <a:off x="904" y="3748"/>
                <a:ext cx="84" cy="90"/>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6" name="Group 35"/>
            <p:cNvGrpSpPr>
              <a:grpSpLocks/>
            </p:cNvGrpSpPr>
            <p:nvPr/>
          </p:nvGrpSpPr>
          <p:grpSpPr bwMode="auto">
            <a:xfrm>
              <a:off x="2674" y="3486"/>
              <a:ext cx="1054" cy="372"/>
              <a:chOff x="2698" y="3710"/>
              <a:chExt cx="1054" cy="372"/>
            </a:xfrm>
          </p:grpSpPr>
          <p:sp>
            <p:nvSpPr>
              <p:cNvPr id="78915" name="Oval 36"/>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16" name="Text Box 37"/>
              <p:cNvSpPr txBox="1">
                <a:spLocks noChangeArrowheads="1"/>
              </p:cNvSpPr>
              <p:nvPr/>
            </p:nvSpPr>
            <p:spPr bwMode="auto">
              <a:xfrm>
                <a:off x="2838" y="378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8917" name="Oval 38"/>
              <p:cNvSpPr>
                <a:spLocks noChangeArrowheads="1"/>
              </p:cNvSpPr>
              <p:nvPr/>
            </p:nvSpPr>
            <p:spPr bwMode="auto">
              <a:xfrm>
                <a:off x="3408" y="3716"/>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7" name="Group 39"/>
            <p:cNvGrpSpPr>
              <a:grpSpLocks/>
            </p:cNvGrpSpPr>
            <p:nvPr/>
          </p:nvGrpSpPr>
          <p:grpSpPr bwMode="auto">
            <a:xfrm>
              <a:off x="4090" y="3182"/>
              <a:ext cx="1054" cy="372"/>
              <a:chOff x="4090" y="3182"/>
              <a:chExt cx="1054" cy="372"/>
            </a:xfrm>
          </p:grpSpPr>
          <p:sp>
            <p:nvSpPr>
              <p:cNvPr id="78912" name="Oval 40"/>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13" name="Text Box 41"/>
              <p:cNvSpPr txBox="1">
                <a:spLocks noChangeArrowheads="1"/>
              </p:cNvSpPr>
              <p:nvPr/>
            </p:nvSpPr>
            <p:spPr bwMode="auto">
              <a:xfrm>
                <a:off x="4230" y="3256"/>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8914" name="Oval 42"/>
              <p:cNvSpPr>
                <a:spLocks noChangeArrowheads="1"/>
              </p:cNvSpPr>
              <p:nvPr/>
            </p:nvSpPr>
            <p:spPr bwMode="auto">
              <a:xfrm>
                <a:off x="4144" y="3308"/>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grpSp>
        <p:sp>
          <p:nvSpPr>
            <p:cNvPr id="78909" name="Oval 43"/>
            <p:cNvSpPr>
              <a:spLocks noChangeArrowheads="1"/>
            </p:cNvSpPr>
            <p:nvPr/>
          </p:nvSpPr>
          <p:spPr bwMode="auto">
            <a:xfrm>
              <a:off x="1712" y="2328"/>
              <a:ext cx="96" cy="88"/>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8910" name="Line 44"/>
            <p:cNvSpPr>
              <a:spLocks noChangeShapeType="1"/>
            </p:cNvSpPr>
            <p:nvPr/>
          </p:nvSpPr>
          <p:spPr bwMode="auto">
            <a:xfrm>
              <a:off x="1768" y="2400"/>
              <a:ext cx="200" cy="684"/>
            </a:xfrm>
            <a:prstGeom prst="line">
              <a:avLst/>
            </a:prstGeom>
            <a:noFill/>
            <a:ln w="19050">
              <a:solidFill>
                <a:schemeClr val="tx1"/>
              </a:solidFill>
              <a:round/>
              <a:headEnd/>
              <a:tailEnd/>
            </a:ln>
          </p:spPr>
          <p:txBody>
            <a:bodyPr/>
            <a:lstStyle/>
            <a:p>
              <a:endParaRPr lang="zh-CN" altLang="en-US"/>
            </a:p>
          </p:txBody>
        </p:sp>
        <p:sp>
          <p:nvSpPr>
            <p:cNvPr id="78911" name="Oval 45"/>
            <p:cNvSpPr>
              <a:spLocks noChangeArrowheads="1"/>
            </p:cNvSpPr>
            <p:nvPr/>
          </p:nvSpPr>
          <p:spPr bwMode="auto">
            <a:xfrm>
              <a:off x="1928" y="3044"/>
              <a:ext cx="96" cy="88"/>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grpSp>
      <p:sp>
        <p:nvSpPr>
          <p:cNvPr id="78867" name="Oval 52"/>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68" name="Oval 53"/>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69" name="Line 54"/>
          <p:cNvSpPr>
            <a:spLocks noChangeShapeType="1"/>
          </p:cNvSpPr>
          <p:nvPr/>
        </p:nvSpPr>
        <p:spPr bwMode="auto">
          <a:xfrm>
            <a:off x="6451600" y="3822700"/>
            <a:ext cx="876300" cy="1155700"/>
          </a:xfrm>
          <a:prstGeom prst="line">
            <a:avLst/>
          </a:prstGeom>
          <a:noFill/>
          <a:ln w="19050">
            <a:solidFill>
              <a:schemeClr val="tx1"/>
            </a:solidFill>
            <a:round/>
            <a:headEnd/>
            <a:tailEnd/>
          </a:ln>
        </p:spPr>
        <p:txBody>
          <a:bodyPr/>
          <a:lstStyle/>
          <a:p>
            <a:endParaRPr lang="zh-CN" altLang="en-US"/>
          </a:p>
        </p:txBody>
      </p:sp>
      <p:grpSp>
        <p:nvGrpSpPr>
          <p:cNvPr id="8" name="Group 91"/>
          <p:cNvGrpSpPr>
            <a:grpSpLocks/>
          </p:cNvGrpSpPr>
          <p:nvPr/>
        </p:nvGrpSpPr>
        <p:grpSpPr bwMode="auto">
          <a:xfrm>
            <a:off x="1539875" y="2473325"/>
            <a:ext cx="6823075" cy="4162425"/>
            <a:chOff x="970" y="1558"/>
            <a:chExt cx="4298" cy="2622"/>
          </a:xfrm>
        </p:grpSpPr>
        <p:grpSp>
          <p:nvGrpSpPr>
            <p:cNvPr id="9" name="Group 62"/>
            <p:cNvGrpSpPr>
              <a:grpSpLocks/>
            </p:cNvGrpSpPr>
            <p:nvPr/>
          </p:nvGrpSpPr>
          <p:grpSpPr bwMode="auto">
            <a:xfrm>
              <a:off x="3322" y="1686"/>
              <a:ext cx="666" cy="438"/>
              <a:chOff x="4314" y="1086"/>
              <a:chExt cx="666" cy="438"/>
            </a:xfrm>
          </p:grpSpPr>
          <p:sp>
            <p:nvSpPr>
              <p:cNvPr id="78902" name="Oval 63"/>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03" name="Text Box 64"/>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0" name="Group 65"/>
            <p:cNvGrpSpPr>
              <a:grpSpLocks/>
            </p:cNvGrpSpPr>
            <p:nvPr/>
          </p:nvGrpSpPr>
          <p:grpSpPr bwMode="auto">
            <a:xfrm>
              <a:off x="2714" y="1782"/>
              <a:ext cx="666" cy="438"/>
              <a:chOff x="4314" y="1086"/>
              <a:chExt cx="666" cy="438"/>
            </a:xfrm>
          </p:grpSpPr>
          <p:sp>
            <p:nvSpPr>
              <p:cNvPr id="78900" name="Oval 66"/>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01" name="Text Box 67"/>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1" name="Group 59"/>
            <p:cNvGrpSpPr>
              <a:grpSpLocks/>
            </p:cNvGrpSpPr>
            <p:nvPr/>
          </p:nvGrpSpPr>
          <p:grpSpPr bwMode="auto">
            <a:xfrm>
              <a:off x="3794" y="1774"/>
              <a:ext cx="666" cy="438"/>
              <a:chOff x="4314" y="1086"/>
              <a:chExt cx="666" cy="438"/>
            </a:xfrm>
          </p:grpSpPr>
          <p:sp>
            <p:nvSpPr>
              <p:cNvPr id="78898" name="Oval 60"/>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99" name="Text Box 61"/>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2" name="Group 71"/>
            <p:cNvGrpSpPr>
              <a:grpSpLocks/>
            </p:cNvGrpSpPr>
            <p:nvPr/>
          </p:nvGrpSpPr>
          <p:grpSpPr bwMode="auto">
            <a:xfrm>
              <a:off x="970" y="3702"/>
              <a:ext cx="666" cy="438"/>
              <a:chOff x="4314" y="1086"/>
              <a:chExt cx="666" cy="438"/>
            </a:xfrm>
          </p:grpSpPr>
          <p:sp>
            <p:nvSpPr>
              <p:cNvPr id="78896" name="Oval 72"/>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97" name="Text Box 73"/>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3" name="Group 74"/>
            <p:cNvGrpSpPr>
              <a:grpSpLocks/>
            </p:cNvGrpSpPr>
            <p:nvPr/>
          </p:nvGrpSpPr>
          <p:grpSpPr bwMode="auto">
            <a:xfrm>
              <a:off x="1186" y="1558"/>
              <a:ext cx="666" cy="438"/>
              <a:chOff x="4314" y="1086"/>
              <a:chExt cx="666" cy="438"/>
            </a:xfrm>
          </p:grpSpPr>
          <p:sp>
            <p:nvSpPr>
              <p:cNvPr id="78894" name="Oval 75"/>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95" name="Text Box 76"/>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4" name="Group 68"/>
            <p:cNvGrpSpPr>
              <a:grpSpLocks/>
            </p:cNvGrpSpPr>
            <p:nvPr/>
          </p:nvGrpSpPr>
          <p:grpSpPr bwMode="auto">
            <a:xfrm>
              <a:off x="1730" y="1710"/>
              <a:ext cx="666" cy="438"/>
              <a:chOff x="4314" y="1086"/>
              <a:chExt cx="666" cy="438"/>
            </a:xfrm>
          </p:grpSpPr>
          <p:sp>
            <p:nvSpPr>
              <p:cNvPr id="78892" name="Oval 69"/>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93" name="Text Box 70"/>
              <p:cNvSpPr txBox="1">
                <a:spLocks noChangeArrowheads="1"/>
              </p:cNvSpPr>
              <p:nvPr/>
            </p:nvSpPr>
            <p:spPr bwMode="auto">
              <a:xfrm>
                <a:off x="4328" y="1106"/>
                <a:ext cx="533"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Tier 3</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5" name="Group 77"/>
            <p:cNvGrpSpPr>
              <a:grpSpLocks/>
            </p:cNvGrpSpPr>
            <p:nvPr/>
          </p:nvGrpSpPr>
          <p:grpSpPr bwMode="auto">
            <a:xfrm>
              <a:off x="1826" y="3742"/>
              <a:ext cx="666" cy="438"/>
              <a:chOff x="4314" y="1086"/>
              <a:chExt cx="666" cy="438"/>
            </a:xfrm>
          </p:grpSpPr>
          <p:sp>
            <p:nvSpPr>
              <p:cNvPr id="78890" name="Oval 78"/>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91" name="Text Box 79"/>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6" name="Group 80"/>
            <p:cNvGrpSpPr>
              <a:grpSpLocks/>
            </p:cNvGrpSpPr>
            <p:nvPr/>
          </p:nvGrpSpPr>
          <p:grpSpPr bwMode="auto">
            <a:xfrm>
              <a:off x="2898" y="3742"/>
              <a:ext cx="666" cy="438"/>
              <a:chOff x="4314" y="1086"/>
              <a:chExt cx="666" cy="438"/>
            </a:xfrm>
          </p:grpSpPr>
          <p:sp>
            <p:nvSpPr>
              <p:cNvPr id="78888" name="Oval 81"/>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89" name="Text Box 82"/>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7" name="Group 83"/>
            <p:cNvGrpSpPr>
              <a:grpSpLocks/>
            </p:cNvGrpSpPr>
            <p:nvPr/>
          </p:nvGrpSpPr>
          <p:grpSpPr bwMode="auto">
            <a:xfrm>
              <a:off x="4602" y="3454"/>
              <a:ext cx="666" cy="438"/>
              <a:chOff x="4314" y="1086"/>
              <a:chExt cx="666" cy="438"/>
            </a:xfrm>
          </p:grpSpPr>
          <p:sp>
            <p:nvSpPr>
              <p:cNvPr id="78886" name="Oval 84"/>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87" name="Text Box 85"/>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grpSp>
        <p:nvGrpSpPr>
          <p:cNvPr id="18" name="Group 90"/>
          <p:cNvGrpSpPr>
            <a:grpSpLocks/>
          </p:cNvGrpSpPr>
          <p:nvPr/>
        </p:nvGrpSpPr>
        <p:grpSpPr bwMode="auto">
          <a:xfrm>
            <a:off x="184150" y="3175000"/>
            <a:ext cx="2825750" cy="2819400"/>
            <a:chOff x="116" y="2000"/>
            <a:chExt cx="1780" cy="1776"/>
          </a:xfrm>
        </p:grpSpPr>
        <p:sp>
          <p:nvSpPr>
            <p:cNvPr id="78872" name="Text Box 51"/>
            <p:cNvSpPr txBox="1">
              <a:spLocks noChangeArrowheads="1"/>
            </p:cNvSpPr>
            <p:nvPr/>
          </p:nvSpPr>
          <p:spPr bwMode="auto">
            <a:xfrm>
              <a:off x="116" y="2094"/>
              <a:ext cx="1132" cy="1442"/>
            </a:xfrm>
            <a:prstGeom prst="rect">
              <a:avLst/>
            </a:prstGeom>
            <a:noFill/>
            <a:ln w="9525">
              <a:noFill/>
              <a:miter lim="800000"/>
              <a:headEnd/>
              <a:tailEnd/>
            </a:ln>
          </p:spPr>
          <p:txBody>
            <a:bodyPr>
              <a:spAutoFit/>
            </a:bodyPr>
            <a:lstStyle/>
            <a:p>
              <a:r>
                <a:rPr lang="en-US" altLang="ko-KR" sz="1800">
                  <a:latin typeface="Comic Sans MS" pitchFamily="66" charset="0"/>
                  <a:ea typeface="굴림" pitchFamily="34" charset="-127"/>
                </a:rPr>
                <a:t>Local and tier- 3 ISPs are </a:t>
              </a:r>
              <a:r>
                <a:rPr lang="en-US" altLang="ko-KR" sz="1800" i="1">
                  <a:latin typeface="Comic Sans MS" pitchFamily="66" charset="0"/>
                  <a:ea typeface="굴림" pitchFamily="34" charset="-127"/>
                </a:rPr>
                <a:t>customers</a:t>
              </a:r>
              <a:r>
                <a:rPr lang="en-US" altLang="ko-KR" sz="1800">
                  <a:latin typeface="Comic Sans MS" pitchFamily="66" charset="0"/>
                  <a:ea typeface="굴림" pitchFamily="34" charset="-127"/>
                </a:rPr>
                <a:t> of</a:t>
              </a:r>
            </a:p>
            <a:p>
              <a:r>
                <a:rPr lang="en-US" altLang="ko-KR" sz="1800">
                  <a:latin typeface="Comic Sans MS" pitchFamily="66" charset="0"/>
                  <a:ea typeface="굴림" pitchFamily="34" charset="-127"/>
                </a:rPr>
                <a:t>higher tier ISPs</a:t>
              </a:r>
            </a:p>
            <a:p>
              <a:r>
                <a:rPr lang="en-US" altLang="ko-KR" sz="1800">
                  <a:latin typeface="Comic Sans MS" pitchFamily="66" charset="0"/>
                  <a:ea typeface="굴림" pitchFamily="34" charset="-127"/>
                </a:rPr>
                <a:t>connecting them to rest of Internet</a:t>
              </a:r>
            </a:p>
          </p:txBody>
        </p:sp>
        <p:sp>
          <p:nvSpPr>
            <p:cNvPr id="78873" name="Line 86"/>
            <p:cNvSpPr>
              <a:spLocks noChangeShapeType="1"/>
            </p:cNvSpPr>
            <p:nvPr/>
          </p:nvSpPr>
          <p:spPr bwMode="auto">
            <a:xfrm flipV="1">
              <a:off x="1072" y="2008"/>
              <a:ext cx="344" cy="744"/>
            </a:xfrm>
            <a:prstGeom prst="line">
              <a:avLst/>
            </a:prstGeom>
            <a:noFill/>
            <a:ln w="9525">
              <a:solidFill>
                <a:schemeClr val="tx1"/>
              </a:solidFill>
              <a:round/>
              <a:headEnd/>
              <a:tailEnd type="triangle" w="med" len="med"/>
            </a:ln>
          </p:spPr>
          <p:txBody>
            <a:bodyPr/>
            <a:lstStyle/>
            <a:p>
              <a:endParaRPr lang="zh-CN" altLang="en-US"/>
            </a:p>
          </p:txBody>
        </p:sp>
        <p:sp>
          <p:nvSpPr>
            <p:cNvPr id="78874" name="Line 87"/>
            <p:cNvSpPr>
              <a:spLocks noChangeShapeType="1"/>
            </p:cNvSpPr>
            <p:nvPr/>
          </p:nvSpPr>
          <p:spPr bwMode="auto">
            <a:xfrm flipV="1">
              <a:off x="1088" y="2000"/>
              <a:ext cx="664" cy="728"/>
            </a:xfrm>
            <a:prstGeom prst="line">
              <a:avLst/>
            </a:prstGeom>
            <a:noFill/>
            <a:ln w="9525">
              <a:solidFill>
                <a:schemeClr val="tx1"/>
              </a:solidFill>
              <a:round/>
              <a:headEnd/>
              <a:tailEnd type="triangle" w="med" len="med"/>
            </a:ln>
          </p:spPr>
          <p:txBody>
            <a:bodyPr/>
            <a:lstStyle/>
            <a:p>
              <a:endParaRPr lang="zh-CN" altLang="en-US"/>
            </a:p>
          </p:txBody>
        </p:sp>
        <p:sp>
          <p:nvSpPr>
            <p:cNvPr id="78875" name="Line 88"/>
            <p:cNvSpPr>
              <a:spLocks noChangeShapeType="1"/>
            </p:cNvSpPr>
            <p:nvPr/>
          </p:nvSpPr>
          <p:spPr bwMode="auto">
            <a:xfrm>
              <a:off x="1073" y="2744"/>
              <a:ext cx="95" cy="960"/>
            </a:xfrm>
            <a:prstGeom prst="line">
              <a:avLst/>
            </a:prstGeom>
            <a:noFill/>
            <a:ln w="9525">
              <a:solidFill>
                <a:schemeClr val="tx1"/>
              </a:solidFill>
              <a:round/>
              <a:headEnd/>
              <a:tailEnd type="triangle" w="med" len="med"/>
            </a:ln>
          </p:spPr>
          <p:txBody>
            <a:bodyPr/>
            <a:lstStyle/>
            <a:p>
              <a:endParaRPr lang="zh-CN" altLang="en-US"/>
            </a:p>
          </p:txBody>
        </p:sp>
        <p:sp>
          <p:nvSpPr>
            <p:cNvPr id="78876" name="Line 89"/>
            <p:cNvSpPr>
              <a:spLocks noChangeShapeType="1"/>
            </p:cNvSpPr>
            <p:nvPr/>
          </p:nvSpPr>
          <p:spPr bwMode="auto">
            <a:xfrm>
              <a:off x="1074" y="2739"/>
              <a:ext cx="822" cy="1037"/>
            </a:xfrm>
            <a:prstGeom prst="line">
              <a:avLst/>
            </a:prstGeom>
            <a:noFill/>
            <a:ln w="9525">
              <a:solidFill>
                <a:schemeClr val="tx1"/>
              </a:solidFill>
              <a:round/>
              <a:headE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7">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700" y="228600"/>
            <a:ext cx="8039100" cy="1143000"/>
          </a:xfrm>
        </p:spPr>
        <p:txBody>
          <a:bodyPr/>
          <a:lstStyle/>
          <a:p>
            <a:r>
              <a:rPr lang="en-US" altLang="ko-KR" sz="3200" dirty="0" smtClean="0">
                <a:ea typeface="굴림" pitchFamily="34" charset="-127"/>
              </a:rPr>
              <a:t>Internet structure: network structure 4</a:t>
            </a:r>
            <a:endParaRPr lang="zh-CN" altLang="en-US" sz="3200" dirty="0"/>
          </a:p>
        </p:txBody>
      </p:sp>
      <p:sp>
        <p:nvSpPr>
          <p:cNvPr id="3" name="内容占位符 2"/>
          <p:cNvSpPr>
            <a:spLocks noGrp="1"/>
          </p:cNvSpPr>
          <p:nvPr>
            <p:ph sz="half" idx="1"/>
          </p:nvPr>
        </p:nvSpPr>
        <p:spPr>
          <a:xfrm>
            <a:off x="533399" y="1600200"/>
            <a:ext cx="7858125" cy="4648200"/>
          </a:xfrm>
        </p:spPr>
        <p:txBody>
          <a:bodyPr/>
          <a:lstStyle/>
          <a:p>
            <a:pPr>
              <a:buNone/>
            </a:pPr>
            <a:r>
              <a:rPr lang="en-US" altLang="zh-CN" i="1" dirty="0" smtClean="0"/>
              <a:t>Network Structure 4 : </a:t>
            </a:r>
            <a:r>
              <a:rPr lang="en-US" altLang="zh-CN" dirty="0" smtClean="0"/>
              <a:t>the ecosystem—consisting of access ISPs, regional ISPs, tier-1 ISPs, </a:t>
            </a:r>
          </a:p>
          <a:p>
            <a:pPr lvl="1"/>
            <a:r>
              <a:rPr lang="en-US" altLang="zh-CN" dirty="0" err="1" smtClean="0"/>
              <a:t>PoPs</a:t>
            </a:r>
            <a:r>
              <a:rPr lang="en-US" altLang="zh-CN" dirty="0" smtClean="0"/>
              <a:t> (points of presence), </a:t>
            </a:r>
          </a:p>
          <a:p>
            <a:pPr lvl="1"/>
            <a:r>
              <a:rPr lang="en-US" altLang="zh-CN" dirty="0" smtClean="0"/>
              <a:t>multi-homing, </a:t>
            </a:r>
          </a:p>
          <a:p>
            <a:pPr lvl="1"/>
            <a:r>
              <a:rPr lang="en-US" altLang="zh-CN" dirty="0" smtClean="0"/>
              <a:t>peering, </a:t>
            </a:r>
          </a:p>
          <a:p>
            <a:pPr lvl="1"/>
            <a:r>
              <a:rPr lang="en-US" altLang="zh-CN" dirty="0" smtClean="0"/>
              <a:t>IXPs (Internet exchange points)</a:t>
            </a:r>
          </a:p>
          <a:p>
            <a:r>
              <a:rPr lang="en-US" altLang="zh-CN" dirty="0" smtClean="0"/>
              <a:t>Which more closely resembles today’s Internet</a:t>
            </a:r>
          </a:p>
          <a:p>
            <a:endParaRPr lang="en-US" altLang="zh-CN" dirty="0" smtClean="0"/>
          </a:p>
          <a:p>
            <a:pPr>
              <a:buNone/>
            </a:pP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69</a:t>
            </a:fld>
            <a:endParaRPr lang="en-US" altLang="ko-KR"/>
          </a:p>
        </p:txBody>
      </p:sp>
      <p:sp>
        <p:nvSpPr>
          <p:cNvPr id="7" name="矩形 6"/>
          <p:cNvSpPr/>
          <p:nvPr/>
        </p:nvSpPr>
        <p:spPr bwMode="auto">
          <a:xfrm>
            <a:off x="2156178" y="3025422"/>
            <a:ext cx="2698044" cy="3386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8" name="矩形 7"/>
          <p:cNvSpPr/>
          <p:nvPr/>
        </p:nvSpPr>
        <p:spPr bwMode="auto">
          <a:xfrm>
            <a:off x="2246489" y="4301067"/>
            <a:ext cx="3635022" cy="3386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1+ppt_w/2"/>
                                          </p:val>
                                        </p:tav>
                                      </p:tavLst>
                                    </p:anim>
                                    <p:anim calcmode="lin" valueType="num">
                                      <p:cBhvr additive="base">
                                        <p:cTn id="7" dur="500"/>
                                        <p:tgtEl>
                                          <p:spTgt spid="7"/>
                                        </p:tgtEl>
                                        <p:attrNameLst>
                                          <p:attrName>ppt_y</p:attrName>
                                        </p:attrNameLst>
                                      </p:cBhvr>
                                      <p:tavLst>
                                        <p:tav tm="0">
                                          <p:val>
                                            <p:strVal val="ppt_y"/>
                                          </p:val>
                                        </p:tav>
                                        <p:tav tm="100000">
                                          <p:val>
                                            <p:strVal val="ppt_y"/>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0"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1+ppt_w/2"/>
                                          </p:val>
                                        </p:tav>
                                      </p:tavLst>
                                    </p:anim>
                                    <p:anim calcmode="lin" valueType="num">
                                      <p:cBhvr additive="base">
                                        <p:cTn id="13" dur="500"/>
                                        <p:tgtEl>
                                          <p:spTgt spid="8"/>
                                        </p:tgtEl>
                                        <p:attrNameLst>
                                          <p:attrName>ppt_y</p:attrName>
                                        </p:attrNameLst>
                                      </p:cBhvr>
                                      <p:tavLst>
                                        <p:tav tm="0">
                                          <p:val>
                                            <p:strVal val="ppt_y"/>
                                          </p:val>
                                        </p:tav>
                                        <p:tav tm="100000">
                                          <p:val>
                                            <p:strVal val="ppt_y"/>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49155" name="Slide Number Placeholder 5"/>
          <p:cNvSpPr>
            <a:spLocks noGrp="1"/>
          </p:cNvSpPr>
          <p:nvPr>
            <p:ph type="sldNum" sz="quarter" idx="12"/>
          </p:nvPr>
        </p:nvSpPr>
        <p:spPr>
          <a:noFill/>
        </p:spPr>
        <p:txBody>
          <a:bodyPr/>
          <a:lstStyle/>
          <a:p>
            <a:r>
              <a:rPr lang="en-US" altLang="ko-KR" smtClean="0">
                <a:ea typeface="굴림" pitchFamily="34" charset="-127"/>
              </a:rPr>
              <a:t>1-</a:t>
            </a:r>
            <a:fld id="{5F2E5B24-0CE1-4ADF-9EDB-95040FDA0A40}" type="slidenum">
              <a:rPr lang="en-US" altLang="ko-KR" smtClean="0">
                <a:ea typeface="굴림" pitchFamily="34" charset="-127"/>
              </a:rPr>
              <a:pPr/>
              <a:t>7</a:t>
            </a:fld>
            <a:endParaRPr lang="en-US" altLang="ko-KR" smtClean="0">
              <a:ea typeface="굴림" pitchFamily="34" charset="-127"/>
            </a:endParaRPr>
          </a:p>
        </p:txBody>
      </p:sp>
      <p:sp>
        <p:nvSpPr>
          <p:cNvPr id="49156"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49157" name="Rectangle 3"/>
          <p:cNvSpPr>
            <a:spLocks noGrp="1" noChangeArrowheads="1"/>
          </p:cNvSpPr>
          <p:nvPr>
            <p:ph type="body" idx="1"/>
          </p:nvPr>
        </p:nvSpPr>
        <p:spPr>
          <a:xfrm>
            <a:off x="533400" y="1600200"/>
            <a:ext cx="8207375" cy="4648200"/>
          </a:xfrm>
        </p:spPr>
        <p:txBody>
          <a:bodyPr/>
          <a:lstStyle/>
          <a:p>
            <a:pPr lvl="1">
              <a:buFont typeface="Wingdings" pitchFamily="2" charset="2"/>
              <a:buNone/>
            </a:pPr>
            <a:r>
              <a:rPr lang="en-US" altLang="ko-KR" dirty="0" smtClean="0">
                <a:solidFill>
                  <a:srgbClr val="FF0000"/>
                </a:solidFill>
                <a:ea typeface="굴림" pitchFamily="34" charset="-127"/>
              </a:rPr>
              <a:t>1.1 What </a:t>
            </a:r>
            <a:r>
              <a:rPr lang="en-US" altLang="ko-KR" i="1" dirty="0" smtClean="0">
                <a:solidFill>
                  <a:srgbClr val="FF0000"/>
                </a:solidFill>
                <a:ea typeface="굴림" pitchFamily="34" charset="-127"/>
              </a:rPr>
              <a:t>is</a:t>
            </a:r>
            <a:r>
              <a:rPr lang="en-US" altLang="ko-KR" dirty="0" smtClean="0">
                <a:solidFill>
                  <a:srgbClr val="FF0000"/>
                </a:solidFill>
                <a:ea typeface="굴림" pitchFamily="34" charset="-127"/>
              </a:rPr>
              <a:t> a network?</a:t>
            </a:r>
          </a:p>
          <a:p>
            <a:pPr lvl="1">
              <a:buFont typeface="Wingdings" pitchFamily="2" charset="2"/>
              <a:buNone/>
            </a:pPr>
            <a:r>
              <a:rPr lang="en-US" altLang="ko-KR" dirty="0" smtClean="0">
                <a:solidFill>
                  <a:srgbClr val="0000FF"/>
                </a:solidFill>
                <a:ea typeface="굴림" pitchFamily="34" charset="-127"/>
              </a:rPr>
              <a:t>1.2</a:t>
            </a:r>
            <a:r>
              <a:rPr lang="en-US" altLang="ko-KR" dirty="0" smtClean="0">
                <a:solidFill>
                  <a:srgbClr val="FF0000"/>
                </a:solidFill>
                <a:ea typeface="굴림" pitchFamily="34" charset="-127"/>
              </a:rPr>
              <a:t> </a:t>
            </a:r>
            <a:r>
              <a:rPr lang="en-US" altLang="ko-KR" dirty="0" smtClean="0">
                <a:ea typeface="굴림" pitchFamily="34" charset="-127"/>
              </a:rPr>
              <a:t>What is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a:t>
            </a:r>
            <a:r>
              <a:rPr lang="en-US" altLang="ko-KR" dirty="0" smtClean="0">
                <a:ea typeface="굴림" pitchFamily="34" charset="-127"/>
              </a:rPr>
              <a:t> Network core</a:t>
            </a:r>
          </a:p>
          <a:p>
            <a:pPr lvl="2">
              <a:buClr>
                <a:srgbClr val="0000FF"/>
              </a:buClr>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rgbClr val="0000FF"/>
                </a:solidFill>
                <a:ea typeface="굴림" pitchFamily="34" charset="-127"/>
              </a:rPr>
              <a:t>1.6</a:t>
            </a:r>
            <a:r>
              <a:rPr lang="en-US" altLang="ko-KR" dirty="0" smtClean="0">
                <a:ea typeface="굴림" pitchFamily="34" charset="-127"/>
              </a:rPr>
              <a:t> Protocol layers, service models</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Explanation of some terms</a:t>
            </a:r>
            <a:br>
              <a:rPr lang="en-US" altLang="zh-CN" dirty="0" smtClean="0"/>
            </a:br>
            <a:r>
              <a:rPr lang="en-US" altLang="zh-CN" dirty="0" smtClean="0"/>
              <a:t>-- </a:t>
            </a:r>
            <a:r>
              <a:rPr lang="en-US" altLang="zh-CN" dirty="0" err="1" smtClean="0"/>
              <a:t>PoPs</a:t>
            </a:r>
            <a:r>
              <a:rPr lang="en-US" altLang="zh-CN" dirty="0" smtClean="0"/>
              <a:t>  </a:t>
            </a:r>
            <a:endParaRPr lang="zh-CN" altLang="en-US" dirty="0"/>
          </a:p>
        </p:txBody>
      </p:sp>
      <p:sp>
        <p:nvSpPr>
          <p:cNvPr id="3" name="内容占位符 2"/>
          <p:cNvSpPr>
            <a:spLocks noGrp="1"/>
          </p:cNvSpPr>
          <p:nvPr>
            <p:ph sz="half" idx="1"/>
          </p:nvPr>
        </p:nvSpPr>
        <p:spPr>
          <a:xfrm>
            <a:off x="533399" y="1600200"/>
            <a:ext cx="7831667" cy="4648200"/>
          </a:xfrm>
        </p:spPr>
        <p:txBody>
          <a:bodyPr/>
          <a:lstStyle/>
          <a:p>
            <a:pPr>
              <a:spcBef>
                <a:spcPts val="1200"/>
              </a:spcBef>
            </a:pPr>
            <a:r>
              <a:rPr lang="en-US" altLang="zh-CN" dirty="0" smtClean="0"/>
              <a:t>A </a:t>
            </a:r>
            <a:r>
              <a:rPr lang="en-US" altLang="zh-CN" dirty="0" err="1" smtClean="0"/>
              <a:t>PoP</a:t>
            </a:r>
            <a:r>
              <a:rPr lang="en-US" altLang="zh-CN" dirty="0" smtClean="0"/>
              <a:t> is simply a group of one or more routers (at the same location) in the </a:t>
            </a:r>
            <a:r>
              <a:rPr lang="en-US" altLang="zh-CN" u="sng" dirty="0" smtClean="0"/>
              <a:t>provider’s network</a:t>
            </a:r>
            <a:r>
              <a:rPr lang="en-US" altLang="zh-CN" dirty="0" smtClean="0"/>
              <a:t> where customer ISPs can connect into the provider ISP.</a:t>
            </a:r>
          </a:p>
          <a:p>
            <a:pPr lvl="1">
              <a:spcBef>
                <a:spcPts val="1200"/>
              </a:spcBef>
            </a:pPr>
            <a:r>
              <a:rPr lang="en-US" altLang="zh-CN" dirty="0" err="1" smtClean="0"/>
              <a:t>PoPs</a:t>
            </a:r>
            <a:r>
              <a:rPr lang="en-US" altLang="zh-CN" dirty="0" smtClean="0"/>
              <a:t> exist in all levels of the hierarchy, except for the bottom (access ISP) level.</a:t>
            </a:r>
          </a:p>
          <a:p>
            <a:pPr lvl="1">
              <a:spcBef>
                <a:spcPts val="1200"/>
              </a:spcBef>
            </a:pPr>
            <a:r>
              <a:rPr lang="en-US" altLang="zh-CN" dirty="0" smtClean="0"/>
              <a:t>For a customer network to connect to a provider’s </a:t>
            </a:r>
            <a:r>
              <a:rPr lang="en-US" altLang="zh-CN" dirty="0" err="1" smtClean="0"/>
              <a:t>PoP</a:t>
            </a:r>
            <a:r>
              <a:rPr lang="en-US" altLang="zh-CN" dirty="0" smtClean="0"/>
              <a:t>, it can </a:t>
            </a:r>
            <a:r>
              <a:rPr lang="en-US" altLang="zh-CN" u="sng" dirty="0" smtClean="0"/>
              <a:t>lease a high-speed link </a:t>
            </a:r>
            <a:r>
              <a:rPr lang="en-US" altLang="zh-CN" dirty="0" smtClean="0"/>
              <a:t>from a third-party telecommunications provider to directly connect one of its routers to a router at the </a:t>
            </a:r>
            <a:r>
              <a:rPr lang="en-US" altLang="zh-CN" dirty="0" err="1" smtClean="0"/>
              <a:t>PoP</a:t>
            </a:r>
            <a:r>
              <a:rPr lang="en-US" altLang="zh-CN" dirty="0" smtClean="0"/>
              <a:t>.</a:t>
            </a: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70</a:t>
            </a:fld>
            <a:endParaRPr lang="en-US" altLang="ko-KR"/>
          </a:p>
        </p:txBody>
      </p:sp>
      <p:pic>
        <p:nvPicPr>
          <p:cNvPr id="463874" name="Picture 2" descr="Office Point Of Presence"/>
          <p:cNvPicPr>
            <a:picLocks noChangeAspect="1" noChangeArrowheads="1"/>
          </p:cNvPicPr>
          <p:nvPr/>
        </p:nvPicPr>
        <p:blipFill>
          <a:blip r:embed="rId2" cstate="print"/>
          <a:srcRect/>
          <a:stretch>
            <a:fillRect/>
          </a:stretch>
        </p:blipFill>
        <p:spPr bwMode="auto">
          <a:xfrm>
            <a:off x="-198407" y="-285748"/>
            <a:ext cx="9535352" cy="714374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3874"/>
                                        </p:tgtEl>
                                        <p:attrNameLst>
                                          <p:attrName>style.visibility</p:attrName>
                                        </p:attrNameLst>
                                      </p:cBhvr>
                                      <p:to>
                                        <p:strVal val="visible"/>
                                      </p:to>
                                    </p:set>
                                    <p:animEffect transition="in" filter="blinds(horizontal)">
                                      <p:cBhvr>
                                        <p:cTn id="7" dur="500"/>
                                        <p:tgtEl>
                                          <p:spTgt spid="4638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463874"/>
                                        </p:tgtEl>
                                      </p:cBhvr>
                                    </p:animEffect>
                                    <p:set>
                                      <p:cBhvr>
                                        <p:cTn id="12" dur="1" fill="hold">
                                          <p:stCondLst>
                                            <p:cond delay="499"/>
                                          </p:stCondLst>
                                        </p:cTn>
                                        <p:tgtEl>
                                          <p:spTgt spid="4638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50" name="Picture 2" descr="http://blog.martinrenshaw.com/wp-content/uploads/2012/03/020712_2105_BGPLoadShar21.png"/>
          <p:cNvPicPr>
            <a:picLocks noChangeAspect="1" noChangeArrowheads="1"/>
          </p:cNvPicPr>
          <p:nvPr/>
        </p:nvPicPr>
        <p:blipFill>
          <a:blip r:embed="rId2" cstate="print"/>
          <a:srcRect/>
          <a:stretch>
            <a:fillRect/>
          </a:stretch>
        </p:blipFill>
        <p:spPr bwMode="auto">
          <a:xfrm>
            <a:off x="6238820" y="172528"/>
            <a:ext cx="2784410" cy="2388270"/>
          </a:xfrm>
          <a:prstGeom prst="rect">
            <a:avLst/>
          </a:prstGeom>
          <a:noFill/>
        </p:spPr>
      </p:pic>
      <p:sp>
        <p:nvSpPr>
          <p:cNvPr id="2" name="标题 1"/>
          <p:cNvSpPr>
            <a:spLocks noGrp="1"/>
          </p:cNvSpPr>
          <p:nvPr>
            <p:ph type="title"/>
          </p:nvPr>
        </p:nvSpPr>
        <p:spPr/>
        <p:txBody>
          <a:bodyPr/>
          <a:lstStyle/>
          <a:p>
            <a:r>
              <a:rPr lang="en-US" altLang="zh-CN" dirty="0" smtClean="0"/>
              <a:t>Explanation of some terms</a:t>
            </a:r>
            <a:br>
              <a:rPr lang="en-US" altLang="zh-CN" dirty="0" smtClean="0"/>
            </a:br>
            <a:r>
              <a:rPr lang="en-US" altLang="zh-CN" dirty="0" smtClean="0"/>
              <a:t>-- Multi-homing</a:t>
            </a:r>
            <a:endParaRPr lang="zh-CN" altLang="en-US" dirty="0"/>
          </a:p>
        </p:txBody>
      </p:sp>
      <p:sp>
        <p:nvSpPr>
          <p:cNvPr id="3" name="内容占位符 2"/>
          <p:cNvSpPr>
            <a:spLocks noGrp="1"/>
          </p:cNvSpPr>
          <p:nvPr>
            <p:ph sz="half" idx="1"/>
          </p:nvPr>
        </p:nvSpPr>
        <p:spPr>
          <a:xfrm>
            <a:off x="533400" y="2337758"/>
            <a:ext cx="7312378" cy="3910642"/>
          </a:xfrm>
        </p:spPr>
        <p:txBody>
          <a:bodyPr/>
          <a:lstStyle/>
          <a:p>
            <a:r>
              <a:rPr lang="en-US" altLang="zh-CN" dirty="0" smtClean="0"/>
              <a:t>Any ISP (except for tier-1 ISPs) may choose to </a:t>
            </a:r>
            <a:r>
              <a:rPr lang="en-US" altLang="zh-CN" dirty="0" smtClean="0">
                <a:solidFill>
                  <a:srgbClr val="FF0000"/>
                </a:solidFill>
              </a:rPr>
              <a:t>multi-home</a:t>
            </a:r>
            <a:r>
              <a:rPr lang="en-US" altLang="zh-CN" dirty="0" smtClean="0"/>
              <a:t>, that is, to connect to two or more provider ISPs.</a:t>
            </a:r>
          </a:p>
          <a:p>
            <a:pPr lvl="1"/>
            <a:r>
              <a:rPr lang="en-US" altLang="zh-CN" dirty="0" smtClean="0"/>
              <a:t>For example, an access ISP may multi-home with two regional ISPs</a:t>
            </a:r>
          </a:p>
          <a:p>
            <a:pPr lvl="1"/>
            <a:r>
              <a:rPr lang="en-US" altLang="zh-CN" dirty="0" smtClean="0"/>
              <a:t>or it may multi-home with two regional ISPs and also with a tier-1 ISP. </a:t>
            </a:r>
          </a:p>
          <a:p>
            <a:pPr lvl="1"/>
            <a:r>
              <a:rPr lang="en-US" altLang="zh-CN" dirty="0" smtClean="0"/>
              <a:t>Similarly, a regional ISP may multi-home with multiple tier-1 ISPs.</a:t>
            </a:r>
          </a:p>
          <a:p>
            <a:endParaRPr lang="zh-CN" altLang="en-US" sz="2400"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71</a:t>
            </a:fld>
            <a:endParaRPr lang="en-US" altLang="ko-K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Explanation of some terms</a:t>
            </a:r>
            <a:br>
              <a:rPr lang="en-US" altLang="zh-CN" dirty="0" smtClean="0"/>
            </a:br>
            <a:r>
              <a:rPr lang="en-US" altLang="zh-CN" dirty="0" smtClean="0"/>
              <a:t>-- Peer</a:t>
            </a:r>
            <a:endParaRPr lang="zh-CN" altLang="en-US" dirty="0"/>
          </a:p>
        </p:txBody>
      </p:sp>
      <p:sp>
        <p:nvSpPr>
          <p:cNvPr id="3" name="内容占位符 2"/>
          <p:cNvSpPr>
            <a:spLocks noGrp="1"/>
          </p:cNvSpPr>
          <p:nvPr>
            <p:ph sz="half" idx="1"/>
          </p:nvPr>
        </p:nvSpPr>
        <p:spPr>
          <a:xfrm>
            <a:off x="533400" y="1600200"/>
            <a:ext cx="7549444" cy="4648200"/>
          </a:xfrm>
        </p:spPr>
        <p:txBody>
          <a:bodyPr/>
          <a:lstStyle/>
          <a:p>
            <a:r>
              <a:rPr lang="en-US" altLang="zh-CN" dirty="0" smtClean="0"/>
              <a:t>When two ISPs </a:t>
            </a:r>
            <a:r>
              <a:rPr lang="en-US" altLang="zh-CN" dirty="0" smtClean="0">
                <a:solidFill>
                  <a:srgbClr val="FF0000"/>
                </a:solidFill>
              </a:rPr>
              <a:t>peer</a:t>
            </a:r>
            <a:r>
              <a:rPr lang="en-US" altLang="zh-CN" dirty="0" smtClean="0"/>
              <a:t>, it is typically </a:t>
            </a:r>
            <a:r>
              <a:rPr lang="en-US" altLang="zh-CN" dirty="0" smtClean="0">
                <a:solidFill>
                  <a:srgbClr val="0070C0"/>
                </a:solidFill>
              </a:rPr>
              <a:t>settlement-free</a:t>
            </a:r>
            <a:r>
              <a:rPr lang="en-US" altLang="zh-CN" dirty="0" smtClean="0"/>
              <a:t>, that is, neither ISP pays the other. </a:t>
            </a:r>
          </a:p>
          <a:p>
            <a:pPr lvl="1"/>
            <a:r>
              <a:rPr lang="en-US" altLang="zh-CN" dirty="0" smtClean="0"/>
              <a:t>tier-1 ISPs also peer with one another, </a:t>
            </a:r>
            <a:r>
              <a:rPr lang="en-US" altLang="zh-CN" dirty="0" smtClean="0">
                <a:solidFill>
                  <a:srgbClr val="0070C0"/>
                </a:solidFill>
              </a:rPr>
              <a:t>settlement-free</a:t>
            </a:r>
            <a:r>
              <a:rPr lang="en-US" altLang="zh-CN" dirty="0" smtClean="0"/>
              <a:t>.</a:t>
            </a:r>
          </a:p>
          <a:p>
            <a:pPr lvl="1"/>
            <a:r>
              <a:rPr lang="en-US" altLang="zh-CN" dirty="0" smtClean="0"/>
              <a:t>Normally customer ISPs pay their provider ISPs to obtain global Internet interconnectivity.</a:t>
            </a:r>
          </a:p>
          <a:p>
            <a:pPr lvl="2"/>
            <a:r>
              <a:rPr lang="en-US" altLang="zh-CN" dirty="0" smtClean="0"/>
              <a:t>To reduce these costs, a pair of nearby ISPs </a:t>
            </a:r>
            <a:r>
              <a:rPr lang="en-US" altLang="zh-CN" u="sng" dirty="0" smtClean="0"/>
              <a:t>at the same level of the hierarchy </a:t>
            </a:r>
            <a:r>
              <a:rPr lang="en-US" altLang="zh-CN" dirty="0" smtClean="0"/>
              <a:t>can </a:t>
            </a:r>
            <a:r>
              <a:rPr lang="en-US" altLang="zh-CN" b="1" dirty="0" smtClean="0"/>
              <a:t>peer.</a:t>
            </a: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72</a:t>
            </a:fld>
            <a:endParaRPr lang="en-US" altLang="ko-KR"/>
          </a:p>
        </p:txBody>
      </p:sp>
      <p:pic>
        <p:nvPicPr>
          <p:cNvPr id="461826" name="Picture 2" descr="http://birgitkooktlekker.nl/wp-content/uploads/Peer.jpg"/>
          <p:cNvPicPr>
            <a:picLocks noChangeAspect="1" noChangeArrowheads="1"/>
          </p:cNvPicPr>
          <p:nvPr/>
        </p:nvPicPr>
        <p:blipFill>
          <a:blip r:embed="rId2" cstate="print"/>
          <a:srcRect/>
          <a:stretch>
            <a:fillRect/>
          </a:stretch>
        </p:blipFill>
        <p:spPr bwMode="auto">
          <a:xfrm>
            <a:off x="7341461" y="180622"/>
            <a:ext cx="1551558" cy="1447800"/>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33400" y="1600200"/>
            <a:ext cx="7718778" cy="4648200"/>
          </a:xfrm>
        </p:spPr>
        <p:txBody>
          <a:bodyPr/>
          <a:lstStyle/>
          <a:p>
            <a:r>
              <a:rPr lang="en-US" altLang="zh-CN" dirty="0" smtClean="0"/>
              <a:t>A third-party company can create an </a:t>
            </a:r>
            <a:r>
              <a:rPr lang="en-US" altLang="zh-CN" dirty="0" smtClean="0">
                <a:solidFill>
                  <a:srgbClr val="FF0000"/>
                </a:solidFill>
              </a:rPr>
              <a:t>Internet Exchange Point (IXP)</a:t>
            </a:r>
          </a:p>
          <a:p>
            <a:pPr lvl="1"/>
            <a:r>
              <a:rPr lang="en-US" altLang="zh-CN" dirty="0" smtClean="0"/>
              <a:t>typically in a stand-alone building with its own switches, </a:t>
            </a:r>
          </a:p>
          <a:p>
            <a:pPr lvl="1"/>
            <a:r>
              <a:rPr lang="en-US" altLang="zh-CN" dirty="0" smtClean="0"/>
              <a:t>a meeting point where multiple ISPs can </a:t>
            </a:r>
            <a:r>
              <a:rPr lang="en-US" altLang="zh-CN" dirty="0" smtClean="0">
                <a:solidFill>
                  <a:srgbClr val="FF0000"/>
                </a:solidFill>
              </a:rPr>
              <a:t>peer</a:t>
            </a:r>
            <a:r>
              <a:rPr lang="en-US" altLang="zh-CN" dirty="0" smtClean="0"/>
              <a:t> together.</a:t>
            </a:r>
          </a:p>
          <a:p>
            <a:pPr lvl="1"/>
            <a:r>
              <a:rPr lang="en-US" altLang="zh-CN" dirty="0" smtClean="0"/>
              <a:t>There are roughly 450 IXPs in the Internet today</a:t>
            </a:r>
            <a:endParaRPr lang="zh-CN" altLang="en-US" dirty="0"/>
          </a:p>
        </p:txBody>
      </p:sp>
      <p:pic>
        <p:nvPicPr>
          <p:cNvPr id="461826" name="Picture 2" descr="http://www.gsslatino.com.mx/blog/wp-content/uploads/2012/11/mapa-ixp-Packet-Clearing-House.png"/>
          <p:cNvPicPr>
            <a:picLocks noChangeAspect="1" noChangeArrowheads="1"/>
          </p:cNvPicPr>
          <p:nvPr/>
        </p:nvPicPr>
        <p:blipFill>
          <a:blip r:embed="rId2" cstate="print"/>
          <a:srcRect/>
          <a:stretch>
            <a:fillRect/>
          </a:stretch>
        </p:blipFill>
        <p:spPr bwMode="auto">
          <a:xfrm>
            <a:off x="618421" y="2059165"/>
            <a:ext cx="7467600" cy="3143250"/>
          </a:xfrm>
          <a:prstGeom prst="rect">
            <a:avLst/>
          </a:prstGeom>
          <a:noFill/>
        </p:spPr>
      </p:pic>
      <p:sp>
        <p:nvSpPr>
          <p:cNvPr id="2" name="标题 1"/>
          <p:cNvSpPr>
            <a:spLocks noGrp="1"/>
          </p:cNvSpPr>
          <p:nvPr>
            <p:ph type="title"/>
          </p:nvPr>
        </p:nvSpPr>
        <p:spPr/>
        <p:txBody>
          <a:bodyPr/>
          <a:lstStyle/>
          <a:p>
            <a:r>
              <a:rPr lang="en-US" altLang="zh-CN" dirty="0" smtClean="0"/>
              <a:t>Explanation of some terms</a:t>
            </a:r>
            <a:br>
              <a:rPr lang="en-US" altLang="zh-CN" dirty="0" smtClean="0"/>
            </a:br>
            <a:r>
              <a:rPr lang="en-US" altLang="zh-CN" dirty="0" smtClean="0"/>
              <a:t>-- IXP</a:t>
            </a: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73</a:t>
            </a:fld>
            <a:endParaRPr lang="en-US" altLang="ko-KR"/>
          </a:p>
        </p:txBody>
      </p:sp>
      <p:pic>
        <p:nvPicPr>
          <p:cNvPr id="460802" name="Picture 2" descr="http://techsavvy.or.ke/wp-content/uploads/2015/06/Internet-Exchange-Point-IXP.jpeg"/>
          <p:cNvPicPr>
            <a:picLocks noChangeAspect="1" noChangeArrowheads="1"/>
          </p:cNvPicPr>
          <p:nvPr/>
        </p:nvPicPr>
        <p:blipFill>
          <a:blip r:embed="rId3" cstate="print"/>
          <a:srcRect/>
          <a:stretch>
            <a:fillRect/>
          </a:stretch>
        </p:blipFill>
        <p:spPr bwMode="auto">
          <a:xfrm>
            <a:off x="4667250" y="4772024"/>
            <a:ext cx="4476750" cy="2085976"/>
          </a:xfrm>
          <a:prstGeom prst="rect">
            <a:avLst/>
          </a:prstGeom>
          <a:noFill/>
        </p:spPr>
      </p:pic>
      <p:sp>
        <p:nvSpPr>
          <p:cNvPr id="8" name="矩形 7"/>
          <p:cNvSpPr/>
          <p:nvPr/>
        </p:nvSpPr>
        <p:spPr>
          <a:xfrm>
            <a:off x="186267" y="5474480"/>
            <a:ext cx="4572000" cy="338554"/>
          </a:xfrm>
          <a:prstGeom prst="rect">
            <a:avLst/>
          </a:prstGeom>
        </p:spPr>
        <p:txBody>
          <a:bodyPr>
            <a:spAutoFit/>
          </a:bodyPr>
          <a:lstStyle/>
          <a:p>
            <a:r>
              <a:rPr lang="en-US" altLang="zh-CN" sz="1600" dirty="0" smtClean="0">
                <a:solidFill>
                  <a:srgbClr val="0000FF"/>
                </a:solidFill>
              </a:rPr>
              <a:t>https://prefix.pch.net/applications/ixpdir/summary/</a:t>
            </a:r>
            <a:endParaRPr lang="zh-CN" altLang="en-US" sz="1600"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61826"/>
                                        </p:tgtEl>
                                        <p:attrNameLst>
                                          <p:attrName>style.visibility</p:attrName>
                                        </p:attrNameLst>
                                      </p:cBhvr>
                                      <p:to>
                                        <p:strVal val="visible"/>
                                      </p:to>
                                    </p:set>
                                    <p:animEffect transition="in" filter="checkerboard(across)">
                                      <p:cBhvr>
                                        <p:cTn id="7" dur="500"/>
                                        <p:tgtEl>
                                          <p:spTgt spid="4618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461826"/>
                                        </p:tgtEl>
                                      </p:cBhvr>
                                    </p:animEffect>
                                    <p:set>
                                      <p:cBhvr>
                                        <p:cTn id="12" dur="1" fill="hold">
                                          <p:stCondLst>
                                            <p:cond delay="499"/>
                                          </p:stCondLst>
                                        </p:cTn>
                                        <p:tgtEl>
                                          <p:spTgt spid="4618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33400" y="1600200"/>
            <a:ext cx="7718778" cy="4648200"/>
          </a:xfrm>
        </p:spPr>
        <p:txBody>
          <a:bodyPr/>
          <a:lstStyle/>
          <a:p>
            <a:r>
              <a:rPr lang="en-US" altLang="zh-CN" dirty="0" smtClean="0"/>
              <a:t>A third-party company can create an </a:t>
            </a:r>
            <a:r>
              <a:rPr lang="en-US" altLang="zh-CN" dirty="0" smtClean="0">
                <a:solidFill>
                  <a:srgbClr val="FF0000"/>
                </a:solidFill>
              </a:rPr>
              <a:t>Internet Exchange Point (IXP)</a:t>
            </a:r>
          </a:p>
          <a:p>
            <a:pPr lvl="1"/>
            <a:r>
              <a:rPr lang="en-US" altLang="zh-CN" dirty="0" smtClean="0"/>
              <a:t>typically in a stand-alone building with its own switches, </a:t>
            </a:r>
          </a:p>
          <a:p>
            <a:pPr lvl="1"/>
            <a:r>
              <a:rPr lang="en-US" altLang="zh-CN" dirty="0" smtClean="0"/>
              <a:t>a meeting point where multiple ISPs can </a:t>
            </a:r>
            <a:r>
              <a:rPr lang="en-US" altLang="zh-CN" dirty="0" smtClean="0">
                <a:solidFill>
                  <a:srgbClr val="FF0000"/>
                </a:solidFill>
              </a:rPr>
              <a:t>peer</a:t>
            </a:r>
            <a:r>
              <a:rPr lang="en-US" altLang="zh-CN" dirty="0" smtClean="0"/>
              <a:t> together.</a:t>
            </a:r>
          </a:p>
          <a:p>
            <a:pPr lvl="1"/>
            <a:r>
              <a:rPr lang="en-US" altLang="zh-CN" dirty="0" smtClean="0"/>
              <a:t>There are 526 IXPs in the Internet today</a:t>
            </a:r>
            <a:endParaRPr lang="zh-CN" altLang="en-US" dirty="0"/>
          </a:p>
        </p:txBody>
      </p:sp>
      <p:sp>
        <p:nvSpPr>
          <p:cNvPr id="2" name="标题 1"/>
          <p:cNvSpPr>
            <a:spLocks noGrp="1"/>
          </p:cNvSpPr>
          <p:nvPr>
            <p:ph type="title"/>
          </p:nvPr>
        </p:nvSpPr>
        <p:spPr/>
        <p:txBody>
          <a:bodyPr/>
          <a:lstStyle/>
          <a:p>
            <a:r>
              <a:rPr lang="en-US" altLang="zh-CN" dirty="0" smtClean="0"/>
              <a:t>Explanation of some terms</a:t>
            </a:r>
            <a:br>
              <a:rPr lang="en-US" altLang="zh-CN" dirty="0" smtClean="0"/>
            </a:br>
            <a:r>
              <a:rPr lang="en-US" altLang="zh-CN" dirty="0" smtClean="0"/>
              <a:t>-- IXP</a:t>
            </a: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74</a:t>
            </a:fld>
            <a:endParaRPr lang="en-US" altLang="ko-KR"/>
          </a:p>
        </p:txBody>
      </p:sp>
      <p:pic>
        <p:nvPicPr>
          <p:cNvPr id="460802" name="Picture 2" descr="http://techsavvy.or.ke/wp-content/uploads/2015/06/Internet-Exchange-Point-IXP.jpeg"/>
          <p:cNvPicPr>
            <a:picLocks noChangeAspect="1" noChangeArrowheads="1"/>
          </p:cNvPicPr>
          <p:nvPr/>
        </p:nvPicPr>
        <p:blipFill>
          <a:blip r:embed="rId2" cstate="print"/>
          <a:srcRect/>
          <a:stretch>
            <a:fillRect/>
          </a:stretch>
        </p:blipFill>
        <p:spPr bwMode="auto">
          <a:xfrm>
            <a:off x="4667250" y="4772024"/>
            <a:ext cx="4476750" cy="2085976"/>
          </a:xfrm>
          <a:prstGeom prst="rect">
            <a:avLst/>
          </a:prstGeom>
          <a:noFill/>
        </p:spPr>
      </p:pic>
      <p:sp>
        <p:nvSpPr>
          <p:cNvPr id="8" name="矩形 7"/>
          <p:cNvSpPr/>
          <p:nvPr/>
        </p:nvSpPr>
        <p:spPr>
          <a:xfrm>
            <a:off x="186267" y="5474480"/>
            <a:ext cx="4572000" cy="338554"/>
          </a:xfrm>
          <a:prstGeom prst="rect">
            <a:avLst/>
          </a:prstGeom>
        </p:spPr>
        <p:txBody>
          <a:bodyPr>
            <a:spAutoFit/>
          </a:bodyPr>
          <a:lstStyle/>
          <a:p>
            <a:r>
              <a:rPr lang="en-US" altLang="zh-CN" sz="1600" dirty="0" smtClean="0">
                <a:solidFill>
                  <a:srgbClr val="0000FF"/>
                </a:solidFill>
              </a:rPr>
              <a:t>https://www.pch.net/ixp/summary</a:t>
            </a:r>
            <a:endParaRPr lang="zh-CN" altLang="en-US" sz="1600" dirty="0">
              <a:solidFill>
                <a:srgbClr val="0000FF"/>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75</a:t>
            </a:fld>
            <a:endParaRPr lang="en-US" altLang="ko-KR"/>
          </a:p>
        </p:txBody>
      </p:sp>
      <p:pic>
        <p:nvPicPr>
          <p:cNvPr id="7" name="图片 6" descr="IXP.png"/>
          <p:cNvPicPr>
            <a:picLocks noChangeAspect="1"/>
          </p:cNvPicPr>
          <p:nvPr/>
        </p:nvPicPr>
        <p:blipFill>
          <a:blip r:embed="rId3" cstate="print"/>
          <a:stretch>
            <a:fillRect/>
          </a:stretch>
        </p:blipFill>
        <p:spPr>
          <a:xfrm>
            <a:off x="0" y="0"/>
            <a:ext cx="9144000" cy="4540685"/>
          </a:xfrm>
          <a:prstGeom prst="rect">
            <a:avLst/>
          </a:prstGeom>
        </p:spPr>
      </p:pic>
      <p:pic>
        <p:nvPicPr>
          <p:cNvPr id="8" name="图片 7" descr="微信截图_20180913110559.png"/>
          <p:cNvPicPr>
            <a:picLocks noChangeAspect="1"/>
          </p:cNvPicPr>
          <p:nvPr/>
        </p:nvPicPr>
        <p:blipFill>
          <a:blip r:embed="rId4" cstate="print"/>
          <a:stretch>
            <a:fillRect/>
          </a:stretch>
        </p:blipFill>
        <p:spPr>
          <a:xfrm>
            <a:off x="2645320" y="1072943"/>
            <a:ext cx="2495899" cy="4839376"/>
          </a:xfrm>
          <a:prstGeom prst="rect">
            <a:avLst/>
          </a:prstGeom>
        </p:spPr>
      </p:pic>
      <p:pic>
        <p:nvPicPr>
          <p:cNvPr id="9" name="图片 8" descr="微信截图_20180913110632.png"/>
          <p:cNvPicPr>
            <a:picLocks noChangeAspect="1"/>
          </p:cNvPicPr>
          <p:nvPr/>
        </p:nvPicPr>
        <p:blipFill>
          <a:blip r:embed="rId5" cstate="print"/>
          <a:stretch>
            <a:fillRect/>
          </a:stretch>
        </p:blipFill>
        <p:spPr>
          <a:xfrm>
            <a:off x="6043734" y="4504996"/>
            <a:ext cx="2486372" cy="2353004"/>
          </a:xfrm>
          <a:prstGeom prst="rect">
            <a:avLst/>
          </a:prstGeom>
        </p:spPr>
      </p:pic>
      <p:sp>
        <p:nvSpPr>
          <p:cNvPr id="10" name="矩形 9"/>
          <p:cNvSpPr/>
          <p:nvPr/>
        </p:nvSpPr>
        <p:spPr>
          <a:xfrm>
            <a:off x="0" y="3402184"/>
            <a:ext cx="2663072" cy="2308324"/>
          </a:xfrm>
          <a:prstGeom prst="rect">
            <a:avLst/>
          </a:prstGeom>
        </p:spPr>
        <p:txBody>
          <a:bodyPr wrap="square">
            <a:spAutoFit/>
          </a:bodyPr>
          <a:lstStyle/>
          <a:p>
            <a:r>
              <a:rPr lang="en-US" dirty="0" smtClean="0"/>
              <a:t>This map plots the density distribution of the IXPs which form the core of the global Internet, by country. </a:t>
            </a:r>
            <a:endParaRPr lang="zh-CN" altLang="en-US" dirty="0"/>
          </a:p>
        </p:txBody>
      </p:sp>
      <p:sp>
        <p:nvSpPr>
          <p:cNvPr id="11" name="矩形 10"/>
          <p:cNvSpPr/>
          <p:nvPr/>
        </p:nvSpPr>
        <p:spPr>
          <a:xfrm>
            <a:off x="1644977" y="411704"/>
            <a:ext cx="6273537" cy="461665"/>
          </a:xfrm>
          <a:prstGeom prst="rect">
            <a:avLst/>
          </a:prstGeom>
        </p:spPr>
        <p:txBody>
          <a:bodyPr wrap="square">
            <a:spAutoFit/>
          </a:bodyPr>
          <a:lstStyle/>
          <a:p>
            <a:r>
              <a:rPr lang="en-US" dirty="0" smtClean="0">
                <a:solidFill>
                  <a:srgbClr val="FF0000"/>
                </a:solidFill>
              </a:rPr>
              <a:t>Last updated: Thu, 13 Sep 2018 02:55:06 +0000</a:t>
            </a:r>
            <a:endParaRPr lang="zh-CN" altLang="en-US"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76</a:t>
            </a:fld>
            <a:endParaRPr lang="en-US" altLang="ko-KR"/>
          </a:p>
        </p:txBody>
      </p:sp>
      <p:pic>
        <p:nvPicPr>
          <p:cNvPr id="7" name="图片 6" descr="微信截图_20190919201059.png"/>
          <p:cNvPicPr>
            <a:picLocks noChangeAspect="1"/>
          </p:cNvPicPr>
          <p:nvPr/>
        </p:nvPicPr>
        <p:blipFill>
          <a:blip r:embed="rId2"/>
          <a:stretch>
            <a:fillRect/>
          </a:stretch>
        </p:blipFill>
        <p:spPr>
          <a:xfrm>
            <a:off x="0" y="417971"/>
            <a:ext cx="9144000" cy="4417621"/>
          </a:xfrm>
          <a:prstGeom prst="rect">
            <a:avLst/>
          </a:prstGeom>
        </p:spPr>
      </p:pic>
      <p:sp>
        <p:nvSpPr>
          <p:cNvPr id="8" name="矩形 7"/>
          <p:cNvSpPr/>
          <p:nvPr/>
        </p:nvSpPr>
        <p:spPr>
          <a:xfrm>
            <a:off x="1722615" y="782640"/>
            <a:ext cx="6273537" cy="461665"/>
          </a:xfrm>
          <a:prstGeom prst="rect">
            <a:avLst/>
          </a:prstGeom>
        </p:spPr>
        <p:txBody>
          <a:bodyPr wrap="square">
            <a:spAutoFit/>
          </a:bodyPr>
          <a:lstStyle/>
          <a:p>
            <a:r>
              <a:rPr lang="en-US" dirty="0" smtClean="0">
                <a:solidFill>
                  <a:srgbClr val="FF0000"/>
                </a:solidFill>
              </a:rPr>
              <a:t>Last updated: Thu, </a:t>
            </a:r>
            <a:r>
              <a:rPr lang="en-US" dirty="0" smtClean="0">
                <a:solidFill>
                  <a:srgbClr val="FF0000"/>
                </a:solidFill>
              </a:rPr>
              <a:t>19 </a:t>
            </a:r>
            <a:r>
              <a:rPr lang="en-US" dirty="0" smtClean="0">
                <a:solidFill>
                  <a:srgbClr val="FF0000"/>
                </a:solidFill>
              </a:rPr>
              <a:t>Sep </a:t>
            </a:r>
            <a:r>
              <a:rPr lang="en-US" dirty="0" smtClean="0">
                <a:solidFill>
                  <a:srgbClr val="FF0000"/>
                </a:solidFill>
              </a:rPr>
              <a:t>2019 </a:t>
            </a:r>
            <a:r>
              <a:rPr lang="en-US" altLang="zh-CN" dirty="0" smtClean="0">
                <a:solidFill>
                  <a:srgbClr val="FF0000"/>
                </a:solidFill>
              </a:rPr>
              <a:t>12:07:24 +</a:t>
            </a:r>
            <a:r>
              <a:rPr lang="en-US" altLang="zh-CN" dirty="0" smtClean="0">
                <a:solidFill>
                  <a:srgbClr val="FF0000"/>
                </a:solidFill>
              </a:rPr>
              <a:t>0000</a:t>
            </a:r>
            <a:endParaRPr lang="zh-CN" altLang="en-US" dirty="0">
              <a:solidFill>
                <a:srgbClr val="FF0000"/>
              </a:solidFill>
            </a:endParaRPr>
          </a:p>
        </p:txBody>
      </p:sp>
      <p:sp>
        <p:nvSpPr>
          <p:cNvPr id="9" name="矩形 8"/>
          <p:cNvSpPr/>
          <p:nvPr/>
        </p:nvSpPr>
        <p:spPr>
          <a:xfrm>
            <a:off x="0" y="4899804"/>
            <a:ext cx="3873260" cy="1631216"/>
          </a:xfrm>
          <a:prstGeom prst="rect">
            <a:avLst/>
          </a:prstGeom>
        </p:spPr>
        <p:txBody>
          <a:bodyPr wrap="square">
            <a:spAutoFit/>
          </a:bodyPr>
          <a:lstStyle/>
          <a:p>
            <a:r>
              <a:rPr lang="en-US" sz="2000" dirty="0" smtClean="0"/>
              <a:t>This map plots the density distribution of the Internet Exchange Points (IXPs) which form the core of the global Internet, by country. </a:t>
            </a:r>
            <a:endParaRPr lang="zh-CN" altLang="en-US" sz="2000" dirty="0"/>
          </a:p>
        </p:txBody>
      </p:sp>
      <p:pic>
        <p:nvPicPr>
          <p:cNvPr id="10" name="图片 9" descr="微信截图_20190919201616.png"/>
          <p:cNvPicPr>
            <a:picLocks noChangeAspect="1"/>
          </p:cNvPicPr>
          <p:nvPr/>
        </p:nvPicPr>
        <p:blipFill>
          <a:blip r:embed="rId3"/>
          <a:stretch>
            <a:fillRect/>
          </a:stretch>
        </p:blipFill>
        <p:spPr>
          <a:xfrm>
            <a:off x="3815756" y="414068"/>
            <a:ext cx="2495899" cy="6201641"/>
          </a:xfrm>
          <a:prstGeom prst="rect">
            <a:avLst/>
          </a:prstGeom>
        </p:spPr>
      </p:pic>
      <p:pic>
        <p:nvPicPr>
          <p:cNvPr id="11" name="图片 10" descr="微信截图_20190919201659.png"/>
          <p:cNvPicPr>
            <a:picLocks noChangeAspect="1"/>
          </p:cNvPicPr>
          <p:nvPr/>
        </p:nvPicPr>
        <p:blipFill>
          <a:blip r:embed="rId4"/>
          <a:stretch>
            <a:fillRect/>
          </a:stretch>
        </p:blipFill>
        <p:spPr>
          <a:xfrm>
            <a:off x="6451576" y="1795239"/>
            <a:ext cx="2486372" cy="48298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lide(fromBottom)">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794" name="Picture 2"/>
          <p:cNvPicPr>
            <a:picLocks noChangeAspect="1" noChangeArrowheads="1"/>
          </p:cNvPicPr>
          <p:nvPr/>
        </p:nvPicPr>
        <p:blipFill>
          <a:blip r:embed="rId3" cstate="print"/>
          <a:srcRect/>
          <a:stretch>
            <a:fillRect/>
          </a:stretch>
        </p:blipFill>
        <p:spPr bwMode="auto">
          <a:xfrm>
            <a:off x="390525" y="933450"/>
            <a:ext cx="8362950" cy="3848100"/>
          </a:xfrm>
          <a:prstGeom prst="rect">
            <a:avLst/>
          </a:prstGeom>
          <a:noFill/>
          <a:ln w="9525">
            <a:noFill/>
            <a:miter lim="800000"/>
            <a:headEnd/>
            <a:tailEnd/>
          </a:ln>
        </p:spPr>
      </p:pic>
      <p:sp>
        <p:nvSpPr>
          <p:cNvPr id="2" name="标题 1"/>
          <p:cNvSpPr>
            <a:spLocks noGrp="1"/>
          </p:cNvSpPr>
          <p:nvPr>
            <p:ph type="title"/>
          </p:nvPr>
        </p:nvSpPr>
        <p:spPr>
          <a:xfrm>
            <a:off x="533400" y="228600"/>
            <a:ext cx="8058150" cy="1143000"/>
          </a:xfrm>
        </p:spPr>
        <p:txBody>
          <a:bodyPr/>
          <a:lstStyle/>
          <a:p>
            <a:r>
              <a:rPr lang="en-US" altLang="ko-KR" sz="3200" dirty="0" smtClean="0">
                <a:ea typeface="굴림" pitchFamily="34" charset="-127"/>
              </a:rPr>
              <a:t>Internet structure: network structure 5</a:t>
            </a:r>
            <a:endParaRPr lang="zh-CN" altLang="en-US" sz="3200"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77</a:t>
            </a:fld>
            <a:endParaRPr lang="en-US" altLang="ko-KR"/>
          </a:p>
        </p:txBody>
      </p:sp>
      <p:sp>
        <p:nvSpPr>
          <p:cNvPr id="9" name="椭圆 8"/>
          <p:cNvSpPr/>
          <p:nvPr/>
        </p:nvSpPr>
        <p:spPr bwMode="auto">
          <a:xfrm>
            <a:off x="6534150" y="1400175"/>
            <a:ext cx="1905000" cy="752475"/>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0" name="矩形 9"/>
          <p:cNvSpPr/>
          <p:nvPr/>
        </p:nvSpPr>
        <p:spPr>
          <a:xfrm>
            <a:off x="600075" y="4943386"/>
            <a:ext cx="7734300" cy="1631216"/>
          </a:xfrm>
          <a:prstGeom prst="rect">
            <a:avLst/>
          </a:prstGeom>
        </p:spPr>
        <p:txBody>
          <a:bodyPr wrap="square">
            <a:spAutoFit/>
          </a:bodyPr>
          <a:lstStyle/>
          <a:p>
            <a:pPr>
              <a:buFont typeface="Arial" pitchFamily="34" charset="0"/>
              <a:buChar char="•"/>
            </a:pPr>
            <a:r>
              <a:rPr lang="en-US" altLang="zh-CN" sz="2000" dirty="0" smtClean="0">
                <a:latin typeface="+mn-lt"/>
              </a:rPr>
              <a:t> Builds on top of Network Structure 4 by adding </a:t>
            </a:r>
            <a:r>
              <a:rPr lang="en-US" altLang="zh-CN" sz="2000" b="1" dirty="0" smtClean="0">
                <a:latin typeface="+mn-lt"/>
              </a:rPr>
              <a:t>content provider networks</a:t>
            </a:r>
            <a:r>
              <a:rPr lang="en-US" altLang="zh-CN" sz="2000" b="1" dirty="0" smtClean="0"/>
              <a:t> </a:t>
            </a:r>
            <a:r>
              <a:rPr lang="en-US" altLang="zh-CN" sz="2000" dirty="0" smtClean="0">
                <a:latin typeface="+mn-lt"/>
              </a:rPr>
              <a:t>(Google is currently one of the leading examples)</a:t>
            </a:r>
          </a:p>
          <a:p>
            <a:pPr>
              <a:buFont typeface="Arial" pitchFamily="34" charset="0"/>
              <a:buChar char="•"/>
            </a:pPr>
            <a:r>
              <a:rPr lang="en-US" altLang="zh-CN" sz="2000" dirty="0" smtClean="0">
                <a:latin typeface="+mn-lt"/>
              </a:rPr>
              <a:t> Major content providers have created their </a:t>
            </a:r>
            <a:r>
              <a:rPr lang="en-US" altLang="zh-CN" sz="2000" u="sng" dirty="0" smtClean="0">
                <a:latin typeface="+mn-lt"/>
              </a:rPr>
              <a:t>own networks </a:t>
            </a:r>
            <a:r>
              <a:rPr lang="en-US" altLang="zh-CN" sz="2000" dirty="0" smtClean="0">
                <a:latin typeface="+mn-lt"/>
              </a:rPr>
              <a:t>and connect directly into lower-tier ISPs where possible.</a:t>
            </a:r>
            <a:endParaRPr lang="zh-CN" altLang="en-US" sz="2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Internet structure: Summary</a:t>
            </a:r>
            <a:endParaRPr lang="zh-CN" altLang="en-US" dirty="0"/>
          </a:p>
        </p:txBody>
      </p:sp>
      <p:sp>
        <p:nvSpPr>
          <p:cNvPr id="3" name="内容占位符 2"/>
          <p:cNvSpPr>
            <a:spLocks noGrp="1"/>
          </p:cNvSpPr>
          <p:nvPr>
            <p:ph sz="half" idx="1"/>
          </p:nvPr>
        </p:nvSpPr>
        <p:spPr>
          <a:xfrm>
            <a:off x="372533" y="1377243"/>
            <a:ext cx="8568267" cy="5260623"/>
          </a:xfrm>
        </p:spPr>
        <p:txBody>
          <a:bodyPr/>
          <a:lstStyle/>
          <a:p>
            <a:pPr>
              <a:buNone/>
            </a:pPr>
            <a:r>
              <a:rPr lang="en-US" altLang="zh-CN" sz="2400" dirty="0" smtClean="0"/>
              <a:t>Today’s Internet—a network of networks—is complex: </a:t>
            </a:r>
          </a:p>
          <a:p>
            <a:pPr>
              <a:spcBef>
                <a:spcPts val="1200"/>
              </a:spcBef>
            </a:pPr>
            <a:r>
              <a:rPr lang="en-US" altLang="zh-CN" sz="2200" dirty="0" smtClean="0"/>
              <a:t>consisting of a dozen or so tier-1 ISPs and hundreds of thousands of lower-tier ISPs. </a:t>
            </a:r>
          </a:p>
          <a:p>
            <a:pPr>
              <a:spcBef>
                <a:spcPts val="1200"/>
              </a:spcBef>
            </a:pPr>
            <a:r>
              <a:rPr lang="en-US" altLang="zh-CN" sz="2200" dirty="0" smtClean="0"/>
              <a:t>The ISPs are diverse in their coverage, with some spanning multiple continents and oceans, and others limited to narrow geographic regions. </a:t>
            </a:r>
          </a:p>
          <a:p>
            <a:pPr>
              <a:spcBef>
                <a:spcPts val="1200"/>
              </a:spcBef>
            </a:pPr>
            <a:r>
              <a:rPr lang="en-US" altLang="zh-CN" sz="2200" dirty="0" smtClean="0"/>
              <a:t>The lower-tier ISPs connect to the higher-tier ISPs, and the higher-tier ISPs interconnect with one another. </a:t>
            </a:r>
          </a:p>
          <a:p>
            <a:pPr>
              <a:spcBef>
                <a:spcPts val="1200"/>
              </a:spcBef>
            </a:pPr>
            <a:r>
              <a:rPr lang="en-US" altLang="zh-CN" sz="2200" dirty="0" smtClean="0"/>
              <a:t>Users and content providers are customers of lower-tier ISPs, and lower-tier ISPs are customers of higher-tier ISPs. </a:t>
            </a:r>
          </a:p>
          <a:p>
            <a:pPr>
              <a:spcBef>
                <a:spcPts val="1200"/>
              </a:spcBef>
            </a:pPr>
            <a:r>
              <a:rPr lang="en-US" altLang="zh-CN" sz="2200" dirty="0" smtClean="0"/>
              <a:t>In recent years, major content providers have also created their own networks and connect directly into lower-tier ISPs where possible.</a:t>
            </a:r>
            <a:endParaRPr lang="zh-CN" altLang="en-US" sz="2200"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78</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8437" name="Slide Number Placeholder 6"/>
          <p:cNvSpPr>
            <a:spLocks noGrp="1"/>
          </p:cNvSpPr>
          <p:nvPr>
            <p:ph type="sldNum" sz="quarter" idx="12"/>
          </p:nvPr>
        </p:nvSpPr>
        <p:spPr>
          <a:noFill/>
        </p:spPr>
        <p:txBody>
          <a:bodyPr/>
          <a:lstStyle/>
          <a:p>
            <a:r>
              <a:rPr lang="en-US" altLang="ko-KR" smtClean="0">
                <a:ea typeface="굴림" pitchFamily="34" charset="-127"/>
              </a:rPr>
              <a:t>1-</a:t>
            </a:r>
            <a:fld id="{0915190A-52DD-4888-A23F-F9EB8F275592}" type="slidenum">
              <a:rPr lang="en-US" altLang="ko-KR" smtClean="0">
                <a:ea typeface="굴림" pitchFamily="34" charset="-127"/>
              </a:rPr>
              <a:pPr/>
              <a:t>79</a:t>
            </a:fld>
            <a:endParaRPr lang="en-US" altLang="ko-KR" smtClean="0">
              <a:ea typeface="굴림" pitchFamily="34" charset="-127"/>
            </a:endParaRPr>
          </a:p>
        </p:txBody>
      </p:sp>
      <p:sp>
        <p:nvSpPr>
          <p:cNvPr id="18438" name="Rectangle 2"/>
          <p:cNvSpPr>
            <a:spLocks noGrp="1" noChangeArrowheads="1"/>
          </p:cNvSpPr>
          <p:nvPr>
            <p:ph type="title"/>
          </p:nvPr>
        </p:nvSpPr>
        <p:spPr>
          <a:xfrm>
            <a:off x="533400" y="228600"/>
            <a:ext cx="8096250" cy="1143000"/>
          </a:xfrm>
        </p:spPr>
        <p:txBody>
          <a:bodyPr/>
          <a:lstStyle/>
          <a:p>
            <a:r>
              <a:rPr lang="en-US" altLang="ko-KR" sz="3200" smtClean="0">
                <a:ea typeface="굴림" pitchFamily="34" charset="-127"/>
              </a:rPr>
              <a:t>Internet structure: network of networks</a:t>
            </a:r>
            <a:endParaRPr lang="en-US" altLang="ko-KR" smtClean="0">
              <a:ea typeface="굴림" pitchFamily="34" charset="-127"/>
            </a:endParaRPr>
          </a:p>
        </p:txBody>
      </p:sp>
      <p:sp>
        <p:nvSpPr>
          <p:cNvPr id="18439" name="Rectangle 3"/>
          <p:cNvSpPr>
            <a:spLocks noGrp="1" noChangeArrowheads="1"/>
          </p:cNvSpPr>
          <p:nvPr>
            <p:ph type="body" sz="half" idx="1"/>
          </p:nvPr>
        </p:nvSpPr>
        <p:spPr>
          <a:xfrm>
            <a:off x="352425" y="1428750"/>
            <a:ext cx="8440738" cy="914400"/>
          </a:xfrm>
        </p:spPr>
        <p:txBody>
          <a:bodyPr/>
          <a:lstStyle/>
          <a:p>
            <a:r>
              <a:rPr lang="en-US" altLang="ko-KR" sz="2400" smtClean="0">
                <a:solidFill>
                  <a:srgbClr val="FF0000"/>
                </a:solidFill>
                <a:ea typeface="굴림" pitchFamily="34" charset="-127"/>
              </a:rPr>
              <a:t>a packet passes through many networks!</a:t>
            </a:r>
            <a:endParaRPr lang="en-US" altLang="ko-KR" sz="2400" smtClean="0">
              <a:ea typeface="굴림" pitchFamily="34" charset="-127"/>
            </a:endParaRPr>
          </a:p>
          <a:p>
            <a:pPr>
              <a:buFont typeface="Wingdings" pitchFamily="2" charset="2"/>
              <a:buNone/>
            </a:pPr>
            <a:endParaRPr lang="en-US" altLang="ko-KR" sz="2400" smtClean="0">
              <a:solidFill>
                <a:srgbClr val="FF0000"/>
              </a:solidFill>
              <a:ea typeface="굴림" pitchFamily="34" charset="-127"/>
            </a:endParaRPr>
          </a:p>
          <a:p>
            <a:pPr lvl="1">
              <a:buFont typeface="Wingdings" pitchFamily="2" charset="2"/>
              <a:buNone/>
            </a:pPr>
            <a:endParaRPr lang="en-US" altLang="ko-KR" sz="2000" smtClean="0">
              <a:ea typeface="굴림" pitchFamily="34" charset="-127"/>
            </a:endParaRPr>
          </a:p>
        </p:txBody>
      </p:sp>
      <p:sp>
        <p:nvSpPr>
          <p:cNvPr id="18440" name="Oval 4"/>
          <p:cNvSpPr>
            <a:spLocks noChangeArrowheads="1"/>
          </p:cNvSpPr>
          <p:nvPr/>
        </p:nvSpPr>
        <p:spPr bwMode="auto">
          <a:xfrm>
            <a:off x="2432050" y="4883150"/>
            <a:ext cx="1863725" cy="790575"/>
          </a:xfrm>
          <a:prstGeom prst="ellipse">
            <a:avLst/>
          </a:prstGeom>
          <a:solidFill>
            <a:schemeClr val="folHlink"/>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18441" name="Oval 5"/>
          <p:cNvSpPr>
            <a:spLocks noChangeArrowheads="1"/>
          </p:cNvSpPr>
          <p:nvPr/>
        </p:nvSpPr>
        <p:spPr bwMode="auto">
          <a:xfrm>
            <a:off x="3530600" y="3679825"/>
            <a:ext cx="1863725" cy="790575"/>
          </a:xfrm>
          <a:prstGeom prst="ellipse">
            <a:avLst/>
          </a:prstGeom>
          <a:solidFill>
            <a:schemeClr val="folHlink"/>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18442" name="Oval 6"/>
          <p:cNvSpPr>
            <a:spLocks noChangeArrowheads="1"/>
          </p:cNvSpPr>
          <p:nvPr/>
        </p:nvSpPr>
        <p:spPr bwMode="auto">
          <a:xfrm>
            <a:off x="4800600" y="4845050"/>
            <a:ext cx="1863725" cy="790575"/>
          </a:xfrm>
          <a:prstGeom prst="ellipse">
            <a:avLst/>
          </a:prstGeom>
          <a:solidFill>
            <a:schemeClr val="folHlink"/>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18443" name="Oval 7"/>
          <p:cNvSpPr>
            <a:spLocks noChangeArrowheads="1"/>
          </p:cNvSpPr>
          <p:nvPr/>
        </p:nvSpPr>
        <p:spPr bwMode="auto">
          <a:xfrm>
            <a:off x="5121275" y="48514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4" name="Oval 8"/>
          <p:cNvSpPr>
            <a:spLocks noChangeArrowheads="1"/>
          </p:cNvSpPr>
          <p:nvPr/>
        </p:nvSpPr>
        <p:spPr bwMode="auto">
          <a:xfrm>
            <a:off x="4670425" y="43815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5" name="Oval 9"/>
          <p:cNvSpPr>
            <a:spLocks noChangeArrowheads="1"/>
          </p:cNvSpPr>
          <p:nvPr/>
        </p:nvSpPr>
        <p:spPr bwMode="auto">
          <a:xfrm>
            <a:off x="4206875" y="44069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6" name="Oval 10"/>
          <p:cNvSpPr>
            <a:spLocks noChangeArrowheads="1"/>
          </p:cNvSpPr>
          <p:nvPr/>
        </p:nvSpPr>
        <p:spPr bwMode="auto">
          <a:xfrm>
            <a:off x="3736975" y="48641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7" name="Oval 11"/>
          <p:cNvSpPr>
            <a:spLocks noChangeArrowheads="1"/>
          </p:cNvSpPr>
          <p:nvPr/>
        </p:nvSpPr>
        <p:spPr bwMode="auto">
          <a:xfrm>
            <a:off x="4232275" y="51816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8" name="Oval 12"/>
          <p:cNvSpPr>
            <a:spLocks noChangeArrowheads="1"/>
          </p:cNvSpPr>
          <p:nvPr/>
        </p:nvSpPr>
        <p:spPr bwMode="auto">
          <a:xfrm>
            <a:off x="4746625" y="51689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9" name="Line 13"/>
          <p:cNvSpPr>
            <a:spLocks noChangeShapeType="1"/>
          </p:cNvSpPr>
          <p:nvPr/>
        </p:nvSpPr>
        <p:spPr bwMode="auto">
          <a:xfrm flipV="1">
            <a:off x="4368800" y="5238750"/>
            <a:ext cx="381000" cy="6350"/>
          </a:xfrm>
          <a:prstGeom prst="line">
            <a:avLst/>
          </a:prstGeom>
          <a:noFill/>
          <a:ln w="19050">
            <a:solidFill>
              <a:schemeClr val="tx1"/>
            </a:solidFill>
            <a:round/>
            <a:headEnd/>
            <a:tailEnd/>
          </a:ln>
        </p:spPr>
        <p:txBody>
          <a:bodyPr/>
          <a:lstStyle/>
          <a:p>
            <a:endParaRPr lang="zh-CN" altLang="en-US"/>
          </a:p>
        </p:txBody>
      </p:sp>
      <p:sp>
        <p:nvSpPr>
          <p:cNvPr id="18450" name="Line 14"/>
          <p:cNvSpPr>
            <a:spLocks noChangeShapeType="1"/>
          </p:cNvSpPr>
          <p:nvPr/>
        </p:nvSpPr>
        <p:spPr bwMode="auto">
          <a:xfrm>
            <a:off x="4778375" y="4495800"/>
            <a:ext cx="368300" cy="368300"/>
          </a:xfrm>
          <a:prstGeom prst="line">
            <a:avLst/>
          </a:prstGeom>
          <a:noFill/>
          <a:ln w="19050">
            <a:solidFill>
              <a:schemeClr val="tx1"/>
            </a:solidFill>
            <a:round/>
            <a:headEnd/>
            <a:tailEnd/>
          </a:ln>
        </p:spPr>
        <p:txBody>
          <a:bodyPr/>
          <a:lstStyle/>
          <a:p>
            <a:endParaRPr lang="zh-CN" altLang="en-US"/>
          </a:p>
        </p:txBody>
      </p:sp>
      <p:sp>
        <p:nvSpPr>
          <p:cNvPr id="18451" name="Line 15"/>
          <p:cNvSpPr>
            <a:spLocks noChangeShapeType="1"/>
          </p:cNvSpPr>
          <p:nvPr/>
        </p:nvSpPr>
        <p:spPr bwMode="auto">
          <a:xfrm flipV="1">
            <a:off x="3835400" y="4527550"/>
            <a:ext cx="393700" cy="355600"/>
          </a:xfrm>
          <a:prstGeom prst="line">
            <a:avLst/>
          </a:prstGeom>
          <a:noFill/>
          <a:ln w="19050">
            <a:solidFill>
              <a:schemeClr val="tx1"/>
            </a:solidFill>
            <a:round/>
            <a:headEnd/>
            <a:tailEnd/>
          </a:ln>
        </p:spPr>
        <p:txBody>
          <a:bodyPr/>
          <a:lstStyle/>
          <a:p>
            <a:endParaRPr lang="zh-CN" altLang="en-US"/>
          </a:p>
        </p:txBody>
      </p:sp>
      <p:grpSp>
        <p:nvGrpSpPr>
          <p:cNvPr id="2" name="Group 22"/>
          <p:cNvGrpSpPr>
            <a:grpSpLocks/>
          </p:cNvGrpSpPr>
          <p:nvPr/>
        </p:nvGrpSpPr>
        <p:grpSpPr bwMode="auto">
          <a:xfrm>
            <a:off x="1946275" y="3286125"/>
            <a:ext cx="6219825" cy="2838450"/>
            <a:chOff x="1226" y="2070"/>
            <a:chExt cx="3918" cy="1788"/>
          </a:xfrm>
        </p:grpSpPr>
        <p:grpSp>
          <p:nvGrpSpPr>
            <p:cNvPr id="3" name="Group 23"/>
            <p:cNvGrpSpPr>
              <a:grpSpLocks/>
            </p:cNvGrpSpPr>
            <p:nvPr/>
          </p:nvGrpSpPr>
          <p:grpSpPr bwMode="auto">
            <a:xfrm>
              <a:off x="3042" y="2102"/>
              <a:ext cx="1054" cy="372"/>
              <a:chOff x="3042" y="2102"/>
              <a:chExt cx="1054" cy="372"/>
            </a:xfrm>
          </p:grpSpPr>
          <p:sp>
            <p:nvSpPr>
              <p:cNvPr id="18504" name="Oval 24"/>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505" name="Text Box 25"/>
              <p:cNvSpPr txBox="1">
                <a:spLocks noChangeArrowheads="1"/>
              </p:cNvSpPr>
              <p:nvPr/>
            </p:nvSpPr>
            <p:spPr bwMode="auto">
              <a:xfrm>
                <a:off x="3182" y="2176"/>
                <a:ext cx="847" cy="231"/>
              </a:xfrm>
              <a:prstGeom prst="rect">
                <a:avLst/>
              </a:prstGeom>
              <a:noFill/>
              <a:ln w="9525">
                <a:noFill/>
                <a:miter lim="800000"/>
                <a:headEnd/>
                <a:tailEnd/>
              </a:ln>
            </p:spPr>
            <p:txBody>
              <a:bodyPr wrap="none">
                <a:spAutoFit/>
              </a:bodyPr>
              <a:lstStyle/>
              <a:p>
                <a:r>
                  <a:rPr lang="en-US" altLang="ko-KR" sz="1800">
                    <a:solidFill>
                      <a:schemeClr val="folHlink"/>
                    </a:solidFill>
                    <a:latin typeface="Comic Sans MS" pitchFamily="66" charset="0"/>
                    <a:ea typeface="굴림" pitchFamily="34" charset="-127"/>
                  </a:rPr>
                  <a:t>Tier-2 ISP</a:t>
                </a:r>
                <a:endParaRPr lang="en-US" altLang="ko-KR">
                  <a:solidFill>
                    <a:schemeClr val="folHlink"/>
                  </a:solidFill>
                  <a:ea typeface="굴림" pitchFamily="34" charset="-127"/>
                </a:endParaRPr>
              </a:p>
            </p:txBody>
          </p:sp>
          <p:sp>
            <p:nvSpPr>
              <p:cNvPr id="18506" name="Oval 26"/>
              <p:cNvSpPr>
                <a:spLocks noChangeArrowheads="1"/>
              </p:cNvSpPr>
              <p:nvPr/>
            </p:nvSpPr>
            <p:spPr bwMode="auto">
              <a:xfrm>
                <a:off x="3184" y="2340"/>
                <a:ext cx="84" cy="90"/>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4" name="Group 27"/>
            <p:cNvGrpSpPr>
              <a:grpSpLocks/>
            </p:cNvGrpSpPr>
            <p:nvPr/>
          </p:nvGrpSpPr>
          <p:grpSpPr bwMode="auto">
            <a:xfrm>
              <a:off x="1610" y="2070"/>
              <a:ext cx="1054" cy="372"/>
              <a:chOff x="698" y="2190"/>
              <a:chExt cx="1054" cy="372"/>
            </a:xfrm>
          </p:grpSpPr>
          <p:sp>
            <p:nvSpPr>
              <p:cNvPr id="18501" name="Oval 28"/>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502" name="Text Box 29"/>
              <p:cNvSpPr txBox="1">
                <a:spLocks noChangeArrowheads="1"/>
              </p:cNvSpPr>
              <p:nvPr/>
            </p:nvSpPr>
            <p:spPr bwMode="auto">
              <a:xfrm>
                <a:off x="838" y="2264"/>
                <a:ext cx="847" cy="231"/>
              </a:xfrm>
              <a:prstGeom prst="rect">
                <a:avLst/>
              </a:prstGeom>
              <a:noFill/>
              <a:ln w="9525">
                <a:noFill/>
                <a:miter lim="800000"/>
                <a:headEnd/>
                <a:tailEnd/>
              </a:ln>
            </p:spPr>
            <p:txBody>
              <a:bodyPr wrap="none">
                <a:spAutoFit/>
              </a:bodyPr>
              <a:lstStyle/>
              <a:p>
                <a:r>
                  <a:rPr lang="en-US" altLang="ko-KR" sz="1800">
                    <a:solidFill>
                      <a:schemeClr val="folHlink"/>
                    </a:solidFill>
                    <a:latin typeface="Comic Sans MS" pitchFamily="66" charset="0"/>
                    <a:ea typeface="굴림" pitchFamily="34" charset="-127"/>
                  </a:rPr>
                  <a:t>Tier-2 ISP</a:t>
                </a:r>
                <a:endParaRPr lang="en-US" altLang="ko-KR">
                  <a:solidFill>
                    <a:schemeClr val="folHlink"/>
                  </a:solidFill>
                  <a:ea typeface="굴림" pitchFamily="34" charset="-127"/>
                </a:endParaRPr>
              </a:p>
            </p:txBody>
          </p:sp>
          <p:sp>
            <p:nvSpPr>
              <p:cNvPr id="18503" name="Oval 30"/>
              <p:cNvSpPr>
                <a:spLocks noChangeArrowheads="1"/>
              </p:cNvSpPr>
              <p:nvPr/>
            </p:nvSpPr>
            <p:spPr bwMode="auto">
              <a:xfrm>
                <a:off x="1464" y="2460"/>
                <a:ext cx="84" cy="90"/>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5" name="Group 31"/>
            <p:cNvGrpSpPr>
              <a:grpSpLocks/>
            </p:cNvGrpSpPr>
            <p:nvPr/>
          </p:nvGrpSpPr>
          <p:grpSpPr bwMode="auto">
            <a:xfrm>
              <a:off x="1226" y="3476"/>
              <a:ext cx="1054" cy="374"/>
              <a:chOff x="442" y="3748"/>
              <a:chExt cx="1054" cy="374"/>
            </a:xfrm>
          </p:grpSpPr>
          <p:sp>
            <p:nvSpPr>
              <p:cNvPr id="18498" name="Oval 32"/>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99" name="Text Box 33"/>
              <p:cNvSpPr txBox="1">
                <a:spLocks noChangeArrowheads="1"/>
              </p:cNvSpPr>
              <p:nvPr/>
            </p:nvSpPr>
            <p:spPr bwMode="auto">
              <a:xfrm>
                <a:off x="582" y="3824"/>
                <a:ext cx="847" cy="231"/>
              </a:xfrm>
              <a:prstGeom prst="rect">
                <a:avLst/>
              </a:prstGeom>
              <a:noFill/>
              <a:ln w="9525">
                <a:noFill/>
                <a:miter lim="800000"/>
                <a:headEnd/>
                <a:tailEnd/>
              </a:ln>
            </p:spPr>
            <p:txBody>
              <a:bodyPr wrap="none">
                <a:spAutoFit/>
              </a:bodyPr>
              <a:lstStyle/>
              <a:p>
                <a:r>
                  <a:rPr lang="en-US" altLang="ko-KR" sz="1800">
                    <a:solidFill>
                      <a:schemeClr val="folHlink"/>
                    </a:solidFill>
                    <a:latin typeface="Comic Sans MS" pitchFamily="66" charset="0"/>
                    <a:ea typeface="굴림" pitchFamily="34" charset="-127"/>
                  </a:rPr>
                  <a:t>Tier-2 ISP</a:t>
                </a:r>
                <a:endParaRPr lang="en-US" altLang="ko-KR">
                  <a:solidFill>
                    <a:schemeClr val="folHlink"/>
                  </a:solidFill>
                  <a:ea typeface="굴림" pitchFamily="34" charset="-127"/>
                </a:endParaRPr>
              </a:p>
            </p:txBody>
          </p:sp>
          <p:sp>
            <p:nvSpPr>
              <p:cNvPr id="18500" name="Oval 34"/>
              <p:cNvSpPr>
                <a:spLocks noChangeArrowheads="1"/>
              </p:cNvSpPr>
              <p:nvPr/>
            </p:nvSpPr>
            <p:spPr bwMode="auto">
              <a:xfrm>
                <a:off x="904" y="3748"/>
                <a:ext cx="84" cy="90"/>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6" name="Group 35"/>
            <p:cNvGrpSpPr>
              <a:grpSpLocks/>
            </p:cNvGrpSpPr>
            <p:nvPr/>
          </p:nvGrpSpPr>
          <p:grpSpPr bwMode="auto">
            <a:xfrm>
              <a:off x="2674" y="3486"/>
              <a:ext cx="1054" cy="372"/>
              <a:chOff x="2698" y="3710"/>
              <a:chExt cx="1054" cy="372"/>
            </a:xfrm>
          </p:grpSpPr>
          <p:sp>
            <p:nvSpPr>
              <p:cNvPr id="18495" name="Oval 36"/>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96" name="Text Box 37"/>
              <p:cNvSpPr txBox="1">
                <a:spLocks noChangeArrowheads="1"/>
              </p:cNvSpPr>
              <p:nvPr/>
            </p:nvSpPr>
            <p:spPr bwMode="auto">
              <a:xfrm>
                <a:off x="2838" y="3784"/>
                <a:ext cx="847" cy="231"/>
              </a:xfrm>
              <a:prstGeom prst="rect">
                <a:avLst/>
              </a:prstGeom>
              <a:noFill/>
              <a:ln w="9525">
                <a:noFill/>
                <a:miter lim="800000"/>
                <a:headEnd/>
                <a:tailEnd/>
              </a:ln>
            </p:spPr>
            <p:txBody>
              <a:bodyPr wrap="none">
                <a:spAutoFit/>
              </a:bodyPr>
              <a:lstStyle/>
              <a:p>
                <a:r>
                  <a:rPr lang="en-US" altLang="ko-KR" sz="1800">
                    <a:solidFill>
                      <a:schemeClr val="folHlink"/>
                    </a:solidFill>
                    <a:latin typeface="Comic Sans MS" pitchFamily="66" charset="0"/>
                    <a:ea typeface="굴림" pitchFamily="34" charset="-127"/>
                  </a:rPr>
                  <a:t>Tier-2 ISP</a:t>
                </a:r>
                <a:endParaRPr lang="en-US" altLang="ko-KR">
                  <a:solidFill>
                    <a:schemeClr val="folHlink"/>
                  </a:solidFill>
                  <a:ea typeface="굴림" pitchFamily="34" charset="-127"/>
                </a:endParaRPr>
              </a:p>
            </p:txBody>
          </p:sp>
          <p:sp>
            <p:nvSpPr>
              <p:cNvPr id="18497" name="Oval 38"/>
              <p:cNvSpPr>
                <a:spLocks noChangeArrowheads="1"/>
              </p:cNvSpPr>
              <p:nvPr/>
            </p:nvSpPr>
            <p:spPr bwMode="auto">
              <a:xfrm>
                <a:off x="3408" y="3716"/>
                <a:ext cx="84" cy="90"/>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7" name="Group 39"/>
            <p:cNvGrpSpPr>
              <a:grpSpLocks/>
            </p:cNvGrpSpPr>
            <p:nvPr/>
          </p:nvGrpSpPr>
          <p:grpSpPr bwMode="auto">
            <a:xfrm>
              <a:off x="4090" y="3182"/>
              <a:ext cx="1054" cy="372"/>
              <a:chOff x="4090" y="3182"/>
              <a:chExt cx="1054" cy="372"/>
            </a:xfrm>
          </p:grpSpPr>
          <p:sp>
            <p:nvSpPr>
              <p:cNvPr id="18492" name="Oval 40"/>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93" name="Text Box 41"/>
              <p:cNvSpPr txBox="1">
                <a:spLocks noChangeArrowheads="1"/>
              </p:cNvSpPr>
              <p:nvPr/>
            </p:nvSpPr>
            <p:spPr bwMode="auto">
              <a:xfrm>
                <a:off x="4230" y="3256"/>
                <a:ext cx="847" cy="231"/>
              </a:xfrm>
              <a:prstGeom prst="rect">
                <a:avLst/>
              </a:prstGeom>
              <a:noFill/>
              <a:ln w="9525">
                <a:noFill/>
                <a:miter lim="800000"/>
                <a:headEnd/>
                <a:tailEnd/>
              </a:ln>
            </p:spPr>
            <p:txBody>
              <a:bodyPr wrap="none">
                <a:spAutoFit/>
              </a:bodyPr>
              <a:lstStyle/>
              <a:p>
                <a:r>
                  <a:rPr lang="en-US" altLang="ko-KR" sz="1800">
                    <a:solidFill>
                      <a:schemeClr val="folHlink"/>
                    </a:solidFill>
                    <a:latin typeface="Comic Sans MS" pitchFamily="66" charset="0"/>
                    <a:ea typeface="굴림" pitchFamily="34" charset="-127"/>
                  </a:rPr>
                  <a:t>Tier-2 ISP</a:t>
                </a:r>
                <a:endParaRPr lang="en-US" altLang="ko-KR">
                  <a:solidFill>
                    <a:schemeClr val="folHlink"/>
                  </a:solidFill>
                  <a:ea typeface="굴림" pitchFamily="34" charset="-127"/>
                </a:endParaRPr>
              </a:p>
            </p:txBody>
          </p:sp>
          <p:sp>
            <p:nvSpPr>
              <p:cNvPr id="18494" name="Oval 42"/>
              <p:cNvSpPr>
                <a:spLocks noChangeArrowheads="1"/>
              </p:cNvSpPr>
              <p:nvPr/>
            </p:nvSpPr>
            <p:spPr bwMode="auto">
              <a:xfrm>
                <a:off x="4144" y="3308"/>
                <a:ext cx="84" cy="90"/>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sp>
          <p:nvSpPr>
            <p:cNvPr id="18489" name="Oval 43"/>
            <p:cNvSpPr>
              <a:spLocks noChangeArrowheads="1"/>
            </p:cNvSpPr>
            <p:nvPr/>
          </p:nvSpPr>
          <p:spPr bwMode="auto">
            <a:xfrm>
              <a:off x="1712" y="2328"/>
              <a:ext cx="96" cy="88"/>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90" name="Line 44"/>
            <p:cNvSpPr>
              <a:spLocks noChangeShapeType="1"/>
            </p:cNvSpPr>
            <p:nvPr/>
          </p:nvSpPr>
          <p:spPr bwMode="auto">
            <a:xfrm>
              <a:off x="1768" y="2400"/>
              <a:ext cx="200" cy="684"/>
            </a:xfrm>
            <a:prstGeom prst="line">
              <a:avLst/>
            </a:prstGeom>
            <a:noFill/>
            <a:ln w="19050">
              <a:solidFill>
                <a:schemeClr val="tx1"/>
              </a:solidFill>
              <a:round/>
              <a:headEnd/>
              <a:tailEnd/>
            </a:ln>
          </p:spPr>
          <p:txBody>
            <a:bodyPr/>
            <a:lstStyle/>
            <a:p>
              <a:endParaRPr lang="zh-CN" altLang="en-US"/>
            </a:p>
          </p:txBody>
        </p:sp>
        <p:sp>
          <p:nvSpPr>
            <p:cNvPr id="18491" name="Oval 45"/>
            <p:cNvSpPr>
              <a:spLocks noChangeArrowheads="1"/>
            </p:cNvSpPr>
            <p:nvPr/>
          </p:nvSpPr>
          <p:spPr bwMode="auto">
            <a:xfrm>
              <a:off x="1928" y="3044"/>
              <a:ext cx="96" cy="88"/>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sp>
        <p:nvSpPr>
          <p:cNvPr id="18453" name="Oval 46"/>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54" name="Oval 47"/>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55" name="Line 48"/>
          <p:cNvSpPr>
            <a:spLocks noChangeShapeType="1"/>
          </p:cNvSpPr>
          <p:nvPr/>
        </p:nvSpPr>
        <p:spPr bwMode="auto">
          <a:xfrm>
            <a:off x="6451600" y="3822700"/>
            <a:ext cx="876300" cy="1155700"/>
          </a:xfrm>
          <a:prstGeom prst="line">
            <a:avLst/>
          </a:prstGeom>
          <a:noFill/>
          <a:ln w="19050">
            <a:solidFill>
              <a:schemeClr val="tx1"/>
            </a:solidFill>
            <a:round/>
            <a:headEnd/>
            <a:tailEnd/>
          </a:ln>
        </p:spPr>
        <p:txBody>
          <a:bodyPr/>
          <a:lstStyle/>
          <a:p>
            <a:endParaRPr lang="zh-CN" altLang="en-US"/>
          </a:p>
        </p:txBody>
      </p:sp>
      <p:grpSp>
        <p:nvGrpSpPr>
          <p:cNvPr id="8" name="Group 52"/>
          <p:cNvGrpSpPr>
            <a:grpSpLocks/>
          </p:cNvGrpSpPr>
          <p:nvPr/>
        </p:nvGrpSpPr>
        <p:grpSpPr bwMode="auto">
          <a:xfrm>
            <a:off x="5273675" y="2676525"/>
            <a:ext cx="1057275" cy="695325"/>
            <a:chOff x="4314" y="1086"/>
            <a:chExt cx="666" cy="438"/>
          </a:xfrm>
        </p:grpSpPr>
        <p:sp>
          <p:nvSpPr>
            <p:cNvPr id="18482" name="Oval 53"/>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83" name="Text Box 54"/>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9" name="Group 55"/>
          <p:cNvGrpSpPr>
            <a:grpSpLocks/>
          </p:cNvGrpSpPr>
          <p:nvPr/>
        </p:nvGrpSpPr>
        <p:grpSpPr bwMode="auto">
          <a:xfrm>
            <a:off x="4308475" y="2828925"/>
            <a:ext cx="1057275" cy="695325"/>
            <a:chOff x="4314" y="1086"/>
            <a:chExt cx="666" cy="438"/>
          </a:xfrm>
        </p:grpSpPr>
        <p:sp>
          <p:nvSpPr>
            <p:cNvPr id="18480" name="Oval 56"/>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81" name="Text Box 57"/>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0" name="Group 58"/>
          <p:cNvGrpSpPr>
            <a:grpSpLocks/>
          </p:cNvGrpSpPr>
          <p:nvPr/>
        </p:nvGrpSpPr>
        <p:grpSpPr bwMode="auto">
          <a:xfrm>
            <a:off x="6022975" y="2816225"/>
            <a:ext cx="1057275" cy="695325"/>
            <a:chOff x="4314" y="1086"/>
            <a:chExt cx="666" cy="438"/>
          </a:xfrm>
        </p:grpSpPr>
        <p:sp>
          <p:nvSpPr>
            <p:cNvPr id="18478" name="Oval 59"/>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79" name="Text Box 60"/>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1" name="Group 61"/>
          <p:cNvGrpSpPr>
            <a:grpSpLocks/>
          </p:cNvGrpSpPr>
          <p:nvPr/>
        </p:nvGrpSpPr>
        <p:grpSpPr bwMode="auto">
          <a:xfrm>
            <a:off x="1539875" y="5876925"/>
            <a:ext cx="1057275" cy="695325"/>
            <a:chOff x="4314" y="1086"/>
            <a:chExt cx="666" cy="438"/>
          </a:xfrm>
        </p:grpSpPr>
        <p:sp>
          <p:nvSpPr>
            <p:cNvPr id="18476" name="Oval 62"/>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77" name="Text Box 63"/>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2" name="Group 64"/>
          <p:cNvGrpSpPr>
            <a:grpSpLocks/>
          </p:cNvGrpSpPr>
          <p:nvPr/>
        </p:nvGrpSpPr>
        <p:grpSpPr bwMode="auto">
          <a:xfrm>
            <a:off x="1882775" y="2473325"/>
            <a:ext cx="1057275" cy="695325"/>
            <a:chOff x="4314" y="1086"/>
            <a:chExt cx="666" cy="438"/>
          </a:xfrm>
        </p:grpSpPr>
        <p:sp>
          <p:nvSpPr>
            <p:cNvPr id="18474" name="Oval 65"/>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75" name="Text Box 66"/>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3" name="Group 67"/>
          <p:cNvGrpSpPr>
            <a:grpSpLocks/>
          </p:cNvGrpSpPr>
          <p:nvPr/>
        </p:nvGrpSpPr>
        <p:grpSpPr bwMode="auto">
          <a:xfrm>
            <a:off x="2746375" y="2714625"/>
            <a:ext cx="1057275" cy="695325"/>
            <a:chOff x="4314" y="1086"/>
            <a:chExt cx="666" cy="438"/>
          </a:xfrm>
        </p:grpSpPr>
        <p:sp>
          <p:nvSpPr>
            <p:cNvPr id="18472" name="Oval 68"/>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73" name="Text Box 69"/>
            <p:cNvSpPr txBox="1">
              <a:spLocks noChangeArrowheads="1"/>
            </p:cNvSpPr>
            <p:nvPr/>
          </p:nvSpPr>
          <p:spPr bwMode="auto">
            <a:xfrm>
              <a:off x="4328" y="1106"/>
              <a:ext cx="533"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Tier 3</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4" name="Group 70"/>
          <p:cNvGrpSpPr>
            <a:grpSpLocks/>
          </p:cNvGrpSpPr>
          <p:nvPr/>
        </p:nvGrpSpPr>
        <p:grpSpPr bwMode="auto">
          <a:xfrm>
            <a:off x="2898775" y="5940425"/>
            <a:ext cx="1057275" cy="695325"/>
            <a:chOff x="4314" y="1086"/>
            <a:chExt cx="666" cy="438"/>
          </a:xfrm>
        </p:grpSpPr>
        <p:sp>
          <p:nvSpPr>
            <p:cNvPr id="18470" name="Oval 71"/>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71" name="Text Box 72"/>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5" name="Group 73"/>
          <p:cNvGrpSpPr>
            <a:grpSpLocks/>
          </p:cNvGrpSpPr>
          <p:nvPr/>
        </p:nvGrpSpPr>
        <p:grpSpPr bwMode="auto">
          <a:xfrm>
            <a:off x="4600575" y="5940425"/>
            <a:ext cx="1057275" cy="695325"/>
            <a:chOff x="4314" y="1086"/>
            <a:chExt cx="666" cy="438"/>
          </a:xfrm>
        </p:grpSpPr>
        <p:sp>
          <p:nvSpPr>
            <p:cNvPr id="18468" name="Oval 74"/>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69" name="Text Box 75"/>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6" name="Group 76"/>
          <p:cNvGrpSpPr>
            <a:grpSpLocks/>
          </p:cNvGrpSpPr>
          <p:nvPr/>
        </p:nvGrpSpPr>
        <p:grpSpPr bwMode="auto">
          <a:xfrm>
            <a:off x="7305675" y="5483225"/>
            <a:ext cx="1057275" cy="695325"/>
            <a:chOff x="4314" y="1086"/>
            <a:chExt cx="666" cy="438"/>
          </a:xfrm>
        </p:grpSpPr>
        <p:sp>
          <p:nvSpPr>
            <p:cNvPr id="18466" name="Oval 77"/>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67" name="Text Box 78"/>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aphicFrame>
        <p:nvGraphicFramePr>
          <p:cNvPr id="18434" name="Object 219"/>
          <p:cNvGraphicFramePr>
            <a:graphicFrameLocks noChangeAspect="1"/>
          </p:cNvGraphicFramePr>
          <p:nvPr/>
        </p:nvGraphicFramePr>
        <p:xfrm>
          <a:off x="1512888" y="2197100"/>
          <a:ext cx="417512" cy="319088"/>
        </p:xfrm>
        <a:graphic>
          <a:graphicData uri="http://schemas.openxmlformats.org/presentationml/2006/ole">
            <p:oleObj spid="_x0000_s283652" name="Clip" r:id="rId4" imgW="1305000" imgH="1085760" progId="">
              <p:embed/>
            </p:oleObj>
          </a:graphicData>
        </a:graphic>
      </p:graphicFrame>
      <p:graphicFrame>
        <p:nvGraphicFramePr>
          <p:cNvPr id="18435" name="Object 339"/>
          <p:cNvGraphicFramePr>
            <a:graphicFrameLocks noChangeAspect="1"/>
          </p:cNvGraphicFramePr>
          <p:nvPr/>
        </p:nvGraphicFramePr>
        <p:xfrm>
          <a:off x="8486775" y="6007100"/>
          <a:ext cx="417513" cy="319088"/>
        </p:xfrm>
        <a:graphic>
          <a:graphicData uri="http://schemas.openxmlformats.org/presentationml/2006/ole">
            <p:oleObj spid="_x0000_s283653" name="Clip" r:id="rId5" imgW="1305000" imgH="1085760" progId="">
              <p:embed/>
            </p:oleObj>
          </a:graphicData>
        </a:graphic>
      </p:graphicFrame>
      <p:sp>
        <p:nvSpPr>
          <p:cNvPr id="79189" name="Freeform 341"/>
          <p:cNvSpPr>
            <a:spLocks/>
          </p:cNvSpPr>
          <p:nvPr/>
        </p:nvSpPr>
        <p:spPr bwMode="auto">
          <a:xfrm>
            <a:off x="1879600" y="2476500"/>
            <a:ext cx="6654800" cy="3619500"/>
          </a:xfrm>
          <a:custGeom>
            <a:avLst/>
            <a:gdLst>
              <a:gd name="T0" fmla="*/ 0 w 4192"/>
              <a:gd name="T1" fmla="*/ 0 h 2280"/>
              <a:gd name="T2" fmla="*/ 2147483647 w 4192"/>
              <a:gd name="T3" fmla="*/ 2147483647 h 2280"/>
              <a:gd name="T4" fmla="*/ 2147483647 w 4192"/>
              <a:gd name="T5" fmla="*/ 2147483647 h 2280"/>
              <a:gd name="T6" fmla="*/ 2147483647 w 4192"/>
              <a:gd name="T7" fmla="*/ 2147483647 h 2280"/>
              <a:gd name="T8" fmla="*/ 2147483647 w 4192"/>
              <a:gd name="T9" fmla="*/ 2147483647 h 2280"/>
              <a:gd name="T10" fmla="*/ 2147483647 w 4192"/>
              <a:gd name="T11" fmla="*/ 2147483647 h 2280"/>
              <a:gd name="T12" fmla="*/ 2147483647 w 4192"/>
              <a:gd name="T13" fmla="*/ 2147483647 h 2280"/>
              <a:gd name="T14" fmla="*/ 2147483647 w 4192"/>
              <a:gd name="T15" fmla="*/ 2147483647 h 2280"/>
              <a:gd name="T16" fmla="*/ 2147483647 w 4192"/>
              <a:gd name="T17" fmla="*/ 2147483647 h 2280"/>
              <a:gd name="T18" fmla="*/ 2147483647 w 4192"/>
              <a:gd name="T19" fmla="*/ 2147483647 h 22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92"/>
              <a:gd name="T31" fmla="*/ 0 h 2280"/>
              <a:gd name="T32" fmla="*/ 4192 w 4192"/>
              <a:gd name="T33" fmla="*/ 2280 h 22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92" h="2280">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7150">
            <a:solidFill>
              <a:schemeClr val="accent2"/>
            </a:solidFill>
            <a:round/>
            <a:headE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189"/>
                                        </p:tgtEl>
                                        <p:attrNameLst>
                                          <p:attrName>style.visibility</p:attrName>
                                        </p:attrNameLst>
                                      </p:cBhvr>
                                      <p:to>
                                        <p:strVal val="visible"/>
                                      </p:to>
                                    </p:set>
                                    <p:animEffect transition="in" filter="wipe(left)">
                                      <p:cBhvr>
                                        <p:cTn id="7" dur="2000"/>
                                        <p:tgtEl>
                                          <p:spTgt spid="79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组合 173"/>
          <p:cNvGrpSpPr>
            <a:grpSpLocks/>
          </p:cNvGrpSpPr>
          <p:nvPr/>
        </p:nvGrpSpPr>
        <p:grpSpPr bwMode="auto">
          <a:xfrm>
            <a:off x="633413" y="3867150"/>
            <a:ext cx="3521075" cy="2736850"/>
            <a:chOff x="4723175" y="548680"/>
            <a:chExt cx="3521233" cy="2736304"/>
          </a:xfrm>
        </p:grpSpPr>
        <p:sp>
          <p:nvSpPr>
            <p:cNvPr id="18" name="Text Box 34"/>
            <p:cNvSpPr txBox="1">
              <a:spLocks noChangeArrowheads="1"/>
            </p:cNvSpPr>
            <p:nvPr/>
          </p:nvSpPr>
          <p:spPr bwMode="auto">
            <a:xfrm>
              <a:off x="4859706" y="548680"/>
              <a:ext cx="3281509" cy="831684"/>
            </a:xfrm>
            <a:prstGeom prst="rect">
              <a:avLst/>
            </a:prstGeom>
            <a:noFill/>
            <a:ln w="9525">
              <a:noFill/>
              <a:miter lim="800000"/>
              <a:headEnd/>
              <a:tailEnd/>
            </a:ln>
          </p:spPr>
          <p:txBody>
            <a:bodyPr wrap="none">
              <a:spAutoFit/>
            </a:bodyPr>
            <a:lstStyle/>
            <a:p>
              <a:pPr>
                <a:defRPr/>
              </a:pPr>
              <a:r>
                <a:rPr kumimoji="1" lang="en-US" altLang="zh-CN" dirty="0">
                  <a:solidFill>
                    <a:srgbClr val="333399"/>
                  </a:solidFill>
                  <a:latin typeface="+mj-lt"/>
                  <a:ea typeface="黑体" pitchFamily="2" charset="-122"/>
                </a:rPr>
                <a:t>Interconnection network</a:t>
              </a:r>
            </a:p>
            <a:p>
              <a:pPr>
                <a:defRPr/>
              </a:pPr>
              <a:r>
                <a:rPr kumimoji="1" lang="en-US" altLang="zh-CN" dirty="0">
                  <a:solidFill>
                    <a:srgbClr val="333399"/>
                  </a:solidFill>
                  <a:latin typeface="+mj-lt"/>
                  <a:ea typeface="黑体" pitchFamily="2" charset="-122"/>
                </a:rPr>
                <a:t> (Network of networks)</a:t>
              </a:r>
              <a:endParaRPr kumimoji="1" lang="zh-CN" altLang="en-US" dirty="0">
                <a:solidFill>
                  <a:srgbClr val="333399"/>
                </a:solidFill>
                <a:latin typeface="+mj-lt"/>
                <a:ea typeface="黑体" pitchFamily="2" charset="-122"/>
              </a:endParaRPr>
            </a:p>
          </p:txBody>
        </p:sp>
        <p:grpSp>
          <p:nvGrpSpPr>
            <p:cNvPr id="1077" name="组合 171"/>
            <p:cNvGrpSpPr>
              <a:grpSpLocks/>
            </p:cNvGrpSpPr>
            <p:nvPr/>
          </p:nvGrpSpPr>
          <p:grpSpPr bwMode="auto">
            <a:xfrm>
              <a:off x="4723175" y="1341506"/>
              <a:ext cx="3521233" cy="1943478"/>
              <a:chOff x="4203037" y="1111710"/>
              <a:chExt cx="3521233" cy="1943478"/>
            </a:xfrm>
          </p:grpSpPr>
          <p:grpSp>
            <p:nvGrpSpPr>
              <p:cNvPr id="1078" name="Group 4"/>
              <p:cNvGrpSpPr>
                <a:grpSpLocks/>
              </p:cNvGrpSpPr>
              <p:nvPr/>
            </p:nvGrpSpPr>
            <p:grpSpPr bwMode="auto">
              <a:xfrm>
                <a:off x="4203037" y="1111710"/>
                <a:ext cx="3521233" cy="1943478"/>
                <a:chOff x="109" y="1226"/>
                <a:chExt cx="2516" cy="1675"/>
              </a:xfrm>
            </p:grpSpPr>
            <p:grpSp>
              <p:nvGrpSpPr>
                <p:cNvPr id="1184" name="Group 5"/>
                <p:cNvGrpSpPr>
                  <a:grpSpLocks/>
                </p:cNvGrpSpPr>
                <p:nvPr/>
              </p:nvGrpSpPr>
              <p:grpSpPr bwMode="auto">
                <a:xfrm>
                  <a:off x="109" y="1226"/>
                  <a:ext cx="2516" cy="1675"/>
                  <a:chOff x="109" y="1226"/>
                  <a:chExt cx="2516" cy="1675"/>
                </a:xfrm>
              </p:grpSpPr>
              <p:grpSp>
                <p:nvGrpSpPr>
                  <p:cNvPr id="1186" name="Group 6"/>
                  <p:cNvGrpSpPr>
                    <a:grpSpLocks/>
                  </p:cNvGrpSpPr>
                  <p:nvPr/>
                </p:nvGrpSpPr>
                <p:grpSpPr bwMode="auto">
                  <a:xfrm>
                    <a:off x="109" y="1226"/>
                    <a:ext cx="2516" cy="1675"/>
                    <a:chOff x="109" y="1226"/>
                    <a:chExt cx="2516" cy="1675"/>
                  </a:xfrm>
                </p:grpSpPr>
                <p:sp>
                  <p:nvSpPr>
                    <p:cNvPr id="1188" name="Oval 7"/>
                    <p:cNvSpPr>
                      <a:spLocks noChangeArrowheads="1"/>
                    </p:cNvSpPr>
                    <p:nvPr/>
                  </p:nvSpPr>
                  <p:spPr bwMode="auto">
                    <a:xfrm>
                      <a:off x="1749" y="1896"/>
                      <a:ext cx="876" cy="829"/>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89" name="Oval 8"/>
                    <p:cNvSpPr>
                      <a:spLocks noChangeArrowheads="1"/>
                    </p:cNvSpPr>
                    <p:nvPr/>
                  </p:nvSpPr>
                  <p:spPr bwMode="auto">
                    <a:xfrm>
                      <a:off x="109" y="1632"/>
                      <a:ext cx="859" cy="831"/>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90" name="Oval 9"/>
                    <p:cNvSpPr>
                      <a:spLocks noChangeArrowheads="1"/>
                    </p:cNvSpPr>
                    <p:nvPr/>
                  </p:nvSpPr>
                  <p:spPr bwMode="auto">
                    <a:xfrm>
                      <a:off x="1612" y="1341"/>
                      <a:ext cx="874" cy="802"/>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91" name="Oval 10"/>
                    <p:cNvSpPr>
                      <a:spLocks noChangeArrowheads="1"/>
                    </p:cNvSpPr>
                    <p:nvPr/>
                  </p:nvSpPr>
                  <p:spPr bwMode="auto">
                    <a:xfrm>
                      <a:off x="1152" y="2055"/>
                      <a:ext cx="875" cy="846"/>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92" name="Oval 11"/>
                    <p:cNvSpPr>
                      <a:spLocks noChangeArrowheads="1"/>
                    </p:cNvSpPr>
                    <p:nvPr/>
                  </p:nvSpPr>
                  <p:spPr bwMode="auto">
                    <a:xfrm>
                      <a:off x="400" y="1982"/>
                      <a:ext cx="874" cy="802"/>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93" name="Oval 12"/>
                    <p:cNvSpPr>
                      <a:spLocks noChangeArrowheads="1"/>
                    </p:cNvSpPr>
                    <p:nvPr/>
                  </p:nvSpPr>
                  <p:spPr bwMode="auto">
                    <a:xfrm>
                      <a:off x="1075" y="1226"/>
                      <a:ext cx="859" cy="829"/>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94" name="Oval 13"/>
                    <p:cNvSpPr>
                      <a:spLocks noChangeArrowheads="1"/>
                    </p:cNvSpPr>
                    <p:nvPr/>
                  </p:nvSpPr>
                  <p:spPr bwMode="auto">
                    <a:xfrm>
                      <a:off x="523" y="1226"/>
                      <a:ext cx="859" cy="799"/>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grpSp>
              <p:sp>
                <p:nvSpPr>
                  <p:cNvPr id="1187" name="Oval 14"/>
                  <p:cNvSpPr>
                    <a:spLocks noChangeArrowheads="1"/>
                  </p:cNvSpPr>
                  <p:nvPr/>
                </p:nvSpPr>
                <p:spPr bwMode="auto">
                  <a:xfrm>
                    <a:off x="339" y="1414"/>
                    <a:ext cx="2085" cy="1152"/>
                  </a:xfrm>
                  <a:prstGeom prst="ellipse">
                    <a:avLst/>
                  </a:prstGeom>
                  <a:solidFill>
                    <a:srgbClr val="DDDDDD"/>
                  </a:solidFill>
                  <a:ln w="9525">
                    <a:noFill/>
                    <a:prstDash val="dash"/>
                    <a:round/>
                    <a:headEnd/>
                    <a:tailEnd/>
                  </a:ln>
                </p:spPr>
                <p:txBody>
                  <a:bodyPr/>
                  <a:lstStyle/>
                  <a:p>
                    <a:endParaRPr lang="zh-CN" altLang="en-US">
                      <a:ea typeface="宋体" charset="-122"/>
                    </a:endParaRPr>
                  </a:p>
                </p:txBody>
              </p:sp>
            </p:grpSp>
            <p:sp>
              <p:nvSpPr>
                <p:cNvPr id="1185" name="Freeform 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DDDDDD"/>
                </a:solidFill>
                <a:ln w="9525">
                  <a:noFill/>
                  <a:round/>
                  <a:headEnd/>
                  <a:tailEnd/>
                </a:ln>
              </p:spPr>
              <p:txBody>
                <a:bodyPr wrap="none" anchor="ctr"/>
                <a:lstStyle/>
                <a:p>
                  <a:endParaRPr lang="zh-CN" altLang="en-US"/>
                </a:p>
              </p:txBody>
            </p:sp>
          </p:grpSp>
          <p:sp>
            <p:nvSpPr>
              <p:cNvPr id="1079" name="Line 16"/>
              <p:cNvSpPr>
                <a:spLocks noChangeShapeType="1"/>
              </p:cNvSpPr>
              <p:nvPr/>
            </p:nvSpPr>
            <p:spPr bwMode="auto">
              <a:xfrm flipH="1">
                <a:off x="5800552" y="2152808"/>
                <a:ext cx="0" cy="388982"/>
              </a:xfrm>
              <a:prstGeom prst="line">
                <a:avLst/>
              </a:prstGeom>
              <a:noFill/>
              <a:ln w="9525">
                <a:solidFill>
                  <a:schemeClr val="tx1"/>
                </a:solidFill>
                <a:round/>
                <a:headEnd/>
                <a:tailEnd/>
              </a:ln>
            </p:spPr>
            <p:txBody>
              <a:bodyPr/>
              <a:lstStyle/>
              <a:p>
                <a:endParaRPr lang="zh-CN" altLang="en-US"/>
              </a:p>
            </p:txBody>
          </p:sp>
          <p:sp>
            <p:nvSpPr>
              <p:cNvPr id="1080" name="Line 17"/>
              <p:cNvSpPr>
                <a:spLocks noChangeShapeType="1"/>
              </p:cNvSpPr>
              <p:nvPr/>
            </p:nvSpPr>
            <p:spPr bwMode="auto">
              <a:xfrm flipH="1" flipV="1">
                <a:off x="5481402" y="1893964"/>
                <a:ext cx="239804" cy="194491"/>
              </a:xfrm>
              <a:prstGeom prst="line">
                <a:avLst/>
              </a:prstGeom>
              <a:noFill/>
              <a:ln w="9525">
                <a:solidFill>
                  <a:schemeClr val="tx1"/>
                </a:solidFill>
                <a:round/>
                <a:headEnd/>
                <a:tailEnd/>
              </a:ln>
            </p:spPr>
            <p:txBody>
              <a:bodyPr/>
              <a:lstStyle/>
              <a:p>
                <a:endParaRPr lang="zh-CN" altLang="en-US"/>
              </a:p>
            </p:txBody>
          </p:sp>
          <p:sp>
            <p:nvSpPr>
              <p:cNvPr id="1081" name="Line 32"/>
              <p:cNvSpPr>
                <a:spLocks noChangeShapeType="1"/>
              </p:cNvSpPr>
              <p:nvPr/>
            </p:nvSpPr>
            <p:spPr bwMode="auto">
              <a:xfrm flipH="1" flipV="1">
                <a:off x="5241598" y="2541789"/>
                <a:ext cx="1280127" cy="130137"/>
              </a:xfrm>
              <a:prstGeom prst="line">
                <a:avLst/>
              </a:prstGeom>
              <a:noFill/>
              <a:ln w="9525">
                <a:solidFill>
                  <a:schemeClr val="tx1"/>
                </a:solidFill>
                <a:round/>
                <a:headEnd/>
                <a:tailEnd/>
              </a:ln>
            </p:spPr>
            <p:txBody>
              <a:bodyPr wrap="none" anchor="ctr"/>
              <a:lstStyle/>
              <a:p>
                <a:endParaRPr lang="zh-CN" altLang="en-US"/>
              </a:p>
            </p:txBody>
          </p:sp>
          <p:sp>
            <p:nvSpPr>
              <p:cNvPr id="1082" name="Line 33"/>
              <p:cNvSpPr>
                <a:spLocks noChangeShapeType="1"/>
              </p:cNvSpPr>
              <p:nvPr/>
            </p:nvSpPr>
            <p:spPr bwMode="auto">
              <a:xfrm flipV="1">
                <a:off x="5241598" y="1374845"/>
                <a:ext cx="398497" cy="64353"/>
              </a:xfrm>
              <a:prstGeom prst="line">
                <a:avLst/>
              </a:prstGeom>
              <a:noFill/>
              <a:ln w="9525">
                <a:solidFill>
                  <a:schemeClr val="tx1"/>
                </a:solidFill>
                <a:round/>
                <a:headEnd/>
                <a:tailEnd/>
              </a:ln>
            </p:spPr>
            <p:txBody>
              <a:bodyPr wrap="none" anchor="ctr"/>
              <a:lstStyle/>
              <a:p>
                <a:endParaRPr lang="zh-CN" altLang="en-US"/>
              </a:p>
            </p:txBody>
          </p:sp>
          <p:sp>
            <p:nvSpPr>
              <p:cNvPr id="1083" name="Line 35"/>
              <p:cNvSpPr>
                <a:spLocks noChangeShapeType="1"/>
              </p:cNvSpPr>
              <p:nvPr/>
            </p:nvSpPr>
            <p:spPr bwMode="auto">
              <a:xfrm flipH="1">
                <a:off x="4761991" y="1893964"/>
                <a:ext cx="719411" cy="64353"/>
              </a:xfrm>
              <a:prstGeom prst="line">
                <a:avLst/>
              </a:prstGeom>
              <a:noFill/>
              <a:ln w="9525">
                <a:solidFill>
                  <a:schemeClr val="tx1"/>
                </a:solidFill>
                <a:round/>
                <a:headEnd/>
                <a:tailEnd/>
              </a:ln>
            </p:spPr>
            <p:txBody>
              <a:bodyPr wrap="none" anchor="ctr"/>
              <a:lstStyle/>
              <a:p>
                <a:endParaRPr lang="zh-CN" altLang="en-US"/>
              </a:p>
            </p:txBody>
          </p:sp>
          <p:sp>
            <p:nvSpPr>
              <p:cNvPr id="1084" name="Line 36"/>
              <p:cNvSpPr>
                <a:spLocks noChangeShapeType="1"/>
              </p:cNvSpPr>
              <p:nvPr/>
            </p:nvSpPr>
            <p:spPr bwMode="auto">
              <a:xfrm>
                <a:off x="5961009" y="1374845"/>
                <a:ext cx="479607" cy="128707"/>
              </a:xfrm>
              <a:prstGeom prst="line">
                <a:avLst/>
              </a:prstGeom>
              <a:noFill/>
              <a:ln w="9525">
                <a:solidFill>
                  <a:schemeClr val="tx1"/>
                </a:solidFill>
                <a:round/>
                <a:headEnd/>
                <a:tailEnd/>
              </a:ln>
            </p:spPr>
            <p:txBody>
              <a:bodyPr/>
              <a:lstStyle/>
              <a:p>
                <a:endParaRPr lang="zh-CN" altLang="en-US"/>
              </a:p>
            </p:txBody>
          </p:sp>
          <p:sp>
            <p:nvSpPr>
              <p:cNvPr id="1085" name="Line 37"/>
              <p:cNvSpPr>
                <a:spLocks noChangeShapeType="1"/>
              </p:cNvSpPr>
              <p:nvPr/>
            </p:nvSpPr>
            <p:spPr bwMode="auto">
              <a:xfrm>
                <a:off x="6601072" y="1569335"/>
                <a:ext cx="719411" cy="583472"/>
              </a:xfrm>
              <a:prstGeom prst="line">
                <a:avLst/>
              </a:prstGeom>
              <a:noFill/>
              <a:ln w="9525">
                <a:solidFill>
                  <a:schemeClr val="tx1"/>
                </a:solidFill>
                <a:round/>
                <a:headEnd/>
                <a:tailEnd/>
              </a:ln>
            </p:spPr>
            <p:txBody>
              <a:bodyPr/>
              <a:lstStyle/>
              <a:p>
                <a:endParaRPr lang="zh-CN" altLang="en-US"/>
              </a:p>
            </p:txBody>
          </p:sp>
          <p:sp>
            <p:nvSpPr>
              <p:cNvPr id="1086" name="Line 38"/>
              <p:cNvSpPr>
                <a:spLocks noChangeShapeType="1"/>
              </p:cNvSpPr>
              <p:nvPr/>
            </p:nvSpPr>
            <p:spPr bwMode="auto">
              <a:xfrm flipH="1">
                <a:off x="6440616" y="1633689"/>
                <a:ext cx="81110" cy="388982"/>
              </a:xfrm>
              <a:prstGeom prst="line">
                <a:avLst/>
              </a:prstGeom>
              <a:noFill/>
              <a:ln w="9525">
                <a:solidFill>
                  <a:schemeClr val="tx1"/>
                </a:solidFill>
                <a:round/>
                <a:headEnd/>
                <a:tailEnd/>
              </a:ln>
            </p:spPr>
            <p:txBody>
              <a:bodyPr/>
              <a:lstStyle/>
              <a:p>
                <a:endParaRPr lang="zh-CN" altLang="en-US"/>
              </a:p>
            </p:txBody>
          </p:sp>
          <p:sp>
            <p:nvSpPr>
              <p:cNvPr id="1087" name="Line 39"/>
              <p:cNvSpPr>
                <a:spLocks noChangeShapeType="1"/>
              </p:cNvSpPr>
              <p:nvPr/>
            </p:nvSpPr>
            <p:spPr bwMode="auto">
              <a:xfrm flipV="1">
                <a:off x="5481402" y="1569335"/>
                <a:ext cx="800521" cy="258844"/>
              </a:xfrm>
              <a:prstGeom prst="line">
                <a:avLst/>
              </a:prstGeom>
              <a:noFill/>
              <a:ln w="9525">
                <a:solidFill>
                  <a:schemeClr val="tx1"/>
                </a:solidFill>
                <a:round/>
                <a:headEnd/>
                <a:tailEnd/>
              </a:ln>
            </p:spPr>
            <p:txBody>
              <a:bodyPr/>
              <a:lstStyle/>
              <a:p>
                <a:endParaRPr lang="zh-CN" altLang="en-US"/>
              </a:p>
            </p:txBody>
          </p:sp>
          <p:sp>
            <p:nvSpPr>
              <p:cNvPr id="1088" name="Line 40"/>
              <p:cNvSpPr>
                <a:spLocks noChangeShapeType="1"/>
              </p:cNvSpPr>
              <p:nvPr/>
            </p:nvSpPr>
            <p:spPr bwMode="auto">
              <a:xfrm>
                <a:off x="5160488" y="1439198"/>
                <a:ext cx="160457" cy="388982"/>
              </a:xfrm>
              <a:prstGeom prst="line">
                <a:avLst/>
              </a:prstGeom>
              <a:noFill/>
              <a:ln w="9525">
                <a:solidFill>
                  <a:schemeClr val="tx1"/>
                </a:solidFill>
                <a:round/>
                <a:headEnd/>
                <a:tailEnd/>
              </a:ln>
            </p:spPr>
            <p:txBody>
              <a:bodyPr/>
              <a:lstStyle/>
              <a:p>
                <a:endParaRPr lang="zh-CN" altLang="en-US"/>
              </a:p>
            </p:txBody>
          </p:sp>
          <p:sp>
            <p:nvSpPr>
              <p:cNvPr id="1089" name="Line 41"/>
              <p:cNvSpPr>
                <a:spLocks noChangeShapeType="1"/>
              </p:cNvSpPr>
              <p:nvPr/>
            </p:nvSpPr>
            <p:spPr bwMode="auto">
              <a:xfrm flipV="1">
                <a:off x="5802316" y="2088454"/>
                <a:ext cx="558954" cy="128707"/>
              </a:xfrm>
              <a:prstGeom prst="line">
                <a:avLst/>
              </a:prstGeom>
              <a:noFill/>
              <a:ln w="9525">
                <a:solidFill>
                  <a:schemeClr val="tx1"/>
                </a:solidFill>
                <a:round/>
                <a:headEnd/>
                <a:tailEnd/>
              </a:ln>
            </p:spPr>
            <p:txBody>
              <a:bodyPr/>
              <a:lstStyle/>
              <a:p>
                <a:endParaRPr lang="zh-CN" altLang="en-US"/>
              </a:p>
            </p:txBody>
          </p:sp>
          <p:sp>
            <p:nvSpPr>
              <p:cNvPr id="1090" name="Line 42"/>
              <p:cNvSpPr>
                <a:spLocks noChangeShapeType="1"/>
              </p:cNvSpPr>
              <p:nvPr/>
            </p:nvSpPr>
            <p:spPr bwMode="auto">
              <a:xfrm>
                <a:off x="6521726" y="2088454"/>
                <a:ext cx="719411" cy="64353"/>
              </a:xfrm>
              <a:prstGeom prst="line">
                <a:avLst/>
              </a:prstGeom>
              <a:noFill/>
              <a:ln w="9525">
                <a:solidFill>
                  <a:schemeClr val="tx1"/>
                </a:solidFill>
                <a:round/>
                <a:headEnd/>
                <a:tailEnd/>
              </a:ln>
            </p:spPr>
            <p:txBody>
              <a:bodyPr/>
              <a:lstStyle/>
              <a:p>
                <a:endParaRPr lang="zh-CN" altLang="en-US"/>
              </a:p>
            </p:txBody>
          </p:sp>
          <p:sp>
            <p:nvSpPr>
              <p:cNvPr id="1091" name="Line 43"/>
              <p:cNvSpPr>
                <a:spLocks noChangeShapeType="1"/>
              </p:cNvSpPr>
              <p:nvPr/>
            </p:nvSpPr>
            <p:spPr bwMode="auto">
              <a:xfrm flipH="1">
                <a:off x="5081141" y="1958317"/>
                <a:ext cx="239804" cy="453335"/>
              </a:xfrm>
              <a:prstGeom prst="line">
                <a:avLst/>
              </a:prstGeom>
              <a:noFill/>
              <a:ln w="9525">
                <a:solidFill>
                  <a:schemeClr val="tx1"/>
                </a:solidFill>
                <a:round/>
                <a:headEnd/>
                <a:tailEnd/>
              </a:ln>
            </p:spPr>
            <p:txBody>
              <a:bodyPr/>
              <a:lstStyle/>
              <a:p>
                <a:endParaRPr lang="zh-CN" altLang="en-US"/>
              </a:p>
            </p:txBody>
          </p:sp>
          <p:sp>
            <p:nvSpPr>
              <p:cNvPr id="1092" name="Line 44"/>
              <p:cNvSpPr>
                <a:spLocks noChangeShapeType="1"/>
              </p:cNvSpPr>
              <p:nvPr/>
            </p:nvSpPr>
            <p:spPr bwMode="auto">
              <a:xfrm>
                <a:off x="6440616" y="2152808"/>
                <a:ext cx="0" cy="453335"/>
              </a:xfrm>
              <a:prstGeom prst="line">
                <a:avLst/>
              </a:prstGeom>
              <a:noFill/>
              <a:ln w="9525">
                <a:solidFill>
                  <a:schemeClr val="tx1"/>
                </a:solidFill>
                <a:round/>
                <a:headEnd/>
                <a:tailEnd/>
              </a:ln>
            </p:spPr>
            <p:txBody>
              <a:bodyPr/>
              <a:lstStyle/>
              <a:p>
                <a:endParaRPr lang="zh-CN" altLang="en-US"/>
              </a:p>
            </p:txBody>
          </p:sp>
          <p:grpSp>
            <p:nvGrpSpPr>
              <p:cNvPr id="1093" name="Group 45"/>
              <p:cNvGrpSpPr>
                <a:grpSpLocks/>
              </p:cNvGrpSpPr>
              <p:nvPr/>
            </p:nvGrpSpPr>
            <p:grpSpPr bwMode="auto">
              <a:xfrm>
                <a:off x="4841338" y="1307631"/>
                <a:ext cx="479607" cy="314617"/>
                <a:chOff x="2949" y="196"/>
                <a:chExt cx="941" cy="598"/>
              </a:xfrm>
            </p:grpSpPr>
            <p:sp>
              <p:nvSpPr>
                <p:cNvPr id="1173" name="Oval 46"/>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4" name="Oval 47"/>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5" name="Oval 48"/>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6" name="Oval 49"/>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7" name="Oval 50"/>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8" name="Oval 51"/>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9" name="Oval 52"/>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80" name="Oval 53"/>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81" name="Freeform 5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82" name="Freeform 5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83" name="Freeform 5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grpSp>
            <p:nvGrpSpPr>
              <p:cNvPr id="1094" name="Group 57"/>
              <p:cNvGrpSpPr>
                <a:grpSpLocks/>
              </p:cNvGrpSpPr>
              <p:nvPr/>
            </p:nvGrpSpPr>
            <p:grpSpPr bwMode="auto">
              <a:xfrm>
                <a:off x="6204339" y="1309061"/>
                <a:ext cx="719411" cy="451905"/>
                <a:chOff x="2949" y="196"/>
                <a:chExt cx="941" cy="598"/>
              </a:xfrm>
            </p:grpSpPr>
            <p:sp>
              <p:nvSpPr>
                <p:cNvPr id="1162" name="Oval 58"/>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3" name="Oval 59"/>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4" name="Oval 60"/>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5" name="Oval 61"/>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6" name="Oval 62"/>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7" name="Oval 63"/>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8" name="Oval 64"/>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9" name="Oval 65"/>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0" name="Freeform 6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71" name="Freeform 6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72" name="Freeform 6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grpSp>
            <p:nvGrpSpPr>
              <p:cNvPr id="1095" name="Group 69"/>
              <p:cNvGrpSpPr>
                <a:grpSpLocks/>
              </p:cNvGrpSpPr>
              <p:nvPr/>
            </p:nvGrpSpPr>
            <p:grpSpPr bwMode="auto">
              <a:xfrm rot="-1072061">
                <a:off x="4379364" y="1778127"/>
                <a:ext cx="562480" cy="386121"/>
                <a:chOff x="2949" y="196"/>
                <a:chExt cx="941" cy="598"/>
              </a:xfrm>
            </p:grpSpPr>
            <p:sp>
              <p:nvSpPr>
                <p:cNvPr id="1151" name="Oval 70"/>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2" name="Oval 71"/>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3" name="Oval 72"/>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4" name="Oval 73"/>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5" name="Oval 74"/>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6" name="Oval 75"/>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7" name="Oval 76"/>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8" name="Oval 77"/>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9" name="Freeform 7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60" name="Freeform 7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61" name="Freeform 8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grpSp>
            <p:nvGrpSpPr>
              <p:cNvPr id="1096" name="Group 81"/>
              <p:cNvGrpSpPr>
                <a:grpSpLocks/>
              </p:cNvGrpSpPr>
              <p:nvPr/>
            </p:nvGrpSpPr>
            <p:grpSpPr bwMode="auto">
              <a:xfrm rot="-854928">
                <a:off x="4687934" y="2261494"/>
                <a:ext cx="641827" cy="451905"/>
                <a:chOff x="2949" y="196"/>
                <a:chExt cx="941" cy="598"/>
              </a:xfrm>
            </p:grpSpPr>
            <p:sp>
              <p:nvSpPr>
                <p:cNvPr id="1140" name="Oval 82"/>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1" name="Oval 83"/>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2" name="Oval 84"/>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3" name="Oval 85"/>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4" name="Oval 86"/>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5" name="Oval 87"/>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6" name="Oval 88"/>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7" name="Oval 89"/>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8" name="Freeform 9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49" name="Freeform 9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50" name="Freeform 9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sp>
            <p:nvSpPr>
              <p:cNvPr id="1097" name="Line 93"/>
              <p:cNvSpPr>
                <a:spLocks noChangeShapeType="1"/>
              </p:cNvSpPr>
              <p:nvPr/>
            </p:nvSpPr>
            <p:spPr bwMode="auto">
              <a:xfrm flipH="1">
                <a:off x="6521726" y="2217161"/>
                <a:ext cx="798758" cy="454765"/>
              </a:xfrm>
              <a:prstGeom prst="line">
                <a:avLst/>
              </a:prstGeom>
              <a:noFill/>
              <a:ln w="9525">
                <a:solidFill>
                  <a:schemeClr val="tx1"/>
                </a:solidFill>
                <a:round/>
                <a:headEnd/>
                <a:tailEnd/>
              </a:ln>
            </p:spPr>
            <p:txBody>
              <a:bodyPr/>
              <a:lstStyle/>
              <a:p>
                <a:endParaRPr lang="zh-CN" altLang="en-US"/>
              </a:p>
            </p:txBody>
          </p:sp>
          <p:grpSp>
            <p:nvGrpSpPr>
              <p:cNvPr id="1098" name="Group 94"/>
              <p:cNvGrpSpPr>
                <a:grpSpLocks/>
              </p:cNvGrpSpPr>
              <p:nvPr/>
            </p:nvGrpSpPr>
            <p:grpSpPr bwMode="auto">
              <a:xfrm rot="-666782">
                <a:off x="6197286" y="2471715"/>
                <a:ext cx="479607" cy="314617"/>
                <a:chOff x="2949" y="196"/>
                <a:chExt cx="941" cy="598"/>
              </a:xfrm>
            </p:grpSpPr>
            <p:sp>
              <p:nvSpPr>
                <p:cNvPr id="1129" name="Oval 95"/>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0" name="Oval 96"/>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1" name="Oval 97"/>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2" name="Oval 98"/>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3" name="Oval 99"/>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4" name="Oval 100"/>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5" name="Oval 101"/>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6" name="Oval 102"/>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7" name="Freeform 10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38" name="Freeform 10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39" name="Freeform 10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grpSp>
            <p:nvGrpSpPr>
              <p:cNvPr id="1099" name="Group 106"/>
              <p:cNvGrpSpPr>
                <a:grpSpLocks/>
              </p:cNvGrpSpPr>
              <p:nvPr/>
            </p:nvGrpSpPr>
            <p:grpSpPr bwMode="auto">
              <a:xfrm rot="282232">
                <a:off x="7080680" y="2019810"/>
                <a:ext cx="479607" cy="314617"/>
                <a:chOff x="2949" y="196"/>
                <a:chExt cx="941" cy="598"/>
              </a:xfrm>
            </p:grpSpPr>
            <p:sp>
              <p:nvSpPr>
                <p:cNvPr id="1118" name="Oval 107"/>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9" name="Oval 108"/>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0" name="Oval 109"/>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1" name="Oval 110"/>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2" name="Oval 111"/>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3" name="Oval 112"/>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4" name="Oval 113"/>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5" name="Oval 114"/>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6" name="Freeform 11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27" name="Freeform 11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28" name="Freeform 11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pic>
            <p:nvPicPr>
              <p:cNvPr id="1100" name="Picture 121"/>
              <p:cNvPicPr>
                <a:picLocks noChangeArrowheads="1"/>
              </p:cNvPicPr>
              <p:nvPr/>
            </p:nvPicPr>
            <p:blipFill>
              <a:blip r:embed="rId4" cstate="print"/>
              <a:srcRect/>
              <a:stretch>
                <a:fillRect/>
              </a:stretch>
            </p:blipFill>
            <p:spPr bwMode="auto">
              <a:xfrm>
                <a:off x="5160488" y="1763826"/>
                <a:ext cx="465501" cy="237393"/>
              </a:xfrm>
              <a:prstGeom prst="rect">
                <a:avLst/>
              </a:prstGeom>
              <a:noFill/>
              <a:ln w="12699">
                <a:noFill/>
                <a:miter lim="800000"/>
                <a:headEnd/>
                <a:tailEnd/>
              </a:ln>
            </p:spPr>
          </p:pic>
          <p:pic>
            <p:nvPicPr>
              <p:cNvPr id="1101" name="Picture 122"/>
              <p:cNvPicPr>
                <a:picLocks noChangeArrowheads="1"/>
              </p:cNvPicPr>
              <p:nvPr/>
            </p:nvPicPr>
            <p:blipFill>
              <a:blip r:embed="rId4" cstate="print"/>
              <a:srcRect/>
              <a:stretch>
                <a:fillRect/>
              </a:stretch>
            </p:blipFill>
            <p:spPr bwMode="auto">
              <a:xfrm>
                <a:off x="5560749" y="2477436"/>
                <a:ext cx="465501" cy="237393"/>
              </a:xfrm>
              <a:prstGeom prst="rect">
                <a:avLst/>
              </a:prstGeom>
              <a:noFill/>
              <a:ln w="12699">
                <a:noFill/>
                <a:miter lim="800000"/>
                <a:headEnd/>
                <a:tailEnd/>
              </a:ln>
            </p:spPr>
          </p:pic>
          <p:pic>
            <p:nvPicPr>
              <p:cNvPr id="1102" name="Picture 123"/>
              <p:cNvPicPr>
                <a:picLocks noChangeArrowheads="1"/>
              </p:cNvPicPr>
              <p:nvPr/>
            </p:nvPicPr>
            <p:blipFill>
              <a:blip r:embed="rId4" cstate="print"/>
              <a:srcRect/>
              <a:stretch>
                <a:fillRect/>
              </a:stretch>
            </p:blipFill>
            <p:spPr bwMode="auto">
              <a:xfrm>
                <a:off x="6200813" y="1958317"/>
                <a:ext cx="465501" cy="237393"/>
              </a:xfrm>
              <a:prstGeom prst="rect">
                <a:avLst/>
              </a:prstGeom>
              <a:noFill/>
              <a:ln w="12699">
                <a:noFill/>
                <a:miter lim="800000"/>
                <a:headEnd/>
                <a:tailEnd/>
              </a:ln>
            </p:spPr>
          </p:pic>
          <p:pic>
            <p:nvPicPr>
              <p:cNvPr id="1103" name="Picture 124"/>
              <p:cNvPicPr>
                <a:picLocks noChangeArrowheads="1"/>
              </p:cNvPicPr>
              <p:nvPr/>
            </p:nvPicPr>
            <p:blipFill>
              <a:blip r:embed="rId4" cstate="print"/>
              <a:srcRect/>
              <a:stretch>
                <a:fillRect/>
              </a:stretch>
            </p:blipFill>
            <p:spPr bwMode="auto">
              <a:xfrm>
                <a:off x="6761529" y="1763826"/>
                <a:ext cx="465501" cy="237393"/>
              </a:xfrm>
              <a:prstGeom prst="rect">
                <a:avLst/>
              </a:prstGeom>
              <a:noFill/>
              <a:ln w="12699">
                <a:noFill/>
                <a:miter lim="800000"/>
                <a:headEnd/>
                <a:tailEnd/>
              </a:ln>
            </p:spPr>
          </p:pic>
          <p:pic>
            <p:nvPicPr>
              <p:cNvPr id="1104" name="Picture 125"/>
              <p:cNvPicPr>
                <a:picLocks noChangeArrowheads="1"/>
              </p:cNvPicPr>
              <p:nvPr/>
            </p:nvPicPr>
            <p:blipFill>
              <a:blip r:embed="rId4" cstate="print"/>
              <a:srcRect/>
              <a:stretch>
                <a:fillRect/>
              </a:stretch>
            </p:blipFill>
            <p:spPr bwMode="auto">
              <a:xfrm>
                <a:off x="5560749" y="1244708"/>
                <a:ext cx="465501" cy="237393"/>
              </a:xfrm>
              <a:prstGeom prst="rect">
                <a:avLst/>
              </a:prstGeom>
              <a:noFill/>
              <a:ln w="12699">
                <a:noFill/>
                <a:miter lim="800000"/>
                <a:headEnd/>
                <a:tailEnd/>
              </a:ln>
            </p:spPr>
          </p:pic>
          <p:pic>
            <p:nvPicPr>
              <p:cNvPr id="1105" name="Picture 126"/>
              <p:cNvPicPr>
                <a:picLocks noChangeArrowheads="1"/>
              </p:cNvPicPr>
              <p:nvPr/>
            </p:nvPicPr>
            <p:blipFill>
              <a:blip r:embed="rId4" cstate="print"/>
              <a:srcRect/>
              <a:stretch>
                <a:fillRect/>
              </a:stretch>
            </p:blipFill>
            <p:spPr bwMode="auto">
              <a:xfrm>
                <a:off x="6680420" y="2347299"/>
                <a:ext cx="465501" cy="237393"/>
              </a:xfrm>
              <a:prstGeom prst="rect">
                <a:avLst/>
              </a:prstGeom>
              <a:noFill/>
              <a:ln w="12699">
                <a:noFill/>
                <a:miter lim="800000"/>
                <a:headEnd/>
                <a:tailEnd/>
              </a:ln>
            </p:spPr>
          </p:pic>
          <p:grpSp>
            <p:nvGrpSpPr>
              <p:cNvPr id="1106" name="Group 127"/>
              <p:cNvGrpSpPr>
                <a:grpSpLocks/>
              </p:cNvGrpSpPr>
              <p:nvPr/>
            </p:nvGrpSpPr>
            <p:grpSpPr bwMode="auto">
              <a:xfrm rot="-666782">
                <a:off x="5557222" y="2016950"/>
                <a:ext cx="479607" cy="314617"/>
                <a:chOff x="2949" y="196"/>
                <a:chExt cx="941" cy="598"/>
              </a:xfrm>
            </p:grpSpPr>
            <p:sp>
              <p:nvSpPr>
                <p:cNvPr id="1107" name="Oval 128"/>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08" name="Oval 129"/>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09" name="Oval 130"/>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0" name="Oval 131"/>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1" name="Oval 132"/>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2" name="Oval 133"/>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3" name="Oval 134"/>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4" name="Oval 135"/>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5" name="Freeform 13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16" name="Freeform 13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17" name="Freeform 13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grpSp>
      </p:grpSp>
      <p:grpSp>
        <p:nvGrpSpPr>
          <p:cNvPr id="1028" name="组合 175"/>
          <p:cNvGrpSpPr>
            <a:grpSpLocks/>
          </p:cNvGrpSpPr>
          <p:nvPr/>
        </p:nvGrpSpPr>
        <p:grpSpPr bwMode="auto">
          <a:xfrm>
            <a:off x="684213" y="1200150"/>
            <a:ext cx="3044825" cy="2508250"/>
            <a:chOff x="683568" y="1378497"/>
            <a:chExt cx="3045152" cy="2507703"/>
          </a:xfrm>
        </p:grpSpPr>
        <p:grpSp>
          <p:nvGrpSpPr>
            <p:cNvPr id="1051" name="Group 20"/>
            <p:cNvGrpSpPr>
              <a:grpSpLocks/>
            </p:cNvGrpSpPr>
            <p:nvPr/>
          </p:nvGrpSpPr>
          <p:grpSpPr bwMode="auto">
            <a:xfrm>
              <a:off x="683568" y="1984012"/>
              <a:ext cx="3045152" cy="1660322"/>
              <a:chOff x="1680" y="240"/>
              <a:chExt cx="2529" cy="1270"/>
            </a:xfrm>
          </p:grpSpPr>
          <p:sp>
            <p:nvSpPr>
              <p:cNvPr id="1067" name="Oval 21"/>
              <p:cNvSpPr>
                <a:spLocks noChangeArrowheads="1"/>
              </p:cNvSpPr>
              <p:nvPr/>
            </p:nvSpPr>
            <p:spPr bwMode="auto">
              <a:xfrm>
                <a:off x="2554" y="240"/>
                <a:ext cx="1088" cy="513"/>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68" name="Oval 22"/>
              <p:cNvSpPr>
                <a:spLocks noChangeArrowheads="1"/>
              </p:cNvSpPr>
              <p:nvPr/>
            </p:nvSpPr>
            <p:spPr bwMode="auto">
              <a:xfrm>
                <a:off x="1941" y="381"/>
                <a:ext cx="827" cy="513"/>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69" name="Oval 23"/>
              <p:cNvSpPr>
                <a:spLocks noChangeArrowheads="1"/>
              </p:cNvSpPr>
              <p:nvPr/>
            </p:nvSpPr>
            <p:spPr bwMode="auto">
              <a:xfrm>
                <a:off x="1680" y="702"/>
                <a:ext cx="552" cy="411"/>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0" name="Oval 24"/>
              <p:cNvSpPr>
                <a:spLocks noChangeArrowheads="1"/>
              </p:cNvSpPr>
              <p:nvPr/>
            </p:nvSpPr>
            <p:spPr bwMode="auto">
              <a:xfrm>
                <a:off x="1849" y="894"/>
                <a:ext cx="842" cy="450"/>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1" name="Oval 25"/>
              <p:cNvSpPr>
                <a:spLocks noChangeArrowheads="1"/>
              </p:cNvSpPr>
              <p:nvPr/>
            </p:nvSpPr>
            <p:spPr bwMode="auto">
              <a:xfrm>
                <a:off x="2462" y="971"/>
                <a:ext cx="1272" cy="539"/>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2" name="Oval 26"/>
              <p:cNvSpPr>
                <a:spLocks noChangeArrowheads="1"/>
              </p:cNvSpPr>
              <p:nvPr/>
            </p:nvSpPr>
            <p:spPr bwMode="auto">
              <a:xfrm>
                <a:off x="3289" y="394"/>
                <a:ext cx="797" cy="398"/>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3" name="Oval 27"/>
              <p:cNvSpPr>
                <a:spLocks noChangeArrowheads="1"/>
              </p:cNvSpPr>
              <p:nvPr/>
            </p:nvSpPr>
            <p:spPr bwMode="auto">
              <a:xfrm>
                <a:off x="3412" y="663"/>
                <a:ext cx="797" cy="398"/>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4" name="Oval 28"/>
              <p:cNvSpPr>
                <a:spLocks noChangeArrowheads="1"/>
              </p:cNvSpPr>
              <p:nvPr/>
            </p:nvSpPr>
            <p:spPr bwMode="auto">
              <a:xfrm>
                <a:off x="3335" y="753"/>
                <a:ext cx="797" cy="668"/>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5" name="Oval 29"/>
              <p:cNvSpPr>
                <a:spLocks noChangeArrowheads="1"/>
              </p:cNvSpPr>
              <p:nvPr/>
            </p:nvSpPr>
            <p:spPr bwMode="auto">
              <a:xfrm>
                <a:off x="2140" y="548"/>
                <a:ext cx="1640" cy="667"/>
              </a:xfrm>
              <a:prstGeom prst="ellipse">
                <a:avLst/>
              </a:prstGeom>
              <a:solidFill>
                <a:srgbClr val="DDDDDD"/>
              </a:solidFill>
              <a:ln w="9525">
                <a:noFill/>
                <a:round/>
                <a:headEnd/>
                <a:tailEnd/>
              </a:ln>
            </p:spPr>
            <p:txBody>
              <a:bodyPr/>
              <a:lstStyle/>
              <a:p>
                <a:endParaRPr lang="zh-CN" altLang="en-US">
                  <a:ea typeface="宋体" charset="-122"/>
                </a:endParaRPr>
              </a:p>
            </p:txBody>
          </p:sp>
        </p:grpSp>
        <p:sp>
          <p:nvSpPr>
            <p:cNvPr id="1052" name="Line 30"/>
            <p:cNvSpPr>
              <a:spLocks noChangeShapeType="1"/>
            </p:cNvSpPr>
            <p:nvPr/>
          </p:nvSpPr>
          <p:spPr bwMode="auto">
            <a:xfrm flipH="1" flipV="1">
              <a:off x="2441539" y="2242856"/>
              <a:ext cx="807573" cy="843746"/>
            </a:xfrm>
            <a:prstGeom prst="line">
              <a:avLst/>
            </a:prstGeom>
            <a:noFill/>
            <a:ln w="9525">
              <a:solidFill>
                <a:schemeClr val="tx1"/>
              </a:solidFill>
              <a:round/>
              <a:headEnd/>
              <a:tailEnd/>
            </a:ln>
          </p:spPr>
          <p:txBody>
            <a:bodyPr wrap="none" anchor="ctr"/>
            <a:lstStyle/>
            <a:p>
              <a:endParaRPr lang="zh-CN" altLang="en-US"/>
            </a:p>
          </p:txBody>
        </p:sp>
        <p:sp>
          <p:nvSpPr>
            <p:cNvPr id="15" name="Text Box 31"/>
            <p:cNvSpPr txBox="1">
              <a:spLocks noChangeArrowheads="1"/>
            </p:cNvSpPr>
            <p:nvPr/>
          </p:nvSpPr>
          <p:spPr bwMode="auto">
            <a:xfrm>
              <a:off x="1547261" y="1378497"/>
              <a:ext cx="1263786" cy="461862"/>
            </a:xfrm>
            <a:prstGeom prst="rect">
              <a:avLst/>
            </a:prstGeom>
            <a:noFill/>
            <a:ln w="9525">
              <a:noFill/>
              <a:miter lim="800000"/>
              <a:headEnd/>
              <a:tailEnd/>
            </a:ln>
          </p:spPr>
          <p:txBody>
            <a:bodyPr wrap="none">
              <a:spAutoFit/>
            </a:bodyPr>
            <a:lstStyle/>
            <a:p>
              <a:pPr>
                <a:defRPr/>
              </a:pPr>
              <a:r>
                <a:rPr kumimoji="1" lang="en-US" altLang="zh-CN" dirty="0">
                  <a:solidFill>
                    <a:srgbClr val="333399"/>
                  </a:solidFill>
                  <a:latin typeface="+mj-lt"/>
                  <a:ea typeface="黑体" pitchFamily="2" charset="-122"/>
                </a:rPr>
                <a:t>Network</a:t>
              </a:r>
              <a:endParaRPr kumimoji="1" lang="zh-CN" altLang="en-US" dirty="0">
                <a:solidFill>
                  <a:srgbClr val="333399"/>
                </a:solidFill>
                <a:latin typeface="+mj-lt"/>
                <a:ea typeface="黑体" pitchFamily="2" charset="-122"/>
              </a:endParaRPr>
            </a:p>
          </p:txBody>
        </p:sp>
        <p:sp>
          <p:nvSpPr>
            <p:cNvPr id="1054" name="Line 118"/>
            <p:cNvSpPr>
              <a:spLocks noChangeShapeType="1"/>
            </p:cNvSpPr>
            <p:nvPr/>
          </p:nvSpPr>
          <p:spPr bwMode="auto">
            <a:xfrm flipV="1">
              <a:off x="1163175" y="2242856"/>
              <a:ext cx="1038561" cy="584903"/>
            </a:xfrm>
            <a:prstGeom prst="line">
              <a:avLst/>
            </a:prstGeom>
            <a:noFill/>
            <a:ln w="9525">
              <a:solidFill>
                <a:schemeClr val="tx1"/>
              </a:solidFill>
              <a:round/>
              <a:headEnd/>
              <a:tailEnd/>
            </a:ln>
          </p:spPr>
          <p:txBody>
            <a:bodyPr wrap="none" anchor="ctr"/>
            <a:lstStyle/>
            <a:p>
              <a:endParaRPr lang="zh-CN" altLang="en-US"/>
            </a:p>
          </p:txBody>
        </p:sp>
        <p:sp>
          <p:nvSpPr>
            <p:cNvPr id="1055" name="Line 119"/>
            <p:cNvSpPr>
              <a:spLocks noChangeShapeType="1"/>
            </p:cNvSpPr>
            <p:nvPr/>
          </p:nvSpPr>
          <p:spPr bwMode="auto">
            <a:xfrm flipV="1">
              <a:off x="2043042" y="2242856"/>
              <a:ext cx="239804" cy="973884"/>
            </a:xfrm>
            <a:prstGeom prst="line">
              <a:avLst/>
            </a:prstGeom>
            <a:noFill/>
            <a:ln w="9525">
              <a:solidFill>
                <a:schemeClr val="tx1"/>
              </a:solidFill>
              <a:round/>
              <a:headEnd/>
              <a:tailEnd/>
            </a:ln>
          </p:spPr>
          <p:txBody>
            <a:bodyPr wrap="none" anchor="ctr"/>
            <a:lstStyle/>
            <a:p>
              <a:endParaRPr lang="zh-CN" altLang="en-US"/>
            </a:p>
          </p:txBody>
        </p:sp>
        <p:pic>
          <p:nvPicPr>
            <p:cNvPr id="1056" name="Picture 120"/>
            <p:cNvPicPr>
              <a:picLocks noChangeArrowheads="1"/>
            </p:cNvPicPr>
            <p:nvPr/>
          </p:nvPicPr>
          <p:blipFill>
            <a:blip r:embed="rId5" cstate="print"/>
            <a:srcRect/>
            <a:stretch>
              <a:fillRect/>
            </a:stretch>
          </p:blipFill>
          <p:spPr bwMode="auto">
            <a:xfrm>
              <a:off x="1002718" y="2697621"/>
              <a:ext cx="343836" cy="280295"/>
            </a:xfrm>
            <a:prstGeom prst="rect">
              <a:avLst/>
            </a:prstGeom>
            <a:noFill/>
            <a:ln w="9525">
              <a:noFill/>
              <a:miter lim="800000"/>
              <a:headEnd/>
              <a:tailEnd/>
            </a:ln>
          </p:spPr>
        </p:pic>
        <p:pic>
          <p:nvPicPr>
            <p:cNvPr id="1057" name="Picture 139"/>
            <p:cNvPicPr>
              <a:picLocks noChangeArrowheads="1"/>
            </p:cNvPicPr>
            <p:nvPr/>
          </p:nvPicPr>
          <p:blipFill>
            <a:blip r:embed="rId5" cstate="print"/>
            <a:srcRect/>
            <a:stretch>
              <a:fillRect/>
            </a:stretch>
          </p:blipFill>
          <p:spPr bwMode="auto">
            <a:xfrm>
              <a:off x="1803239" y="3150956"/>
              <a:ext cx="343836" cy="280295"/>
            </a:xfrm>
            <a:prstGeom prst="rect">
              <a:avLst/>
            </a:prstGeom>
            <a:noFill/>
            <a:ln w="9525">
              <a:noFill/>
              <a:miter lim="800000"/>
              <a:headEnd/>
              <a:tailEnd/>
            </a:ln>
          </p:spPr>
        </p:pic>
        <p:pic>
          <p:nvPicPr>
            <p:cNvPr id="1058" name="Picture 140"/>
            <p:cNvPicPr>
              <a:picLocks noChangeArrowheads="1"/>
            </p:cNvPicPr>
            <p:nvPr/>
          </p:nvPicPr>
          <p:blipFill>
            <a:blip r:embed="rId5" cstate="print"/>
            <a:srcRect/>
            <a:stretch>
              <a:fillRect/>
            </a:stretch>
          </p:blipFill>
          <p:spPr bwMode="auto">
            <a:xfrm>
              <a:off x="3162713" y="3022249"/>
              <a:ext cx="343836" cy="280295"/>
            </a:xfrm>
            <a:prstGeom prst="rect">
              <a:avLst/>
            </a:prstGeom>
            <a:noFill/>
            <a:ln w="9525">
              <a:noFill/>
              <a:miter lim="800000"/>
              <a:headEnd/>
              <a:tailEnd/>
            </a:ln>
          </p:spPr>
        </p:pic>
        <p:pic>
          <p:nvPicPr>
            <p:cNvPr id="1059" name="Picture 141"/>
            <p:cNvPicPr>
              <a:picLocks noChangeAspect="1" noChangeArrowheads="1"/>
            </p:cNvPicPr>
            <p:nvPr/>
          </p:nvPicPr>
          <p:blipFill>
            <a:blip r:embed="rId6" cstate="print"/>
            <a:srcRect/>
            <a:stretch>
              <a:fillRect/>
            </a:stretch>
          </p:blipFill>
          <p:spPr bwMode="auto">
            <a:xfrm rot="-959483">
              <a:off x="2058912" y="2152761"/>
              <a:ext cx="483133" cy="230243"/>
            </a:xfrm>
            <a:prstGeom prst="rect">
              <a:avLst/>
            </a:prstGeom>
            <a:noFill/>
            <a:ln w="12700">
              <a:noFill/>
              <a:miter lim="800000"/>
              <a:headEnd/>
              <a:tailEnd/>
            </a:ln>
          </p:spPr>
        </p:pic>
        <p:sp>
          <p:nvSpPr>
            <p:cNvPr id="1060" name="Oval 142"/>
            <p:cNvSpPr>
              <a:spLocks noChangeArrowheads="1"/>
            </p:cNvSpPr>
            <p:nvPr/>
          </p:nvSpPr>
          <p:spPr bwMode="auto">
            <a:xfrm>
              <a:off x="3092183" y="2960755"/>
              <a:ext cx="479607" cy="388982"/>
            </a:xfrm>
            <a:prstGeom prst="ellipse">
              <a:avLst/>
            </a:prstGeom>
            <a:noFill/>
            <a:ln w="9525">
              <a:solidFill>
                <a:schemeClr val="tx1"/>
              </a:solidFill>
              <a:prstDash val="dash"/>
              <a:round/>
              <a:headEnd/>
              <a:tailEnd/>
            </a:ln>
          </p:spPr>
          <p:txBody>
            <a:bodyPr wrap="none" anchor="ctr"/>
            <a:lstStyle/>
            <a:p>
              <a:endParaRPr lang="zh-CN" altLang="en-US">
                <a:ea typeface="宋体" charset="-122"/>
              </a:endParaRPr>
            </a:p>
          </p:txBody>
        </p:sp>
        <p:sp>
          <p:nvSpPr>
            <p:cNvPr id="50" name="Text Box 143"/>
            <p:cNvSpPr txBox="1">
              <a:spLocks noChangeArrowheads="1"/>
            </p:cNvSpPr>
            <p:nvPr/>
          </p:nvSpPr>
          <p:spPr bwMode="auto">
            <a:xfrm>
              <a:off x="2044201" y="3424339"/>
              <a:ext cx="824001" cy="461861"/>
            </a:xfrm>
            <a:prstGeom prst="rect">
              <a:avLst/>
            </a:prstGeom>
            <a:noFill/>
            <a:ln w="9525">
              <a:noFill/>
              <a:miter lim="800000"/>
              <a:headEnd/>
              <a:tailEnd/>
            </a:ln>
          </p:spPr>
          <p:txBody>
            <a:bodyPr wrap="none">
              <a:spAutoFit/>
            </a:bodyPr>
            <a:lstStyle/>
            <a:p>
              <a:pPr>
                <a:defRPr/>
              </a:pPr>
              <a:r>
                <a:rPr kumimoji="1" lang="en-US" altLang="zh-CN" dirty="0">
                  <a:solidFill>
                    <a:srgbClr val="333399"/>
                  </a:solidFill>
                  <a:latin typeface="+mj-lt"/>
                  <a:ea typeface="黑体" pitchFamily="2" charset="-122"/>
                </a:rPr>
                <a:t>node</a:t>
              </a:r>
              <a:endParaRPr kumimoji="1" lang="zh-CN" altLang="en-US" dirty="0">
                <a:solidFill>
                  <a:srgbClr val="333399"/>
                </a:solidFill>
                <a:latin typeface="+mj-lt"/>
                <a:ea typeface="黑体" pitchFamily="2" charset="-122"/>
              </a:endParaRPr>
            </a:p>
          </p:txBody>
        </p:sp>
        <p:sp>
          <p:nvSpPr>
            <p:cNvPr id="51" name="Text Box 144"/>
            <p:cNvSpPr txBox="1">
              <a:spLocks noChangeArrowheads="1"/>
            </p:cNvSpPr>
            <p:nvPr/>
          </p:nvSpPr>
          <p:spPr bwMode="auto">
            <a:xfrm>
              <a:off x="2771354" y="2368881"/>
              <a:ext cx="627130" cy="460275"/>
            </a:xfrm>
            <a:prstGeom prst="rect">
              <a:avLst/>
            </a:prstGeom>
            <a:noFill/>
            <a:ln w="9525">
              <a:noFill/>
              <a:miter lim="800000"/>
              <a:headEnd/>
              <a:tailEnd/>
            </a:ln>
          </p:spPr>
          <p:txBody>
            <a:bodyPr wrap="none">
              <a:spAutoFit/>
            </a:bodyPr>
            <a:lstStyle/>
            <a:p>
              <a:pPr>
                <a:defRPr/>
              </a:pPr>
              <a:r>
                <a:rPr kumimoji="1" lang="en-US" altLang="zh-CN" dirty="0">
                  <a:solidFill>
                    <a:srgbClr val="333399"/>
                  </a:solidFill>
                  <a:latin typeface="+mj-lt"/>
                  <a:ea typeface="黑体" pitchFamily="2" charset="-122"/>
                </a:rPr>
                <a:t>link</a:t>
              </a:r>
              <a:endParaRPr kumimoji="1" lang="zh-CN" altLang="en-US" dirty="0">
                <a:solidFill>
                  <a:srgbClr val="333399"/>
                </a:solidFill>
                <a:latin typeface="+mj-lt"/>
                <a:ea typeface="黑体" pitchFamily="2" charset="-122"/>
              </a:endParaRPr>
            </a:p>
          </p:txBody>
        </p:sp>
        <p:sp>
          <p:nvSpPr>
            <p:cNvPr id="1063" name="Oval 145"/>
            <p:cNvSpPr>
              <a:spLocks noChangeArrowheads="1"/>
            </p:cNvSpPr>
            <p:nvPr/>
          </p:nvSpPr>
          <p:spPr bwMode="auto">
            <a:xfrm>
              <a:off x="2062438" y="2056945"/>
              <a:ext cx="479607" cy="388982"/>
            </a:xfrm>
            <a:prstGeom prst="ellipse">
              <a:avLst/>
            </a:prstGeom>
            <a:noFill/>
            <a:ln w="9525">
              <a:solidFill>
                <a:schemeClr val="tx1"/>
              </a:solidFill>
              <a:prstDash val="dash"/>
              <a:round/>
              <a:headEnd/>
              <a:tailEnd/>
            </a:ln>
          </p:spPr>
          <p:txBody>
            <a:bodyPr wrap="none" anchor="ctr"/>
            <a:lstStyle/>
            <a:p>
              <a:endParaRPr lang="zh-CN" altLang="en-US">
                <a:ea typeface="宋体" charset="-122"/>
              </a:endParaRPr>
            </a:p>
          </p:txBody>
        </p:sp>
        <p:sp>
          <p:nvSpPr>
            <p:cNvPr id="1064" name="Oval 146"/>
            <p:cNvSpPr>
              <a:spLocks noChangeArrowheads="1"/>
            </p:cNvSpPr>
            <p:nvPr/>
          </p:nvSpPr>
          <p:spPr bwMode="auto">
            <a:xfrm>
              <a:off x="948057" y="2663299"/>
              <a:ext cx="479607" cy="388982"/>
            </a:xfrm>
            <a:prstGeom prst="ellipse">
              <a:avLst/>
            </a:prstGeom>
            <a:noFill/>
            <a:ln w="9525">
              <a:solidFill>
                <a:schemeClr val="tx1"/>
              </a:solidFill>
              <a:prstDash val="dash"/>
              <a:round/>
              <a:headEnd/>
              <a:tailEnd/>
            </a:ln>
          </p:spPr>
          <p:txBody>
            <a:bodyPr wrap="none" anchor="ctr"/>
            <a:lstStyle/>
            <a:p>
              <a:endParaRPr lang="zh-CN" altLang="en-US">
                <a:ea typeface="宋体" charset="-122"/>
              </a:endParaRPr>
            </a:p>
          </p:txBody>
        </p:sp>
        <p:sp>
          <p:nvSpPr>
            <p:cNvPr id="1065" name="Oval 147"/>
            <p:cNvSpPr>
              <a:spLocks noChangeArrowheads="1"/>
            </p:cNvSpPr>
            <p:nvPr/>
          </p:nvSpPr>
          <p:spPr bwMode="auto">
            <a:xfrm>
              <a:off x="1737998" y="3109484"/>
              <a:ext cx="479607" cy="388982"/>
            </a:xfrm>
            <a:prstGeom prst="ellipse">
              <a:avLst/>
            </a:prstGeom>
            <a:noFill/>
            <a:ln w="9525">
              <a:solidFill>
                <a:schemeClr val="tx1"/>
              </a:solidFill>
              <a:prstDash val="dash"/>
              <a:round/>
              <a:headEnd/>
              <a:tailEnd/>
            </a:ln>
          </p:spPr>
          <p:txBody>
            <a:bodyPr wrap="none" anchor="ctr"/>
            <a:lstStyle/>
            <a:p>
              <a:endParaRPr lang="zh-CN" altLang="en-US">
                <a:ea typeface="宋体" charset="-122"/>
              </a:endParaRPr>
            </a:p>
          </p:txBody>
        </p:sp>
        <p:sp>
          <p:nvSpPr>
            <p:cNvPr id="152" name="Text Box 143"/>
            <p:cNvSpPr txBox="1">
              <a:spLocks noChangeArrowheads="1"/>
            </p:cNvSpPr>
            <p:nvPr/>
          </p:nvSpPr>
          <p:spPr bwMode="auto">
            <a:xfrm>
              <a:off x="2339508" y="1768937"/>
              <a:ext cx="824001" cy="461862"/>
            </a:xfrm>
            <a:prstGeom prst="rect">
              <a:avLst/>
            </a:prstGeom>
            <a:noFill/>
            <a:ln w="9525">
              <a:noFill/>
              <a:miter lim="800000"/>
              <a:headEnd/>
              <a:tailEnd/>
            </a:ln>
          </p:spPr>
          <p:txBody>
            <a:bodyPr wrap="none">
              <a:spAutoFit/>
            </a:bodyPr>
            <a:lstStyle/>
            <a:p>
              <a:pPr>
                <a:defRPr/>
              </a:pPr>
              <a:r>
                <a:rPr kumimoji="1" lang="en-US" altLang="zh-CN" dirty="0">
                  <a:solidFill>
                    <a:srgbClr val="333399"/>
                  </a:solidFill>
                  <a:latin typeface="+mj-lt"/>
                  <a:ea typeface="黑体" pitchFamily="2" charset="-122"/>
                </a:rPr>
                <a:t>node</a:t>
              </a:r>
              <a:endParaRPr kumimoji="1" lang="zh-CN" altLang="en-US" dirty="0">
                <a:solidFill>
                  <a:srgbClr val="333399"/>
                </a:solidFill>
                <a:latin typeface="+mj-lt"/>
                <a:ea typeface="黑体" pitchFamily="2" charset="-122"/>
              </a:endParaRPr>
            </a:p>
          </p:txBody>
        </p:sp>
      </p:grpSp>
      <p:sp>
        <p:nvSpPr>
          <p:cNvPr id="1029" name="标题 1"/>
          <p:cNvSpPr>
            <a:spLocks noGrp="1"/>
          </p:cNvSpPr>
          <p:nvPr>
            <p:ph type="title"/>
          </p:nvPr>
        </p:nvSpPr>
        <p:spPr/>
        <p:txBody>
          <a:bodyPr/>
          <a:lstStyle/>
          <a:p>
            <a:r>
              <a:rPr lang="en-US" altLang="zh-CN" smtClean="0">
                <a:ea typeface="宋体" charset="-122"/>
              </a:rPr>
              <a:t>What is a network?</a:t>
            </a:r>
            <a:endParaRPr lang="zh-CN" altLang="en-US" smtClean="0">
              <a:ea typeface="宋体" charset="-122"/>
            </a:endParaRPr>
          </a:p>
        </p:txBody>
      </p:sp>
      <p:sp>
        <p:nvSpPr>
          <p:cNvPr id="171" name="Footer Placeholder 4"/>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1031" name="Slide Number Placeholder 5"/>
          <p:cNvSpPr>
            <a:spLocks noGrp="1"/>
          </p:cNvSpPr>
          <p:nvPr>
            <p:ph type="sldNum" sz="quarter" idx="12"/>
          </p:nvPr>
        </p:nvSpPr>
        <p:spPr>
          <a:noFill/>
        </p:spPr>
        <p:txBody>
          <a:bodyPr/>
          <a:lstStyle/>
          <a:p>
            <a:r>
              <a:rPr lang="en-US" altLang="ko-KR" dirty="0" smtClean="0">
                <a:ea typeface="굴림" pitchFamily="34" charset="-127"/>
              </a:rPr>
              <a:t>1-</a:t>
            </a:r>
            <a:fld id="{0A1FF09A-F2E6-44C9-8B10-735C1B944877}" type="slidenum">
              <a:rPr lang="en-US" altLang="ko-KR" smtClean="0">
                <a:ea typeface="굴림" pitchFamily="34" charset="-127"/>
              </a:rPr>
              <a:pPr/>
              <a:t>8</a:t>
            </a:fld>
            <a:endParaRPr lang="en-US" altLang="ko-KR" dirty="0" smtClean="0">
              <a:ea typeface="굴림" pitchFamily="34" charset="-127"/>
            </a:endParaRPr>
          </a:p>
        </p:txBody>
      </p:sp>
      <p:grpSp>
        <p:nvGrpSpPr>
          <p:cNvPr id="1032" name="组合 174"/>
          <p:cNvGrpSpPr>
            <a:grpSpLocks/>
          </p:cNvGrpSpPr>
          <p:nvPr/>
        </p:nvGrpSpPr>
        <p:grpSpPr bwMode="auto">
          <a:xfrm>
            <a:off x="4465638" y="1185863"/>
            <a:ext cx="4068762" cy="2519362"/>
            <a:chOff x="528092" y="4081140"/>
            <a:chExt cx="4069308" cy="2520280"/>
          </a:xfrm>
        </p:grpSpPr>
        <p:grpSp>
          <p:nvGrpSpPr>
            <p:cNvPr id="1034" name="组合 153"/>
            <p:cNvGrpSpPr>
              <a:grpSpLocks/>
            </p:cNvGrpSpPr>
            <p:nvPr/>
          </p:nvGrpSpPr>
          <p:grpSpPr bwMode="auto">
            <a:xfrm>
              <a:off x="528092" y="4081140"/>
              <a:ext cx="3672408" cy="2520280"/>
              <a:chOff x="755576" y="2019095"/>
              <a:chExt cx="3456384" cy="2418017"/>
            </a:xfrm>
          </p:grpSpPr>
          <p:sp>
            <p:nvSpPr>
              <p:cNvPr id="1037" name="Line 4"/>
              <p:cNvSpPr>
                <a:spLocks noChangeShapeType="1"/>
              </p:cNvSpPr>
              <p:nvPr/>
            </p:nvSpPr>
            <p:spPr bwMode="auto">
              <a:xfrm flipH="1" flipV="1">
                <a:off x="830286" y="2803317"/>
                <a:ext cx="948673" cy="203835"/>
              </a:xfrm>
              <a:prstGeom prst="line">
                <a:avLst/>
              </a:prstGeom>
              <a:noFill/>
              <a:ln w="19050">
                <a:solidFill>
                  <a:schemeClr val="tx1"/>
                </a:solidFill>
                <a:round/>
                <a:headEnd/>
                <a:tailEnd/>
              </a:ln>
            </p:spPr>
            <p:txBody>
              <a:bodyPr wrap="none" anchor="ctr"/>
              <a:lstStyle/>
              <a:p>
                <a:endParaRPr lang="zh-CN" altLang="en-US"/>
              </a:p>
            </p:txBody>
          </p:sp>
          <p:sp>
            <p:nvSpPr>
              <p:cNvPr id="1038" name="Line 5"/>
              <p:cNvSpPr>
                <a:spLocks noChangeShapeType="1"/>
              </p:cNvSpPr>
              <p:nvPr/>
            </p:nvSpPr>
            <p:spPr bwMode="auto">
              <a:xfrm flipH="1">
                <a:off x="3377466" y="3077172"/>
                <a:ext cx="608955" cy="0"/>
              </a:xfrm>
              <a:prstGeom prst="line">
                <a:avLst/>
              </a:prstGeom>
              <a:noFill/>
              <a:ln w="19050">
                <a:solidFill>
                  <a:schemeClr val="tx1"/>
                </a:solidFill>
                <a:round/>
                <a:headEnd/>
                <a:tailEnd/>
              </a:ln>
            </p:spPr>
            <p:txBody>
              <a:bodyPr wrap="none" anchor="ctr"/>
              <a:lstStyle/>
              <a:p>
                <a:endParaRPr lang="zh-CN" altLang="en-US"/>
              </a:p>
            </p:txBody>
          </p:sp>
          <p:sp>
            <p:nvSpPr>
              <p:cNvPr id="1039" name="Line 6"/>
              <p:cNvSpPr>
                <a:spLocks noChangeShapeType="1"/>
              </p:cNvSpPr>
              <p:nvPr/>
            </p:nvSpPr>
            <p:spPr bwMode="auto">
              <a:xfrm flipH="1">
                <a:off x="2929207" y="2300731"/>
                <a:ext cx="319983" cy="423231"/>
              </a:xfrm>
              <a:prstGeom prst="line">
                <a:avLst/>
              </a:prstGeom>
              <a:noFill/>
              <a:ln w="19050">
                <a:solidFill>
                  <a:schemeClr val="tx1"/>
                </a:solidFill>
                <a:round/>
                <a:headEnd/>
                <a:tailEnd/>
              </a:ln>
            </p:spPr>
            <p:txBody>
              <a:bodyPr wrap="none" anchor="ctr"/>
              <a:lstStyle/>
              <a:p>
                <a:endParaRPr lang="zh-CN" altLang="en-US"/>
              </a:p>
            </p:txBody>
          </p:sp>
          <p:sp>
            <p:nvSpPr>
              <p:cNvPr id="1040" name="Line 7"/>
              <p:cNvSpPr>
                <a:spLocks noChangeShapeType="1"/>
              </p:cNvSpPr>
              <p:nvPr/>
            </p:nvSpPr>
            <p:spPr bwMode="auto">
              <a:xfrm flipH="1" flipV="1">
                <a:off x="2865775" y="3641998"/>
                <a:ext cx="338308" cy="448127"/>
              </a:xfrm>
              <a:prstGeom prst="line">
                <a:avLst/>
              </a:prstGeom>
              <a:noFill/>
              <a:ln w="19050">
                <a:solidFill>
                  <a:schemeClr val="tx1"/>
                </a:solidFill>
                <a:round/>
                <a:headEnd/>
                <a:tailEnd/>
              </a:ln>
            </p:spPr>
            <p:txBody>
              <a:bodyPr wrap="none" anchor="ctr"/>
              <a:lstStyle/>
              <a:p>
                <a:endParaRPr lang="zh-CN" altLang="en-US"/>
              </a:p>
            </p:txBody>
          </p:sp>
          <p:sp>
            <p:nvSpPr>
              <p:cNvPr id="1041" name="Line 8"/>
              <p:cNvSpPr>
                <a:spLocks noChangeShapeType="1"/>
              </p:cNvSpPr>
              <p:nvPr/>
            </p:nvSpPr>
            <p:spPr bwMode="auto">
              <a:xfrm>
                <a:off x="1778959" y="2300731"/>
                <a:ext cx="255141" cy="494806"/>
              </a:xfrm>
              <a:prstGeom prst="line">
                <a:avLst/>
              </a:prstGeom>
              <a:noFill/>
              <a:ln w="19050">
                <a:solidFill>
                  <a:schemeClr val="tx1"/>
                </a:solidFill>
                <a:round/>
                <a:headEnd/>
                <a:tailEnd/>
              </a:ln>
            </p:spPr>
            <p:txBody>
              <a:bodyPr wrap="none" anchor="ctr"/>
              <a:lstStyle/>
              <a:p>
                <a:endParaRPr lang="zh-CN" altLang="en-US"/>
              </a:p>
            </p:txBody>
          </p:sp>
          <p:sp>
            <p:nvSpPr>
              <p:cNvPr id="1042" name="Line 9"/>
              <p:cNvSpPr>
                <a:spLocks noChangeShapeType="1"/>
              </p:cNvSpPr>
              <p:nvPr/>
            </p:nvSpPr>
            <p:spPr bwMode="auto">
              <a:xfrm flipV="1">
                <a:off x="1905825" y="3571979"/>
                <a:ext cx="128275" cy="518146"/>
              </a:xfrm>
              <a:prstGeom prst="line">
                <a:avLst/>
              </a:prstGeom>
              <a:noFill/>
              <a:ln w="19050">
                <a:solidFill>
                  <a:schemeClr val="tx1"/>
                </a:solidFill>
                <a:round/>
                <a:headEnd/>
                <a:tailEnd/>
              </a:ln>
            </p:spPr>
            <p:txBody>
              <a:bodyPr wrap="none" anchor="ctr"/>
              <a:lstStyle/>
              <a:p>
                <a:endParaRPr lang="zh-CN" altLang="en-US"/>
              </a:p>
            </p:txBody>
          </p:sp>
          <p:sp>
            <p:nvSpPr>
              <p:cNvPr id="1043" name="Line 10"/>
              <p:cNvSpPr>
                <a:spLocks noChangeShapeType="1"/>
              </p:cNvSpPr>
              <p:nvPr/>
            </p:nvSpPr>
            <p:spPr bwMode="auto">
              <a:xfrm flipV="1">
                <a:off x="1236256" y="3400819"/>
                <a:ext cx="473632" cy="298751"/>
              </a:xfrm>
              <a:prstGeom prst="line">
                <a:avLst/>
              </a:prstGeom>
              <a:noFill/>
              <a:ln w="19050">
                <a:solidFill>
                  <a:schemeClr val="tx1"/>
                </a:solidFill>
                <a:round/>
                <a:headEnd/>
                <a:tailEnd/>
              </a:ln>
            </p:spPr>
            <p:txBody>
              <a:bodyPr wrap="none" anchor="ctr"/>
              <a:lstStyle/>
              <a:p>
                <a:endParaRPr lang="zh-CN" altLang="en-US"/>
              </a:p>
            </p:txBody>
          </p:sp>
          <p:pic>
            <p:nvPicPr>
              <p:cNvPr id="1044" name="Picture 11"/>
              <p:cNvPicPr>
                <a:picLocks noChangeArrowheads="1"/>
              </p:cNvPicPr>
              <p:nvPr/>
            </p:nvPicPr>
            <p:blipFill>
              <a:blip r:embed="rId5" cstate="print"/>
              <a:srcRect/>
              <a:stretch>
                <a:fillRect/>
              </a:stretch>
            </p:blipFill>
            <p:spPr bwMode="auto">
              <a:xfrm>
                <a:off x="3120915" y="2019095"/>
                <a:ext cx="387645" cy="441903"/>
              </a:xfrm>
              <a:prstGeom prst="rect">
                <a:avLst/>
              </a:prstGeom>
              <a:noFill/>
              <a:ln w="9525">
                <a:noFill/>
                <a:miter lim="800000"/>
                <a:headEnd/>
                <a:tailEnd/>
              </a:ln>
            </p:spPr>
          </p:pic>
          <p:pic>
            <p:nvPicPr>
              <p:cNvPr id="1045" name="Picture 12"/>
              <p:cNvPicPr>
                <a:picLocks noChangeArrowheads="1"/>
              </p:cNvPicPr>
              <p:nvPr/>
            </p:nvPicPr>
            <p:blipFill>
              <a:blip r:embed="rId5" cstate="print"/>
              <a:srcRect/>
              <a:stretch>
                <a:fillRect/>
              </a:stretch>
            </p:blipFill>
            <p:spPr bwMode="auto">
              <a:xfrm>
                <a:off x="1583022" y="2019095"/>
                <a:ext cx="387645" cy="441903"/>
              </a:xfrm>
              <a:prstGeom prst="rect">
                <a:avLst/>
              </a:prstGeom>
              <a:noFill/>
              <a:ln w="9525">
                <a:noFill/>
                <a:miter lim="800000"/>
                <a:headEnd/>
                <a:tailEnd/>
              </a:ln>
            </p:spPr>
          </p:pic>
          <p:pic>
            <p:nvPicPr>
              <p:cNvPr id="1046" name="Picture 13"/>
              <p:cNvPicPr>
                <a:picLocks noChangeArrowheads="1"/>
              </p:cNvPicPr>
              <p:nvPr/>
            </p:nvPicPr>
            <p:blipFill>
              <a:blip r:embed="rId5" cstate="print"/>
              <a:srcRect/>
              <a:stretch>
                <a:fillRect/>
              </a:stretch>
            </p:blipFill>
            <p:spPr bwMode="auto">
              <a:xfrm>
                <a:off x="3824315" y="2723961"/>
                <a:ext cx="387645" cy="441903"/>
              </a:xfrm>
              <a:prstGeom prst="rect">
                <a:avLst/>
              </a:prstGeom>
              <a:noFill/>
              <a:ln w="9525">
                <a:noFill/>
                <a:miter lim="800000"/>
                <a:headEnd/>
                <a:tailEnd/>
              </a:ln>
            </p:spPr>
          </p:pic>
          <p:pic>
            <p:nvPicPr>
              <p:cNvPr id="1047" name="Picture 14"/>
              <p:cNvPicPr>
                <a:picLocks noChangeArrowheads="1"/>
              </p:cNvPicPr>
              <p:nvPr/>
            </p:nvPicPr>
            <p:blipFill>
              <a:blip r:embed="rId5" cstate="print"/>
              <a:srcRect/>
              <a:stretch>
                <a:fillRect/>
              </a:stretch>
            </p:blipFill>
            <p:spPr bwMode="auto">
              <a:xfrm>
                <a:off x="3057483" y="3995209"/>
                <a:ext cx="387645" cy="441903"/>
              </a:xfrm>
              <a:prstGeom prst="rect">
                <a:avLst/>
              </a:prstGeom>
              <a:noFill/>
              <a:ln w="9525">
                <a:noFill/>
                <a:miter lim="800000"/>
                <a:headEnd/>
                <a:tailEnd/>
              </a:ln>
            </p:spPr>
          </p:pic>
          <p:pic>
            <p:nvPicPr>
              <p:cNvPr id="1048" name="Picture 15"/>
              <p:cNvPicPr>
                <a:picLocks noChangeArrowheads="1"/>
              </p:cNvPicPr>
              <p:nvPr/>
            </p:nvPicPr>
            <p:blipFill>
              <a:blip r:embed="rId5" cstate="print"/>
              <a:srcRect/>
              <a:stretch>
                <a:fillRect/>
              </a:stretch>
            </p:blipFill>
            <p:spPr bwMode="auto">
              <a:xfrm>
                <a:off x="1714116" y="3995209"/>
                <a:ext cx="387645" cy="441903"/>
              </a:xfrm>
              <a:prstGeom prst="rect">
                <a:avLst/>
              </a:prstGeom>
              <a:noFill/>
              <a:ln w="9525">
                <a:noFill/>
                <a:miter lim="800000"/>
                <a:headEnd/>
                <a:tailEnd/>
              </a:ln>
            </p:spPr>
          </p:pic>
          <p:pic>
            <p:nvPicPr>
              <p:cNvPr id="1049" name="Picture 16"/>
              <p:cNvPicPr>
                <a:picLocks noChangeArrowheads="1"/>
              </p:cNvPicPr>
              <p:nvPr/>
            </p:nvPicPr>
            <p:blipFill>
              <a:blip r:embed="rId5" cstate="print"/>
              <a:srcRect/>
              <a:stretch>
                <a:fillRect/>
              </a:stretch>
            </p:blipFill>
            <p:spPr bwMode="auto">
              <a:xfrm>
                <a:off x="965609" y="3400819"/>
                <a:ext cx="387645" cy="441903"/>
              </a:xfrm>
              <a:prstGeom prst="rect">
                <a:avLst/>
              </a:prstGeom>
              <a:noFill/>
              <a:ln w="9525">
                <a:noFill/>
                <a:miter lim="800000"/>
                <a:headEnd/>
                <a:tailEnd/>
              </a:ln>
            </p:spPr>
          </p:pic>
          <p:pic>
            <p:nvPicPr>
              <p:cNvPr id="1050" name="Picture 18"/>
              <p:cNvPicPr>
                <a:picLocks noChangeArrowheads="1"/>
              </p:cNvPicPr>
              <p:nvPr/>
            </p:nvPicPr>
            <p:blipFill>
              <a:blip r:embed="rId5" cstate="print"/>
              <a:srcRect/>
              <a:stretch>
                <a:fillRect/>
              </a:stretch>
            </p:blipFill>
            <p:spPr bwMode="auto">
              <a:xfrm>
                <a:off x="755576" y="2583922"/>
                <a:ext cx="387645" cy="441903"/>
              </a:xfrm>
              <a:prstGeom prst="rect">
                <a:avLst/>
              </a:prstGeom>
              <a:noFill/>
              <a:ln w="9525">
                <a:noFill/>
                <a:miter lim="800000"/>
                <a:headEnd/>
                <a:tailEnd/>
              </a:ln>
            </p:spPr>
          </p:pic>
          <p:graphicFrame>
            <p:nvGraphicFramePr>
              <p:cNvPr id="1026" name="Object 19"/>
              <p:cNvGraphicFramePr>
                <a:graphicFrameLocks noChangeAspect="1"/>
              </p:cNvGraphicFramePr>
              <p:nvPr/>
            </p:nvGraphicFramePr>
            <p:xfrm>
              <a:off x="1458977" y="2442326"/>
              <a:ext cx="2173631" cy="1694479"/>
            </p:xfrm>
            <a:graphic>
              <a:graphicData uri="http://schemas.openxmlformats.org/presentationml/2006/ole">
                <p:oleObj spid="_x0000_s1027" name="VISIO" r:id="rId7" imgW="1689840" imgH="964440" progId="">
                  <p:embed/>
                </p:oleObj>
              </a:graphicData>
            </a:graphic>
          </p:graphicFrame>
        </p:grpSp>
        <p:sp>
          <p:nvSpPr>
            <p:cNvPr id="173" name="TextBox 172"/>
            <p:cNvSpPr txBox="1"/>
            <p:nvPr/>
          </p:nvSpPr>
          <p:spPr>
            <a:xfrm>
              <a:off x="1676008" y="5156269"/>
              <a:ext cx="1511503" cy="462131"/>
            </a:xfrm>
            <a:prstGeom prst="rect">
              <a:avLst/>
            </a:prstGeom>
            <a:noFill/>
          </p:spPr>
          <p:txBody>
            <a:bodyPr>
              <a:spAutoFit/>
            </a:bodyPr>
            <a:lstStyle/>
            <a:p>
              <a:r>
                <a:rPr lang="en-US" altLang="zh-CN" dirty="0">
                  <a:solidFill>
                    <a:srgbClr val="FF0000"/>
                  </a:solidFill>
                  <a:latin typeface="Comic Sans MS" pitchFamily="66" charset="0"/>
                  <a:ea typeface="宋体" charset="-122"/>
                </a:rPr>
                <a:t>I</a:t>
              </a:r>
              <a:r>
                <a:rPr lang="en-US" altLang="zh-CN" dirty="0">
                  <a:solidFill>
                    <a:srgbClr val="262699"/>
                  </a:solidFill>
                  <a:latin typeface="Comic Sans MS" pitchFamily="66" charset="0"/>
                  <a:ea typeface="宋体" charset="-122"/>
                </a:rPr>
                <a:t>nternet</a:t>
              </a:r>
              <a:endParaRPr lang="zh-CN" altLang="en-US" dirty="0">
                <a:solidFill>
                  <a:srgbClr val="262699"/>
                </a:solidFill>
                <a:latin typeface="Comic Sans MS" pitchFamily="66" charset="0"/>
                <a:ea typeface="宋体" charset="-122"/>
              </a:endParaRPr>
            </a:p>
          </p:txBody>
        </p:sp>
        <p:sp>
          <p:nvSpPr>
            <p:cNvPr id="174" name="TextBox 173"/>
            <p:cNvSpPr txBox="1"/>
            <p:nvPr/>
          </p:nvSpPr>
          <p:spPr>
            <a:xfrm>
              <a:off x="3720982" y="5245201"/>
              <a:ext cx="876418" cy="462131"/>
            </a:xfrm>
            <a:prstGeom prst="rect">
              <a:avLst/>
            </a:prstGeom>
            <a:noFill/>
          </p:spPr>
          <p:txBody>
            <a:bodyPr>
              <a:spAutoFit/>
            </a:bodyPr>
            <a:lstStyle/>
            <a:p>
              <a:r>
                <a:rPr lang="en-US" altLang="zh-CN">
                  <a:solidFill>
                    <a:srgbClr val="262699"/>
                  </a:solidFill>
                  <a:latin typeface="Comic Sans MS" pitchFamily="66" charset="0"/>
                  <a:ea typeface="宋体" charset="-122"/>
                </a:rPr>
                <a:t>host</a:t>
              </a:r>
              <a:endParaRPr lang="zh-CN" altLang="en-US">
                <a:solidFill>
                  <a:srgbClr val="262699"/>
                </a:solidFill>
                <a:latin typeface="Comic Sans MS" pitchFamily="66" charset="0"/>
                <a:ea typeface="宋体" charset="-122"/>
              </a:endParaRPr>
            </a:p>
          </p:txBody>
        </p:sp>
      </p:grpSp>
      <p:sp>
        <p:nvSpPr>
          <p:cNvPr id="178" name="内容占位符 2"/>
          <p:cNvSpPr>
            <a:spLocks noGrp="1"/>
          </p:cNvSpPr>
          <p:nvPr>
            <p:ph idx="1"/>
          </p:nvPr>
        </p:nvSpPr>
        <p:spPr>
          <a:xfrm>
            <a:off x="4699000" y="3795486"/>
            <a:ext cx="4152900" cy="1701800"/>
          </a:xfrm>
        </p:spPr>
        <p:txBody>
          <a:bodyPr/>
          <a:lstStyle/>
          <a:p>
            <a:r>
              <a:rPr lang="en-US" altLang="zh-CN" sz="2400" dirty="0" smtClean="0">
                <a:ea typeface="宋体" charset="-122"/>
              </a:rPr>
              <a:t>Networks connect many nodes.</a:t>
            </a:r>
          </a:p>
          <a:p>
            <a:r>
              <a:rPr lang="en-US" altLang="zh-CN" sz="2400" dirty="0" smtClean="0">
                <a:ea typeface="宋体" charset="-122"/>
              </a:rPr>
              <a:t>The </a:t>
            </a:r>
            <a:r>
              <a:rPr lang="en-US" altLang="zh-CN" sz="2400" dirty="0" smtClean="0">
                <a:solidFill>
                  <a:srgbClr val="FF0000"/>
                </a:solidFill>
                <a:ea typeface="宋体" charset="-122"/>
              </a:rPr>
              <a:t>I</a:t>
            </a:r>
            <a:r>
              <a:rPr lang="en-US" altLang="zh-CN" sz="2400" dirty="0" smtClean="0">
                <a:ea typeface="宋体" charset="-122"/>
              </a:rPr>
              <a:t>nternet connects many networks.</a:t>
            </a:r>
            <a:endParaRPr lang="zh-CN" altLang="en-US" sz="2400" dirty="0" smtClean="0">
              <a:ea typeface="宋体" charset="-122"/>
            </a:endParaRPr>
          </a:p>
        </p:txBody>
      </p:sp>
      <p:sp>
        <p:nvSpPr>
          <p:cNvPr id="172" name="TextBox 171"/>
          <p:cNvSpPr txBox="1"/>
          <p:nvPr/>
        </p:nvSpPr>
        <p:spPr>
          <a:xfrm>
            <a:off x="4654966" y="5618792"/>
            <a:ext cx="4227778" cy="830997"/>
          </a:xfrm>
          <a:prstGeom prst="rect">
            <a:avLst/>
          </a:prstGeom>
          <a:solidFill>
            <a:schemeClr val="accent1"/>
          </a:solidFill>
        </p:spPr>
        <p:txBody>
          <a:bodyPr wrap="square" rtlCol="0">
            <a:spAutoFit/>
          </a:bodyPr>
          <a:lstStyle/>
          <a:p>
            <a:r>
              <a:rPr lang="en-US" altLang="zh-CN" u="sng" dirty="0" smtClean="0">
                <a:solidFill>
                  <a:srgbClr val="FF0000"/>
                </a:solidFill>
                <a:latin typeface="+mn-lt"/>
              </a:rPr>
              <a:t>Q:</a:t>
            </a:r>
            <a:r>
              <a:rPr lang="en-US" altLang="zh-CN" dirty="0" smtClean="0">
                <a:latin typeface="+mn-lt"/>
              </a:rPr>
              <a:t> Except the Internet, any other kinds of networks? </a:t>
            </a:r>
            <a:endParaRPr lang="zh-CN" altLang="en-US" dirty="0">
              <a:latin typeface="+mn-lt"/>
            </a:endParaRPr>
          </a:p>
        </p:txBody>
      </p:sp>
      <p:grpSp>
        <p:nvGrpSpPr>
          <p:cNvPr id="179" name="组合 178"/>
          <p:cNvGrpSpPr/>
          <p:nvPr/>
        </p:nvGrpSpPr>
        <p:grpSpPr>
          <a:xfrm>
            <a:off x="2449286" y="1611086"/>
            <a:ext cx="1088571" cy="461665"/>
            <a:chOff x="2449286" y="1611086"/>
            <a:chExt cx="1088571" cy="461665"/>
          </a:xfrm>
        </p:grpSpPr>
        <p:cxnSp>
          <p:nvCxnSpPr>
            <p:cNvPr id="176" name="直接连接符 175"/>
            <p:cNvCxnSpPr/>
            <p:nvPr/>
          </p:nvCxnSpPr>
          <p:spPr bwMode="auto">
            <a:xfrm>
              <a:off x="2449286" y="1959429"/>
              <a:ext cx="707571" cy="0"/>
            </a:xfrm>
            <a:prstGeom prst="line">
              <a:avLst/>
            </a:prstGeom>
            <a:ln w="38100">
              <a:solidFill>
                <a:srgbClr val="FF33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77" name="TextBox 176"/>
            <p:cNvSpPr txBox="1"/>
            <p:nvPr/>
          </p:nvSpPr>
          <p:spPr>
            <a:xfrm>
              <a:off x="3135085" y="1611086"/>
              <a:ext cx="402772" cy="461665"/>
            </a:xfrm>
            <a:prstGeom prst="rect">
              <a:avLst/>
            </a:prstGeom>
            <a:noFill/>
          </p:spPr>
          <p:txBody>
            <a:bodyPr wrap="square" rtlCol="0">
              <a:spAutoFit/>
            </a:bodyPr>
            <a:lstStyle/>
            <a:p>
              <a:r>
                <a:rPr lang="en-US" altLang="zh-CN" b="1" dirty="0" smtClean="0">
                  <a:solidFill>
                    <a:srgbClr val="FF0000"/>
                  </a:solidFill>
                  <a:latin typeface="+mn-lt"/>
                </a:rPr>
                <a:t>?</a:t>
              </a:r>
              <a:endParaRPr lang="zh-CN" altLang="en-US" b="1" dirty="0">
                <a:solidFill>
                  <a:srgbClr val="FF0000"/>
                </a:solidFill>
                <a:latin typeface="+mn-lt"/>
              </a:endParaRPr>
            </a:p>
          </p:txBody>
        </p:sp>
      </p:grpSp>
      <p:sp>
        <p:nvSpPr>
          <p:cNvPr id="180" name="TextBox 179"/>
          <p:cNvSpPr txBox="1"/>
          <p:nvPr/>
        </p:nvSpPr>
        <p:spPr>
          <a:xfrm>
            <a:off x="6106887" y="326571"/>
            <a:ext cx="268877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dirty="0" smtClean="0">
                <a:solidFill>
                  <a:srgbClr val="FF0000"/>
                </a:solidFill>
              </a:rPr>
              <a:t>Q: </a:t>
            </a:r>
            <a:r>
              <a:rPr lang="en-US" altLang="zh-CN" dirty="0" smtClean="0">
                <a:latin typeface="+mn-lt"/>
              </a:rPr>
              <a:t>What does a cloud represent?</a:t>
            </a:r>
            <a:endParaRPr lang="zh-CN" altLang="en-US"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slide(fromLeft)">
                                      <p:cBhvr>
                                        <p:cTn id="7" dur="5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slide(fromLeft)">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P spid="172" grpId="0" animBg="1"/>
      <p:bldP spid="18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80</a:t>
            </a:fld>
            <a:endParaRPr lang="en-US" altLang="ko-KR"/>
          </a:p>
        </p:txBody>
      </p:sp>
      <p:grpSp>
        <p:nvGrpSpPr>
          <p:cNvPr id="2" name="组合 143"/>
          <p:cNvGrpSpPr/>
          <p:nvPr/>
        </p:nvGrpSpPr>
        <p:grpSpPr>
          <a:xfrm>
            <a:off x="84138" y="53975"/>
            <a:ext cx="9347198" cy="6183313"/>
            <a:chOff x="84138" y="53975"/>
            <a:chExt cx="9347198" cy="6183313"/>
          </a:xfrm>
        </p:grpSpPr>
        <p:sp>
          <p:nvSpPr>
            <p:cNvPr id="7" name="Oval 120"/>
            <p:cNvSpPr>
              <a:spLocks noChangeArrowheads="1"/>
            </p:cNvSpPr>
            <p:nvPr/>
          </p:nvSpPr>
          <p:spPr bwMode="auto">
            <a:xfrm>
              <a:off x="395288" y="53975"/>
              <a:ext cx="8540750" cy="4989513"/>
            </a:xfrm>
            <a:prstGeom prst="ellipse">
              <a:avLst/>
            </a:prstGeom>
            <a:solidFill>
              <a:srgbClr val="FFFF99"/>
            </a:solidFill>
            <a:ln w="9525">
              <a:solidFill>
                <a:schemeClr val="tx1"/>
              </a:solidFill>
              <a:prstDash val="dash"/>
              <a:round/>
              <a:headEnd/>
              <a:tailEnd/>
            </a:ln>
          </p:spPr>
          <p:txBody>
            <a:bodyPr wrap="none" anchor="ctr"/>
            <a:lstStyle/>
            <a:p>
              <a:pPr algn="ctr"/>
              <a:endParaRPr lang="zh-CN" altLang="zh-CN" sz="1400">
                <a:latin typeface="+mn-lt"/>
              </a:endParaRPr>
            </a:p>
          </p:txBody>
        </p:sp>
        <p:sp>
          <p:nvSpPr>
            <p:cNvPr id="8" name="Oval 4"/>
            <p:cNvSpPr>
              <a:spLocks noChangeArrowheads="1"/>
            </p:cNvSpPr>
            <p:nvPr/>
          </p:nvSpPr>
          <p:spPr bwMode="auto">
            <a:xfrm>
              <a:off x="1403350" y="623888"/>
              <a:ext cx="6313488" cy="3667125"/>
            </a:xfrm>
            <a:prstGeom prst="ellipse">
              <a:avLst/>
            </a:prstGeom>
            <a:solidFill>
              <a:srgbClr val="00FFCC"/>
            </a:solidFill>
            <a:ln w="9525">
              <a:solidFill>
                <a:schemeClr val="tx1"/>
              </a:solidFill>
              <a:prstDash val="dash"/>
              <a:round/>
              <a:headEnd/>
              <a:tailEnd/>
            </a:ln>
          </p:spPr>
          <p:txBody>
            <a:bodyPr wrap="none" anchor="ctr"/>
            <a:lstStyle/>
            <a:p>
              <a:endParaRPr lang="zh-CN" altLang="en-US" sz="1400">
                <a:latin typeface="+mn-lt"/>
              </a:endParaRPr>
            </a:p>
          </p:txBody>
        </p:sp>
        <p:sp>
          <p:nvSpPr>
            <p:cNvPr id="9" name="Oval 5"/>
            <p:cNvSpPr>
              <a:spLocks noChangeArrowheads="1"/>
            </p:cNvSpPr>
            <p:nvPr/>
          </p:nvSpPr>
          <p:spPr bwMode="auto">
            <a:xfrm>
              <a:off x="2555875" y="1268413"/>
              <a:ext cx="3816350" cy="2303462"/>
            </a:xfrm>
            <a:prstGeom prst="ellipse">
              <a:avLst/>
            </a:prstGeom>
            <a:solidFill>
              <a:srgbClr val="FFCCFF"/>
            </a:solidFill>
            <a:ln w="9525">
              <a:solidFill>
                <a:schemeClr val="tx1"/>
              </a:solidFill>
              <a:prstDash val="dash"/>
              <a:round/>
              <a:headEnd/>
              <a:tailEnd/>
            </a:ln>
          </p:spPr>
          <p:txBody>
            <a:bodyPr wrap="none" anchor="ctr"/>
            <a:lstStyle/>
            <a:p>
              <a:endParaRPr lang="zh-CN" altLang="en-US" sz="1400">
                <a:latin typeface="+mn-lt"/>
              </a:endParaRPr>
            </a:p>
          </p:txBody>
        </p:sp>
        <p:sp>
          <p:nvSpPr>
            <p:cNvPr id="10" name="Line 6"/>
            <p:cNvSpPr>
              <a:spLocks noChangeShapeType="1"/>
            </p:cNvSpPr>
            <p:nvPr/>
          </p:nvSpPr>
          <p:spPr bwMode="auto">
            <a:xfrm flipV="1">
              <a:off x="3124200" y="2563813"/>
              <a:ext cx="871538" cy="212725"/>
            </a:xfrm>
            <a:prstGeom prst="line">
              <a:avLst/>
            </a:prstGeom>
            <a:noFill/>
            <a:ln w="9525">
              <a:solidFill>
                <a:schemeClr val="tx1"/>
              </a:solidFill>
              <a:round/>
              <a:headEnd/>
              <a:tailEnd/>
            </a:ln>
          </p:spPr>
          <p:txBody>
            <a:bodyPr/>
            <a:lstStyle/>
            <a:p>
              <a:endParaRPr lang="zh-CN" altLang="en-US" sz="1400">
                <a:latin typeface="+mn-lt"/>
              </a:endParaRPr>
            </a:p>
          </p:txBody>
        </p:sp>
        <p:sp>
          <p:nvSpPr>
            <p:cNvPr id="11" name="Line 7"/>
            <p:cNvSpPr>
              <a:spLocks noChangeShapeType="1"/>
            </p:cNvSpPr>
            <p:nvPr/>
          </p:nvSpPr>
          <p:spPr bwMode="auto">
            <a:xfrm flipV="1">
              <a:off x="4572000" y="2132013"/>
              <a:ext cx="647700" cy="503237"/>
            </a:xfrm>
            <a:prstGeom prst="line">
              <a:avLst/>
            </a:prstGeom>
            <a:noFill/>
            <a:ln w="28575">
              <a:solidFill>
                <a:schemeClr val="tx1"/>
              </a:solidFill>
              <a:round/>
              <a:headEnd/>
              <a:tailEnd/>
            </a:ln>
          </p:spPr>
          <p:txBody>
            <a:bodyPr/>
            <a:lstStyle/>
            <a:p>
              <a:endParaRPr lang="zh-CN" altLang="en-US" sz="1400">
                <a:latin typeface="+mn-lt"/>
              </a:endParaRPr>
            </a:p>
          </p:txBody>
        </p:sp>
        <p:sp>
          <p:nvSpPr>
            <p:cNvPr id="12" name="Oval 8"/>
            <p:cNvSpPr>
              <a:spLocks noChangeArrowheads="1"/>
            </p:cNvSpPr>
            <p:nvPr/>
          </p:nvSpPr>
          <p:spPr bwMode="auto">
            <a:xfrm>
              <a:off x="3851275" y="2454275"/>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zh-CN" altLang="en-US" sz="1400" dirty="0">
                  <a:latin typeface="+mn-lt"/>
                  <a:ea typeface="宋体" pitchFamily="2" charset="-122"/>
                </a:rPr>
                <a:t>一级 </a:t>
              </a:r>
              <a:r>
                <a:rPr kumimoji="1" lang="en-US" altLang="zh-CN" sz="1400" dirty="0">
                  <a:latin typeface="+mn-lt"/>
                  <a:ea typeface="宋体" pitchFamily="2" charset="-122"/>
                </a:rPr>
                <a:t>ISP</a:t>
              </a:r>
            </a:p>
          </p:txBody>
        </p:sp>
        <p:sp>
          <p:nvSpPr>
            <p:cNvPr id="13" name="Line 9"/>
            <p:cNvSpPr>
              <a:spLocks noChangeShapeType="1"/>
            </p:cNvSpPr>
            <p:nvPr/>
          </p:nvSpPr>
          <p:spPr bwMode="auto">
            <a:xfrm flipH="1" flipV="1">
              <a:off x="6553200" y="4376738"/>
              <a:ext cx="1763713" cy="779462"/>
            </a:xfrm>
            <a:prstGeom prst="line">
              <a:avLst/>
            </a:prstGeom>
            <a:noFill/>
            <a:ln w="9525">
              <a:solidFill>
                <a:schemeClr val="tx1"/>
              </a:solidFill>
              <a:round/>
              <a:headEnd/>
              <a:tailEnd/>
            </a:ln>
          </p:spPr>
          <p:txBody>
            <a:bodyPr/>
            <a:lstStyle/>
            <a:p>
              <a:endParaRPr lang="zh-CN" altLang="en-US" sz="1400">
                <a:latin typeface="+mn-lt"/>
              </a:endParaRPr>
            </a:p>
          </p:txBody>
        </p:sp>
        <p:sp>
          <p:nvSpPr>
            <p:cNvPr id="14" name="Line 10"/>
            <p:cNvSpPr>
              <a:spLocks noChangeShapeType="1"/>
            </p:cNvSpPr>
            <p:nvPr/>
          </p:nvSpPr>
          <p:spPr bwMode="auto">
            <a:xfrm>
              <a:off x="2362200" y="4300538"/>
              <a:ext cx="193675" cy="855662"/>
            </a:xfrm>
            <a:prstGeom prst="line">
              <a:avLst/>
            </a:prstGeom>
            <a:noFill/>
            <a:ln w="9525">
              <a:solidFill>
                <a:schemeClr val="tx1"/>
              </a:solidFill>
              <a:round/>
              <a:headEnd/>
              <a:tailEnd/>
            </a:ln>
          </p:spPr>
          <p:txBody>
            <a:bodyPr/>
            <a:lstStyle/>
            <a:p>
              <a:endParaRPr lang="zh-CN" altLang="en-US" sz="1400">
                <a:latin typeface="+mn-lt"/>
              </a:endParaRPr>
            </a:p>
          </p:txBody>
        </p:sp>
        <p:sp>
          <p:nvSpPr>
            <p:cNvPr id="15" name="Line 11"/>
            <p:cNvSpPr>
              <a:spLocks noChangeShapeType="1"/>
            </p:cNvSpPr>
            <p:nvPr/>
          </p:nvSpPr>
          <p:spPr bwMode="auto">
            <a:xfrm>
              <a:off x="3429000" y="4376738"/>
              <a:ext cx="350838" cy="923925"/>
            </a:xfrm>
            <a:prstGeom prst="line">
              <a:avLst/>
            </a:prstGeom>
            <a:noFill/>
            <a:ln w="9525">
              <a:solidFill>
                <a:schemeClr val="tx1"/>
              </a:solidFill>
              <a:round/>
              <a:headEnd/>
              <a:tailEnd/>
            </a:ln>
          </p:spPr>
          <p:txBody>
            <a:bodyPr/>
            <a:lstStyle/>
            <a:p>
              <a:endParaRPr lang="zh-CN" altLang="en-US" sz="1400">
                <a:latin typeface="+mn-lt"/>
              </a:endParaRPr>
            </a:p>
          </p:txBody>
        </p:sp>
        <p:sp>
          <p:nvSpPr>
            <p:cNvPr id="16" name="Line 12"/>
            <p:cNvSpPr>
              <a:spLocks noChangeShapeType="1"/>
            </p:cNvSpPr>
            <p:nvPr/>
          </p:nvSpPr>
          <p:spPr bwMode="auto">
            <a:xfrm flipH="1">
              <a:off x="6084888" y="4376738"/>
              <a:ext cx="239712" cy="779462"/>
            </a:xfrm>
            <a:prstGeom prst="line">
              <a:avLst/>
            </a:prstGeom>
            <a:noFill/>
            <a:ln w="9525">
              <a:solidFill>
                <a:schemeClr val="tx1"/>
              </a:solidFill>
              <a:round/>
              <a:headEnd/>
              <a:tailEnd/>
            </a:ln>
          </p:spPr>
          <p:txBody>
            <a:bodyPr/>
            <a:lstStyle/>
            <a:p>
              <a:endParaRPr lang="zh-CN" altLang="en-US" sz="1400">
                <a:latin typeface="+mn-lt"/>
              </a:endParaRPr>
            </a:p>
          </p:txBody>
        </p:sp>
        <p:sp>
          <p:nvSpPr>
            <p:cNvPr id="17" name="Line 13"/>
            <p:cNvSpPr>
              <a:spLocks noChangeShapeType="1"/>
            </p:cNvSpPr>
            <p:nvPr/>
          </p:nvSpPr>
          <p:spPr bwMode="auto">
            <a:xfrm>
              <a:off x="6477000" y="4376738"/>
              <a:ext cx="615950" cy="708025"/>
            </a:xfrm>
            <a:prstGeom prst="line">
              <a:avLst/>
            </a:prstGeom>
            <a:noFill/>
            <a:ln w="9525">
              <a:solidFill>
                <a:schemeClr val="tx1"/>
              </a:solidFill>
              <a:round/>
              <a:headEnd/>
              <a:tailEnd/>
            </a:ln>
          </p:spPr>
          <p:txBody>
            <a:bodyPr/>
            <a:lstStyle/>
            <a:p>
              <a:endParaRPr lang="zh-CN" altLang="en-US" sz="1400">
                <a:latin typeface="+mn-lt"/>
              </a:endParaRPr>
            </a:p>
          </p:txBody>
        </p:sp>
        <p:sp>
          <p:nvSpPr>
            <p:cNvPr id="18" name="Line 14"/>
            <p:cNvSpPr>
              <a:spLocks noChangeShapeType="1"/>
            </p:cNvSpPr>
            <p:nvPr/>
          </p:nvSpPr>
          <p:spPr bwMode="auto">
            <a:xfrm>
              <a:off x="2916238" y="3787775"/>
              <a:ext cx="576262" cy="720725"/>
            </a:xfrm>
            <a:prstGeom prst="line">
              <a:avLst/>
            </a:prstGeom>
            <a:noFill/>
            <a:ln w="9525">
              <a:solidFill>
                <a:schemeClr val="tx1"/>
              </a:solidFill>
              <a:round/>
              <a:headEnd/>
              <a:tailEnd/>
            </a:ln>
          </p:spPr>
          <p:txBody>
            <a:bodyPr/>
            <a:lstStyle/>
            <a:p>
              <a:endParaRPr lang="zh-CN" altLang="en-US" sz="1400">
                <a:latin typeface="+mn-lt"/>
              </a:endParaRPr>
            </a:p>
          </p:txBody>
        </p:sp>
        <p:sp>
          <p:nvSpPr>
            <p:cNvPr id="19" name="Line 15"/>
            <p:cNvSpPr>
              <a:spLocks noChangeShapeType="1"/>
            </p:cNvSpPr>
            <p:nvPr/>
          </p:nvSpPr>
          <p:spPr bwMode="auto">
            <a:xfrm flipH="1">
              <a:off x="2235200" y="3652838"/>
              <a:ext cx="635000" cy="520700"/>
            </a:xfrm>
            <a:prstGeom prst="line">
              <a:avLst/>
            </a:prstGeom>
            <a:noFill/>
            <a:ln w="9525">
              <a:solidFill>
                <a:schemeClr val="tx1"/>
              </a:solidFill>
              <a:round/>
              <a:headEnd/>
              <a:tailEnd/>
            </a:ln>
          </p:spPr>
          <p:txBody>
            <a:bodyPr/>
            <a:lstStyle/>
            <a:p>
              <a:endParaRPr lang="zh-CN" altLang="en-US" sz="1400">
                <a:latin typeface="+mn-lt"/>
              </a:endParaRPr>
            </a:p>
          </p:txBody>
        </p:sp>
        <p:sp>
          <p:nvSpPr>
            <p:cNvPr id="20" name="Line 16"/>
            <p:cNvSpPr>
              <a:spLocks noChangeShapeType="1"/>
            </p:cNvSpPr>
            <p:nvPr/>
          </p:nvSpPr>
          <p:spPr bwMode="auto">
            <a:xfrm>
              <a:off x="6011863" y="2852738"/>
              <a:ext cx="936625" cy="142875"/>
            </a:xfrm>
            <a:prstGeom prst="line">
              <a:avLst/>
            </a:prstGeom>
            <a:noFill/>
            <a:ln w="9525">
              <a:solidFill>
                <a:schemeClr val="tx1"/>
              </a:solidFill>
              <a:round/>
              <a:headEnd/>
              <a:tailEnd/>
            </a:ln>
          </p:spPr>
          <p:txBody>
            <a:bodyPr/>
            <a:lstStyle/>
            <a:p>
              <a:endParaRPr lang="zh-CN" altLang="en-US" sz="1400">
                <a:latin typeface="+mn-lt"/>
              </a:endParaRPr>
            </a:p>
          </p:txBody>
        </p:sp>
        <p:sp>
          <p:nvSpPr>
            <p:cNvPr id="21" name="Line 17"/>
            <p:cNvSpPr>
              <a:spLocks noChangeShapeType="1"/>
            </p:cNvSpPr>
            <p:nvPr/>
          </p:nvSpPr>
          <p:spPr bwMode="auto">
            <a:xfrm flipH="1" flipV="1">
              <a:off x="5891213" y="3690938"/>
              <a:ext cx="446087" cy="685800"/>
            </a:xfrm>
            <a:prstGeom prst="line">
              <a:avLst/>
            </a:prstGeom>
            <a:noFill/>
            <a:ln w="9525">
              <a:solidFill>
                <a:schemeClr val="tx1"/>
              </a:solidFill>
              <a:round/>
              <a:headEnd/>
              <a:tailEnd/>
            </a:ln>
          </p:spPr>
          <p:txBody>
            <a:bodyPr/>
            <a:lstStyle/>
            <a:p>
              <a:endParaRPr lang="zh-CN" altLang="en-US" sz="1400">
                <a:latin typeface="+mn-lt"/>
              </a:endParaRPr>
            </a:p>
          </p:txBody>
        </p:sp>
        <p:sp>
          <p:nvSpPr>
            <p:cNvPr id="22" name="Line 18"/>
            <p:cNvSpPr>
              <a:spLocks noChangeShapeType="1"/>
            </p:cNvSpPr>
            <p:nvPr/>
          </p:nvSpPr>
          <p:spPr bwMode="auto">
            <a:xfrm flipV="1">
              <a:off x="5076825" y="3690938"/>
              <a:ext cx="714375" cy="889000"/>
            </a:xfrm>
            <a:prstGeom prst="line">
              <a:avLst/>
            </a:prstGeom>
            <a:noFill/>
            <a:ln w="9525">
              <a:solidFill>
                <a:schemeClr val="tx1"/>
              </a:solidFill>
              <a:round/>
              <a:headEnd/>
              <a:tailEnd/>
            </a:ln>
          </p:spPr>
          <p:txBody>
            <a:bodyPr/>
            <a:lstStyle/>
            <a:p>
              <a:endParaRPr lang="zh-CN" altLang="en-US" sz="1400">
                <a:latin typeface="+mn-lt"/>
              </a:endParaRPr>
            </a:p>
          </p:txBody>
        </p:sp>
        <p:sp>
          <p:nvSpPr>
            <p:cNvPr id="23" name="Line 19"/>
            <p:cNvSpPr>
              <a:spLocks noChangeShapeType="1"/>
            </p:cNvSpPr>
            <p:nvPr/>
          </p:nvSpPr>
          <p:spPr bwMode="auto">
            <a:xfrm>
              <a:off x="2627313" y="1701800"/>
              <a:ext cx="647700" cy="142875"/>
            </a:xfrm>
            <a:prstGeom prst="line">
              <a:avLst/>
            </a:prstGeom>
            <a:noFill/>
            <a:ln w="9525">
              <a:solidFill>
                <a:schemeClr val="tx1"/>
              </a:solidFill>
              <a:round/>
              <a:headEnd/>
              <a:tailEnd/>
            </a:ln>
          </p:spPr>
          <p:txBody>
            <a:bodyPr/>
            <a:lstStyle/>
            <a:p>
              <a:endParaRPr lang="zh-CN" altLang="en-US" sz="1400">
                <a:latin typeface="+mn-lt"/>
              </a:endParaRPr>
            </a:p>
          </p:txBody>
        </p:sp>
        <p:sp>
          <p:nvSpPr>
            <p:cNvPr id="24" name="Line 20"/>
            <p:cNvSpPr>
              <a:spLocks noChangeShapeType="1"/>
            </p:cNvSpPr>
            <p:nvPr/>
          </p:nvSpPr>
          <p:spPr bwMode="auto">
            <a:xfrm flipH="1">
              <a:off x="5437188" y="1341438"/>
              <a:ext cx="647700" cy="503237"/>
            </a:xfrm>
            <a:prstGeom prst="line">
              <a:avLst/>
            </a:prstGeom>
            <a:noFill/>
            <a:ln w="9525">
              <a:solidFill>
                <a:schemeClr val="tx1"/>
              </a:solidFill>
              <a:round/>
              <a:headEnd/>
              <a:tailEnd/>
            </a:ln>
          </p:spPr>
          <p:txBody>
            <a:bodyPr/>
            <a:lstStyle/>
            <a:p>
              <a:endParaRPr lang="zh-CN" altLang="en-US" sz="1400">
                <a:latin typeface="+mn-lt"/>
              </a:endParaRPr>
            </a:p>
          </p:txBody>
        </p:sp>
        <p:sp>
          <p:nvSpPr>
            <p:cNvPr id="25" name="Line 21"/>
            <p:cNvSpPr>
              <a:spLocks noChangeShapeType="1"/>
            </p:cNvSpPr>
            <p:nvPr/>
          </p:nvSpPr>
          <p:spPr bwMode="auto">
            <a:xfrm flipH="1">
              <a:off x="5894388" y="2132013"/>
              <a:ext cx="838200" cy="720725"/>
            </a:xfrm>
            <a:prstGeom prst="line">
              <a:avLst/>
            </a:prstGeom>
            <a:noFill/>
            <a:ln w="9525">
              <a:solidFill>
                <a:schemeClr val="tx1"/>
              </a:solidFill>
              <a:round/>
              <a:headEnd/>
              <a:tailEnd/>
            </a:ln>
          </p:spPr>
          <p:txBody>
            <a:bodyPr/>
            <a:lstStyle/>
            <a:p>
              <a:endParaRPr lang="zh-CN" altLang="en-US" sz="1400">
                <a:latin typeface="+mn-lt"/>
              </a:endParaRPr>
            </a:p>
          </p:txBody>
        </p:sp>
        <p:sp>
          <p:nvSpPr>
            <p:cNvPr id="26" name="Line 22"/>
            <p:cNvSpPr>
              <a:spLocks noChangeShapeType="1"/>
            </p:cNvSpPr>
            <p:nvPr/>
          </p:nvSpPr>
          <p:spPr bwMode="auto">
            <a:xfrm flipH="1">
              <a:off x="5791200" y="2916238"/>
              <a:ext cx="90488" cy="622300"/>
            </a:xfrm>
            <a:prstGeom prst="line">
              <a:avLst/>
            </a:prstGeom>
            <a:noFill/>
            <a:ln w="9525">
              <a:solidFill>
                <a:schemeClr val="tx1"/>
              </a:solidFill>
              <a:round/>
              <a:headEnd/>
              <a:tailEnd/>
            </a:ln>
          </p:spPr>
          <p:txBody>
            <a:bodyPr/>
            <a:lstStyle/>
            <a:p>
              <a:endParaRPr lang="zh-CN" altLang="en-US" sz="1400">
                <a:latin typeface="+mn-lt"/>
              </a:endParaRPr>
            </a:p>
          </p:txBody>
        </p:sp>
        <p:sp>
          <p:nvSpPr>
            <p:cNvPr id="27" name="Line 23"/>
            <p:cNvSpPr>
              <a:spLocks noChangeShapeType="1"/>
            </p:cNvSpPr>
            <p:nvPr/>
          </p:nvSpPr>
          <p:spPr bwMode="auto">
            <a:xfrm>
              <a:off x="4932363" y="2708275"/>
              <a:ext cx="935037" cy="68263"/>
            </a:xfrm>
            <a:prstGeom prst="line">
              <a:avLst/>
            </a:prstGeom>
            <a:noFill/>
            <a:ln w="9525">
              <a:solidFill>
                <a:schemeClr val="tx1"/>
              </a:solidFill>
              <a:round/>
              <a:headEnd/>
              <a:tailEnd/>
            </a:ln>
          </p:spPr>
          <p:txBody>
            <a:bodyPr/>
            <a:lstStyle/>
            <a:p>
              <a:endParaRPr lang="zh-CN" altLang="en-US" sz="1400">
                <a:latin typeface="+mn-lt"/>
              </a:endParaRPr>
            </a:p>
          </p:txBody>
        </p:sp>
        <p:sp>
          <p:nvSpPr>
            <p:cNvPr id="28" name="Line 24"/>
            <p:cNvSpPr>
              <a:spLocks noChangeShapeType="1"/>
            </p:cNvSpPr>
            <p:nvPr/>
          </p:nvSpPr>
          <p:spPr bwMode="auto">
            <a:xfrm flipV="1">
              <a:off x="4859338" y="2865438"/>
              <a:ext cx="1000125" cy="58737"/>
            </a:xfrm>
            <a:prstGeom prst="line">
              <a:avLst/>
            </a:prstGeom>
            <a:noFill/>
            <a:ln w="9525">
              <a:solidFill>
                <a:schemeClr val="tx1"/>
              </a:solidFill>
              <a:round/>
              <a:headEnd/>
              <a:tailEnd/>
            </a:ln>
          </p:spPr>
          <p:txBody>
            <a:bodyPr/>
            <a:lstStyle/>
            <a:p>
              <a:endParaRPr lang="zh-CN" altLang="en-US" sz="1400">
                <a:latin typeface="+mn-lt"/>
              </a:endParaRPr>
            </a:p>
          </p:txBody>
        </p:sp>
        <p:sp>
          <p:nvSpPr>
            <p:cNvPr id="29" name="Line 25"/>
            <p:cNvSpPr>
              <a:spLocks noChangeShapeType="1"/>
            </p:cNvSpPr>
            <p:nvPr/>
          </p:nvSpPr>
          <p:spPr bwMode="auto">
            <a:xfrm flipV="1">
              <a:off x="5395913" y="2928938"/>
              <a:ext cx="471487" cy="139700"/>
            </a:xfrm>
            <a:prstGeom prst="line">
              <a:avLst/>
            </a:prstGeom>
            <a:noFill/>
            <a:ln w="9525">
              <a:solidFill>
                <a:schemeClr val="tx1"/>
              </a:solidFill>
              <a:round/>
              <a:headEnd/>
              <a:tailEnd/>
            </a:ln>
          </p:spPr>
          <p:txBody>
            <a:bodyPr/>
            <a:lstStyle/>
            <a:p>
              <a:endParaRPr lang="zh-CN" altLang="en-US" sz="1400">
                <a:latin typeface="+mn-lt"/>
              </a:endParaRPr>
            </a:p>
          </p:txBody>
        </p:sp>
        <p:sp>
          <p:nvSpPr>
            <p:cNvPr id="30" name="Line 26"/>
            <p:cNvSpPr>
              <a:spLocks noChangeShapeType="1"/>
            </p:cNvSpPr>
            <p:nvPr/>
          </p:nvSpPr>
          <p:spPr bwMode="auto">
            <a:xfrm flipV="1">
              <a:off x="3162300" y="2779713"/>
              <a:ext cx="688975" cy="73025"/>
            </a:xfrm>
            <a:prstGeom prst="line">
              <a:avLst/>
            </a:prstGeom>
            <a:noFill/>
            <a:ln w="9525">
              <a:solidFill>
                <a:schemeClr val="tx1"/>
              </a:solidFill>
              <a:round/>
              <a:headEnd/>
              <a:tailEnd/>
            </a:ln>
          </p:spPr>
          <p:txBody>
            <a:bodyPr/>
            <a:lstStyle/>
            <a:p>
              <a:endParaRPr lang="zh-CN" altLang="en-US" sz="1400">
                <a:latin typeface="+mn-lt"/>
              </a:endParaRPr>
            </a:p>
          </p:txBody>
        </p:sp>
        <p:sp>
          <p:nvSpPr>
            <p:cNvPr id="31" name="Line 27"/>
            <p:cNvSpPr>
              <a:spLocks noChangeShapeType="1"/>
            </p:cNvSpPr>
            <p:nvPr/>
          </p:nvSpPr>
          <p:spPr bwMode="auto">
            <a:xfrm>
              <a:off x="3124200" y="2928938"/>
              <a:ext cx="709613" cy="139700"/>
            </a:xfrm>
            <a:prstGeom prst="line">
              <a:avLst/>
            </a:prstGeom>
            <a:noFill/>
            <a:ln w="9525">
              <a:solidFill>
                <a:schemeClr val="tx1"/>
              </a:solidFill>
              <a:round/>
              <a:headEnd/>
              <a:tailEnd/>
            </a:ln>
          </p:spPr>
          <p:txBody>
            <a:bodyPr/>
            <a:lstStyle/>
            <a:p>
              <a:endParaRPr lang="zh-CN" altLang="en-US" sz="1400">
                <a:latin typeface="+mn-lt"/>
              </a:endParaRPr>
            </a:p>
          </p:txBody>
        </p:sp>
        <p:sp>
          <p:nvSpPr>
            <p:cNvPr id="32" name="Line 28"/>
            <p:cNvSpPr>
              <a:spLocks noChangeShapeType="1"/>
            </p:cNvSpPr>
            <p:nvPr/>
          </p:nvSpPr>
          <p:spPr bwMode="auto">
            <a:xfrm>
              <a:off x="4356100" y="3211513"/>
              <a:ext cx="0" cy="576262"/>
            </a:xfrm>
            <a:prstGeom prst="line">
              <a:avLst/>
            </a:prstGeom>
            <a:noFill/>
            <a:ln w="9525">
              <a:solidFill>
                <a:schemeClr val="tx1"/>
              </a:solidFill>
              <a:round/>
              <a:headEnd/>
              <a:tailEnd/>
            </a:ln>
          </p:spPr>
          <p:txBody>
            <a:bodyPr/>
            <a:lstStyle/>
            <a:p>
              <a:endParaRPr lang="zh-CN" altLang="en-US" sz="1400">
                <a:latin typeface="+mn-lt"/>
              </a:endParaRPr>
            </a:p>
          </p:txBody>
        </p:sp>
        <p:sp>
          <p:nvSpPr>
            <p:cNvPr id="33" name="Line 29"/>
            <p:cNvSpPr>
              <a:spLocks noChangeShapeType="1"/>
            </p:cNvSpPr>
            <p:nvPr/>
          </p:nvSpPr>
          <p:spPr bwMode="auto">
            <a:xfrm flipV="1">
              <a:off x="1187450" y="4300538"/>
              <a:ext cx="946150" cy="855662"/>
            </a:xfrm>
            <a:prstGeom prst="line">
              <a:avLst/>
            </a:prstGeom>
            <a:noFill/>
            <a:ln w="9525">
              <a:solidFill>
                <a:schemeClr val="tx1"/>
              </a:solidFill>
              <a:round/>
              <a:headEnd/>
              <a:tailEnd/>
            </a:ln>
          </p:spPr>
          <p:txBody>
            <a:bodyPr/>
            <a:lstStyle/>
            <a:p>
              <a:endParaRPr lang="zh-CN" altLang="en-US" sz="1400">
                <a:latin typeface="+mn-lt"/>
              </a:endParaRPr>
            </a:p>
          </p:txBody>
        </p:sp>
        <p:sp>
          <p:nvSpPr>
            <p:cNvPr id="34" name="Line 30"/>
            <p:cNvSpPr>
              <a:spLocks noChangeShapeType="1"/>
            </p:cNvSpPr>
            <p:nvPr/>
          </p:nvSpPr>
          <p:spPr bwMode="auto">
            <a:xfrm flipH="1">
              <a:off x="2971800" y="2878138"/>
              <a:ext cx="114300" cy="660400"/>
            </a:xfrm>
            <a:prstGeom prst="line">
              <a:avLst/>
            </a:prstGeom>
            <a:noFill/>
            <a:ln w="9525">
              <a:solidFill>
                <a:schemeClr val="tx1"/>
              </a:solidFill>
              <a:round/>
              <a:headEnd/>
              <a:tailEnd/>
            </a:ln>
          </p:spPr>
          <p:txBody>
            <a:bodyPr/>
            <a:lstStyle/>
            <a:p>
              <a:endParaRPr lang="zh-CN" altLang="en-US" sz="1400">
                <a:latin typeface="+mn-lt"/>
              </a:endParaRPr>
            </a:p>
          </p:txBody>
        </p:sp>
        <p:sp>
          <p:nvSpPr>
            <p:cNvPr id="35" name="Oval 31"/>
            <p:cNvSpPr>
              <a:spLocks noChangeArrowheads="1"/>
            </p:cNvSpPr>
            <p:nvPr/>
          </p:nvSpPr>
          <p:spPr bwMode="auto">
            <a:xfrm>
              <a:off x="3779838" y="2563813"/>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zh-CN" altLang="en-US" sz="1400" dirty="0">
                  <a:latin typeface="+mn-lt"/>
                  <a:ea typeface="宋体" pitchFamily="2" charset="-122"/>
                </a:rPr>
                <a:t>一级 </a:t>
              </a:r>
              <a:r>
                <a:rPr kumimoji="1" lang="en-US" altLang="zh-CN" sz="1400" dirty="0">
                  <a:latin typeface="+mn-lt"/>
                  <a:ea typeface="宋体" pitchFamily="2" charset="-122"/>
                </a:rPr>
                <a:t>ISP</a:t>
              </a:r>
            </a:p>
          </p:txBody>
        </p:sp>
        <p:sp>
          <p:nvSpPr>
            <p:cNvPr id="36" name="Oval 32"/>
            <p:cNvSpPr>
              <a:spLocks noChangeArrowheads="1"/>
            </p:cNvSpPr>
            <p:nvPr/>
          </p:nvSpPr>
          <p:spPr bwMode="auto">
            <a:xfrm>
              <a:off x="3708400" y="2687638"/>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1 ISP</a:t>
              </a:r>
              <a:endParaRPr kumimoji="1" lang="en-US" altLang="zh-CN" sz="1400" dirty="0">
                <a:latin typeface="+mn-lt"/>
                <a:ea typeface="宋体" pitchFamily="2" charset="-122"/>
              </a:endParaRPr>
            </a:p>
          </p:txBody>
        </p:sp>
        <p:sp>
          <p:nvSpPr>
            <p:cNvPr id="37" name="Oval 33"/>
            <p:cNvSpPr>
              <a:spLocks noChangeArrowheads="1"/>
            </p:cNvSpPr>
            <p:nvPr/>
          </p:nvSpPr>
          <p:spPr bwMode="auto">
            <a:xfrm>
              <a:off x="3851275" y="3619500"/>
              <a:ext cx="965200" cy="6000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Big </a:t>
              </a:r>
            </a:p>
            <a:p>
              <a:pPr algn="ctr">
                <a:defRPr/>
              </a:pPr>
              <a:r>
                <a:rPr kumimoji="1" lang="en-US" altLang="zh-CN" sz="1400" dirty="0" smtClean="0">
                  <a:latin typeface="+mn-lt"/>
                  <a:ea typeface="宋体" pitchFamily="2" charset="-122"/>
                </a:rPr>
                <a:t>company</a:t>
              </a:r>
              <a:endParaRPr kumimoji="1" lang="zh-CN" altLang="en-US" sz="1400" dirty="0">
                <a:latin typeface="+mn-lt"/>
                <a:ea typeface="宋体" pitchFamily="2" charset="-122"/>
              </a:endParaRPr>
            </a:p>
          </p:txBody>
        </p:sp>
        <p:sp>
          <p:nvSpPr>
            <p:cNvPr id="38" name="Oval 34"/>
            <p:cNvSpPr>
              <a:spLocks noChangeArrowheads="1"/>
            </p:cNvSpPr>
            <p:nvPr/>
          </p:nvSpPr>
          <p:spPr bwMode="auto">
            <a:xfrm>
              <a:off x="1765300" y="40036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39" name="Oval 35"/>
            <p:cNvSpPr>
              <a:spLocks noChangeArrowheads="1"/>
            </p:cNvSpPr>
            <p:nvPr/>
          </p:nvSpPr>
          <p:spPr bwMode="auto">
            <a:xfrm>
              <a:off x="1981200" y="1341438"/>
              <a:ext cx="935038" cy="576262"/>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Big </a:t>
              </a:r>
            </a:p>
            <a:p>
              <a:pPr algn="ctr">
                <a:defRPr/>
              </a:pPr>
              <a:r>
                <a:rPr kumimoji="1" lang="en-US" altLang="zh-CN" sz="1400" dirty="0" smtClean="0">
                  <a:latin typeface="+mn-lt"/>
                  <a:ea typeface="宋体" pitchFamily="2" charset="-122"/>
                </a:rPr>
                <a:t>company</a:t>
              </a:r>
              <a:endParaRPr kumimoji="1" lang="zh-CN" altLang="en-US" sz="1400" dirty="0">
                <a:latin typeface="+mn-lt"/>
                <a:ea typeface="宋体" pitchFamily="2" charset="-122"/>
              </a:endParaRPr>
            </a:p>
          </p:txBody>
        </p:sp>
        <p:sp>
          <p:nvSpPr>
            <p:cNvPr id="40" name="Oval 36"/>
            <p:cNvSpPr>
              <a:spLocks noChangeArrowheads="1"/>
            </p:cNvSpPr>
            <p:nvPr/>
          </p:nvSpPr>
          <p:spPr bwMode="auto">
            <a:xfrm>
              <a:off x="5724525" y="1100138"/>
              <a:ext cx="863600" cy="457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Big </a:t>
              </a:r>
            </a:p>
            <a:p>
              <a:pPr algn="ctr">
                <a:defRPr/>
              </a:pPr>
              <a:r>
                <a:rPr kumimoji="1" lang="en-US" altLang="zh-CN" sz="1400" dirty="0" smtClean="0">
                  <a:latin typeface="+mn-lt"/>
                  <a:ea typeface="宋体" pitchFamily="2" charset="-122"/>
                </a:rPr>
                <a:t>company</a:t>
              </a:r>
              <a:endParaRPr kumimoji="1" lang="zh-CN" altLang="en-US" sz="1400" dirty="0">
                <a:latin typeface="+mn-lt"/>
                <a:ea typeface="宋体" pitchFamily="2" charset="-122"/>
              </a:endParaRPr>
            </a:p>
          </p:txBody>
        </p:sp>
        <p:sp>
          <p:nvSpPr>
            <p:cNvPr id="41" name="Oval 37"/>
            <p:cNvSpPr>
              <a:spLocks noChangeArrowheads="1"/>
            </p:cNvSpPr>
            <p:nvPr/>
          </p:nvSpPr>
          <p:spPr bwMode="auto">
            <a:xfrm>
              <a:off x="4643438" y="4437063"/>
              <a:ext cx="947737" cy="457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Company</a:t>
              </a:r>
              <a:endParaRPr kumimoji="1" lang="zh-CN" altLang="en-US" sz="1400" dirty="0">
                <a:latin typeface="+mn-lt"/>
                <a:ea typeface="宋体" pitchFamily="2" charset="-122"/>
              </a:endParaRPr>
            </a:p>
          </p:txBody>
        </p:sp>
        <p:sp>
          <p:nvSpPr>
            <p:cNvPr id="42" name="Oval 38"/>
            <p:cNvSpPr>
              <a:spLocks noChangeArrowheads="1"/>
            </p:cNvSpPr>
            <p:nvPr/>
          </p:nvSpPr>
          <p:spPr bwMode="auto">
            <a:xfrm>
              <a:off x="3049588" y="4338638"/>
              <a:ext cx="946150" cy="385762"/>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43" name="Oval 39"/>
            <p:cNvSpPr>
              <a:spLocks noChangeArrowheads="1"/>
            </p:cNvSpPr>
            <p:nvPr/>
          </p:nvSpPr>
          <p:spPr bwMode="auto">
            <a:xfrm>
              <a:off x="5867400" y="41989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smtClean="0">
                  <a:latin typeface="+mn-lt"/>
                  <a:ea typeface="宋体" pitchFamily="2" charset="-122"/>
                </a:rPr>
                <a:t>ISP</a:t>
              </a:r>
              <a:endParaRPr kumimoji="1" lang="en-US" altLang="zh-CN" sz="1400" dirty="0">
                <a:latin typeface="+mn-lt"/>
                <a:ea typeface="宋体" pitchFamily="2" charset="-122"/>
              </a:endParaRPr>
            </a:p>
          </p:txBody>
        </p:sp>
        <p:grpSp>
          <p:nvGrpSpPr>
            <p:cNvPr id="3" name="Group 40"/>
            <p:cNvGrpSpPr>
              <a:grpSpLocks/>
            </p:cNvGrpSpPr>
            <p:nvPr/>
          </p:nvGrpSpPr>
          <p:grpSpPr bwMode="auto">
            <a:xfrm>
              <a:off x="2162181" y="4983167"/>
              <a:ext cx="911227" cy="554038"/>
              <a:chOff x="1179" y="2688"/>
              <a:chExt cx="574" cy="349"/>
            </a:xfrm>
          </p:grpSpPr>
          <p:grpSp>
            <p:nvGrpSpPr>
              <p:cNvPr id="4" name="Group 41"/>
              <p:cNvGrpSpPr>
                <a:grpSpLocks/>
              </p:cNvGrpSpPr>
              <p:nvPr/>
            </p:nvGrpSpPr>
            <p:grpSpPr bwMode="auto">
              <a:xfrm>
                <a:off x="1192" y="2688"/>
                <a:ext cx="524" cy="336"/>
                <a:chOff x="2953" y="196"/>
                <a:chExt cx="937" cy="598"/>
              </a:xfrm>
            </p:grpSpPr>
            <p:sp>
              <p:nvSpPr>
                <p:cNvPr id="47" name="Oval 4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48" name="Oval 4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49" name="Oval 4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0" name="Oval 45"/>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1" name="Oval 4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2" name="Oval 4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3" name="Oval 48"/>
                <p:cNvSpPr>
                  <a:spLocks noChangeArrowheads="1"/>
                </p:cNvSpPr>
                <p:nvPr/>
              </p:nvSpPr>
              <p:spPr bwMode="auto">
                <a:xfrm>
                  <a:off x="2953" y="432"/>
                  <a:ext cx="217"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4" name="Oval 49"/>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5" name="Freeform 5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sz="1400">
                    <a:latin typeface="+mn-lt"/>
                  </a:endParaRPr>
                </a:p>
              </p:txBody>
            </p:sp>
            <p:sp>
              <p:nvSpPr>
                <p:cNvPr id="56" name="Freeform 5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sz="1400">
                    <a:latin typeface="+mn-lt"/>
                  </a:endParaRPr>
                </a:p>
              </p:txBody>
            </p:sp>
            <p:sp>
              <p:nvSpPr>
                <p:cNvPr id="57" name="Freeform 5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sz="1400">
                    <a:latin typeface="+mn-lt"/>
                  </a:endParaRPr>
                </a:p>
              </p:txBody>
            </p:sp>
          </p:grpSp>
          <p:sp>
            <p:nvSpPr>
              <p:cNvPr id="46" name="Text Box 53"/>
              <p:cNvSpPr txBox="1">
                <a:spLocks noChangeArrowheads="1"/>
              </p:cNvSpPr>
              <p:nvPr/>
            </p:nvSpPr>
            <p:spPr bwMode="auto">
              <a:xfrm>
                <a:off x="1179" y="2707"/>
                <a:ext cx="574" cy="330"/>
              </a:xfrm>
              <a:prstGeom prst="rect">
                <a:avLst/>
              </a:prstGeom>
              <a:noFill/>
              <a:ln w="9525">
                <a:noFill/>
                <a:miter lim="800000"/>
                <a:headEnd/>
                <a:tailEnd/>
              </a:ln>
            </p:spPr>
            <p:txBody>
              <a:bodyPr wrap="none">
                <a:spAutoFit/>
              </a:bodyPr>
              <a:lstStyle/>
              <a:p>
                <a:r>
                  <a:rPr kumimoji="1" lang="en-US" altLang="zh-CN" sz="1400" dirty="0" smtClean="0">
                    <a:latin typeface="+mn-lt"/>
                  </a:rPr>
                  <a:t>Campus </a:t>
                </a:r>
              </a:p>
              <a:p>
                <a:r>
                  <a:rPr kumimoji="1" lang="en-US" altLang="zh-CN" sz="1400" dirty="0" smtClean="0">
                    <a:latin typeface="+mn-lt"/>
                  </a:rPr>
                  <a:t>Network</a:t>
                </a:r>
                <a:endParaRPr kumimoji="1" lang="zh-CN" altLang="en-US" sz="1400" dirty="0">
                  <a:latin typeface="+mn-lt"/>
                </a:endParaRPr>
              </a:p>
            </p:txBody>
          </p:sp>
        </p:grpSp>
        <p:grpSp>
          <p:nvGrpSpPr>
            <p:cNvPr id="44" name="Group 55"/>
            <p:cNvGrpSpPr>
              <a:grpSpLocks/>
            </p:cNvGrpSpPr>
            <p:nvPr/>
          </p:nvGrpSpPr>
          <p:grpSpPr bwMode="auto">
            <a:xfrm>
              <a:off x="3340101" y="5054600"/>
              <a:ext cx="836613" cy="533400"/>
              <a:chOff x="2949" y="196"/>
              <a:chExt cx="941" cy="598"/>
            </a:xfrm>
          </p:grpSpPr>
          <p:sp>
            <p:nvSpPr>
              <p:cNvPr id="59" name="Oval 5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0" name="Oval 5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1" name="Oval 5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2" name="Oval 59"/>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3" name="Oval 6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4" name="Oval 6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5" name="Oval 6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6" name="Oval 63"/>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7" name="Freeform 6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sz="1400">
                  <a:latin typeface="+mn-lt"/>
                </a:endParaRPr>
              </a:p>
            </p:txBody>
          </p:sp>
          <p:sp>
            <p:nvSpPr>
              <p:cNvPr id="68" name="Freeform 6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sz="1400">
                  <a:latin typeface="+mn-lt"/>
                </a:endParaRPr>
              </a:p>
            </p:txBody>
          </p:sp>
          <p:sp>
            <p:nvSpPr>
              <p:cNvPr id="69" name="Freeform 6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sz="1400">
                  <a:latin typeface="+mn-lt"/>
                </a:endParaRPr>
              </a:p>
            </p:txBody>
          </p:sp>
        </p:grpSp>
        <p:grpSp>
          <p:nvGrpSpPr>
            <p:cNvPr id="45" name="Group 69"/>
            <p:cNvGrpSpPr>
              <a:grpSpLocks/>
            </p:cNvGrpSpPr>
            <p:nvPr/>
          </p:nvGrpSpPr>
          <p:grpSpPr bwMode="auto">
            <a:xfrm>
              <a:off x="5630863" y="5054600"/>
              <a:ext cx="836613" cy="533400"/>
              <a:chOff x="2949" y="196"/>
              <a:chExt cx="941" cy="598"/>
            </a:xfrm>
          </p:grpSpPr>
          <p:sp>
            <p:nvSpPr>
              <p:cNvPr id="71" name="Oval 7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2" name="Oval 7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3" name="Oval 7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4" name="Oval 7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5" name="Oval 7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6" name="Oval 7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7" name="Oval 7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8" name="Oval 7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9" name="Freeform 7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sz="1400">
                  <a:latin typeface="+mn-lt"/>
                </a:endParaRPr>
              </a:p>
            </p:txBody>
          </p:sp>
          <p:sp>
            <p:nvSpPr>
              <p:cNvPr id="80" name="Freeform 7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sz="1400">
                  <a:latin typeface="+mn-lt"/>
                </a:endParaRPr>
              </a:p>
            </p:txBody>
          </p:sp>
          <p:sp>
            <p:nvSpPr>
              <p:cNvPr id="81" name="Freeform 8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sz="1400">
                  <a:latin typeface="+mn-lt"/>
                </a:endParaRPr>
              </a:p>
            </p:txBody>
          </p:sp>
        </p:grpSp>
        <p:grpSp>
          <p:nvGrpSpPr>
            <p:cNvPr id="58" name="Group 83"/>
            <p:cNvGrpSpPr>
              <a:grpSpLocks/>
            </p:cNvGrpSpPr>
            <p:nvPr/>
          </p:nvGrpSpPr>
          <p:grpSpPr bwMode="auto">
            <a:xfrm>
              <a:off x="6750051" y="4911725"/>
              <a:ext cx="836613" cy="533400"/>
              <a:chOff x="2949" y="196"/>
              <a:chExt cx="941" cy="598"/>
            </a:xfrm>
          </p:grpSpPr>
          <p:sp>
            <p:nvSpPr>
              <p:cNvPr id="83" name="Oval 8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4"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5"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6" name="Oval 87"/>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7" name="Oval 8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8"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9" name="Oval 9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90" name="Oval 91"/>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91" name="Freeform 9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sz="1400">
                  <a:latin typeface="+mn-lt"/>
                </a:endParaRPr>
              </a:p>
            </p:txBody>
          </p:sp>
          <p:sp>
            <p:nvSpPr>
              <p:cNvPr id="92" name="Freeform 9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sz="1400">
                  <a:latin typeface="+mn-lt"/>
                </a:endParaRPr>
              </a:p>
            </p:txBody>
          </p:sp>
          <p:sp>
            <p:nvSpPr>
              <p:cNvPr id="93" name="Freeform 9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sz="1400">
                  <a:latin typeface="+mn-lt"/>
                </a:endParaRPr>
              </a:p>
            </p:txBody>
          </p:sp>
        </p:grpSp>
        <p:sp>
          <p:nvSpPr>
            <p:cNvPr id="94" name="Line 96"/>
            <p:cNvSpPr>
              <a:spLocks noChangeShapeType="1"/>
            </p:cNvSpPr>
            <p:nvPr/>
          </p:nvSpPr>
          <p:spPr bwMode="auto">
            <a:xfrm>
              <a:off x="7308850" y="2995613"/>
              <a:ext cx="935038" cy="217487"/>
            </a:xfrm>
            <a:prstGeom prst="line">
              <a:avLst/>
            </a:prstGeom>
            <a:noFill/>
            <a:ln w="9525">
              <a:solidFill>
                <a:schemeClr val="tx1"/>
              </a:solidFill>
              <a:round/>
              <a:headEnd/>
              <a:tailEnd/>
            </a:ln>
          </p:spPr>
          <p:txBody>
            <a:bodyPr/>
            <a:lstStyle/>
            <a:p>
              <a:endParaRPr lang="zh-CN" altLang="en-US" sz="1400">
                <a:latin typeface="+mn-lt"/>
              </a:endParaRPr>
            </a:p>
          </p:txBody>
        </p:sp>
        <p:sp>
          <p:nvSpPr>
            <p:cNvPr id="95" name="Line 97"/>
            <p:cNvSpPr>
              <a:spLocks noChangeShapeType="1"/>
            </p:cNvSpPr>
            <p:nvPr/>
          </p:nvSpPr>
          <p:spPr bwMode="auto">
            <a:xfrm>
              <a:off x="7092950" y="3068638"/>
              <a:ext cx="358775" cy="865187"/>
            </a:xfrm>
            <a:prstGeom prst="line">
              <a:avLst/>
            </a:prstGeom>
            <a:noFill/>
            <a:ln w="9525">
              <a:solidFill>
                <a:schemeClr val="tx1"/>
              </a:solidFill>
              <a:round/>
              <a:headEnd/>
              <a:tailEnd/>
            </a:ln>
          </p:spPr>
          <p:txBody>
            <a:bodyPr/>
            <a:lstStyle/>
            <a:p>
              <a:endParaRPr lang="zh-CN" altLang="en-US" sz="1400">
                <a:latin typeface="+mn-lt"/>
              </a:endParaRPr>
            </a:p>
          </p:txBody>
        </p:sp>
        <p:pic>
          <p:nvPicPr>
            <p:cNvPr id="96" name="Picture 98"/>
            <p:cNvPicPr>
              <a:picLocks noChangeArrowheads="1"/>
            </p:cNvPicPr>
            <p:nvPr/>
          </p:nvPicPr>
          <p:blipFill>
            <a:blip r:embed="rId3" cstate="print"/>
            <a:srcRect/>
            <a:stretch>
              <a:fillRect/>
            </a:stretch>
          </p:blipFill>
          <p:spPr bwMode="auto">
            <a:xfrm>
              <a:off x="919163" y="4833938"/>
              <a:ext cx="409575" cy="412750"/>
            </a:xfrm>
            <a:prstGeom prst="rect">
              <a:avLst/>
            </a:prstGeom>
            <a:noFill/>
            <a:ln w="9525">
              <a:noFill/>
              <a:miter lim="800000"/>
              <a:headEnd/>
              <a:tailEnd/>
            </a:ln>
          </p:spPr>
        </p:pic>
        <p:sp>
          <p:nvSpPr>
            <p:cNvPr id="97" name="Oval 99"/>
            <p:cNvSpPr>
              <a:spLocks noChangeArrowheads="1"/>
            </p:cNvSpPr>
            <p:nvPr/>
          </p:nvSpPr>
          <p:spPr bwMode="auto">
            <a:xfrm>
              <a:off x="6443663" y="2708275"/>
              <a:ext cx="1058862"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98" name="Line 100"/>
            <p:cNvSpPr>
              <a:spLocks noChangeShapeType="1"/>
            </p:cNvSpPr>
            <p:nvPr/>
          </p:nvSpPr>
          <p:spPr bwMode="auto">
            <a:xfrm>
              <a:off x="2268538" y="2708275"/>
              <a:ext cx="790575" cy="144463"/>
            </a:xfrm>
            <a:prstGeom prst="line">
              <a:avLst/>
            </a:prstGeom>
            <a:noFill/>
            <a:ln w="9525">
              <a:solidFill>
                <a:schemeClr val="tx1"/>
              </a:solidFill>
              <a:round/>
              <a:headEnd/>
              <a:tailEnd/>
            </a:ln>
          </p:spPr>
          <p:txBody>
            <a:bodyPr/>
            <a:lstStyle/>
            <a:p>
              <a:endParaRPr lang="zh-CN" altLang="en-US" sz="1400">
                <a:latin typeface="+mn-lt"/>
              </a:endParaRPr>
            </a:p>
          </p:txBody>
        </p:sp>
        <p:sp>
          <p:nvSpPr>
            <p:cNvPr id="99" name="Oval 101"/>
            <p:cNvSpPr>
              <a:spLocks noChangeArrowheads="1"/>
            </p:cNvSpPr>
            <p:nvPr/>
          </p:nvSpPr>
          <p:spPr bwMode="auto">
            <a:xfrm>
              <a:off x="5292725" y="3309938"/>
              <a:ext cx="1031875"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100" name="Oval 102"/>
            <p:cNvSpPr>
              <a:spLocks noChangeArrowheads="1"/>
            </p:cNvSpPr>
            <p:nvPr/>
          </p:nvSpPr>
          <p:spPr bwMode="auto">
            <a:xfrm>
              <a:off x="2819400" y="2547938"/>
              <a:ext cx="533400" cy="533400"/>
            </a:xfrm>
            <a:prstGeom prst="ellipse">
              <a:avLst/>
            </a:prstGeom>
            <a:solidFill>
              <a:schemeClr val="bg1"/>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a:latin typeface="+mn-lt"/>
                  <a:ea typeface="宋体" pitchFamily="2" charset="-122"/>
                </a:rPr>
                <a:t>NAP</a:t>
              </a:r>
            </a:p>
          </p:txBody>
        </p:sp>
        <p:sp>
          <p:nvSpPr>
            <p:cNvPr id="101" name="Oval 103"/>
            <p:cNvSpPr>
              <a:spLocks noChangeArrowheads="1"/>
            </p:cNvSpPr>
            <p:nvPr/>
          </p:nvSpPr>
          <p:spPr bwMode="auto">
            <a:xfrm>
              <a:off x="5638800" y="2547938"/>
              <a:ext cx="533400" cy="533400"/>
            </a:xfrm>
            <a:prstGeom prst="ellipse">
              <a:avLst/>
            </a:prstGeom>
            <a:solidFill>
              <a:schemeClr val="bg1"/>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a:latin typeface="+mn-lt"/>
                  <a:ea typeface="宋体" pitchFamily="2" charset="-122"/>
                </a:rPr>
                <a:t>NAP</a:t>
              </a:r>
            </a:p>
          </p:txBody>
        </p:sp>
        <p:sp>
          <p:nvSpPr>
            <p:cNvPr id="102" name="Text Box 104"/>
            <p:cNvSpPr txBox="1">
              <a:spLocks noChangeArrowheads="1"/>
            </p:cNvSpPr>
            <p:nvPr/>
          </p:nvSpPr>
          <p:spPr bwMode="auto">
            <a:xfrm>
              <a:off x="684213" y="4746625"/>
              <a:ext cx="316112" cy="307777"/>
            </a:xfrm>
            <a:prstGeom prst="rect">
              <a:avLst/>
            </a:prstGeom>
            <a:noFill/>
            <a:ln w="9525">
              <a:noFill/>
              <a:miter lim="800000"/>
              <a:headEnd/>
              <a:tailEnd/>
            </a:ln>
          </p:spPr>
          <p:txBody>
            <a:bodyPr wrap="none">
              <a:spAutoFit/>
            </a:bodyPr>
            <a:lstStyle/>
            <a:p>
              <a:r>
                <a:rPr kumimoji="1" lang="en-US" altLang="zh-CN" sz="1400">
                  <a:latin typeface="+mn-lt"/>
                </a:rPr>
                <a:t>A</a:t>
              </a:r>
            </a:p>
          </p:txBody>
        </p:sp>
        <p:pic>
          <p:nvPicPr>
            <p:cNvPr id="103" name="Picture 105"/>
            <p:cNvPicPr>
              <a:picLocks noChangeArrowheads="1"/>
            </p:cNvPicPr>
            <p:nvPr/>
          </p:nvPicPr>
          <p:blipFill>
            <a:blip r:embed="rId3" cstate="print"/>
            <a:srcRect/>
            <a:stretch>
              <a:fillRect/>
            </a:stretch>
          </p:blipFill>
          <p:spPr bwMode="auto">
            <a:xfrm>
              <a:off x="8248650" y="4833938"/>
              <a:ext cx="409575" cy="412750"/>
            </a:xfrm>
            <a:prstGeom prst="rect">
              <a:avLst/>
            </a:prstGeom>
            <a:noFill/>
            <a:ln w="9525">
              <a:noFill/>
              <a:miter lim="800000"/>
              <a:headEnd/>
              <a:tailEnd/>
            </a:ln>
          </p:spPr>
        </p:pic>
        <p:sp>
          <p:nvSpPr>
            <p:cNvPr id="104" name="Text Box 106"/>
            <p:cNvSpPr txBox="1">
              <a:spLocks noChangeArrowheads="1"/>
            </p:cNvSpPr>
            <p:nvPr/>
          </p:nvSpPr>
          <p:spPr bwMode="auto">
            <a:xfrm>
              <a:off x="8574088" y="4778375"/>
              <a:ext cx="298480" cy="307777"/>
            </a:xfrm>
            <a:prstGeom prst="rect">
              <a:avLst/>
            </a:prstGeom>
            <a:noFill/>
            <a:ln w="9525">
              <a:noFill/>
              <a:miter lim="800000"/>
              <a:headEnd/>
              <a:tailEnd/>
            </a:ln>
          </p:spPr>
          <p:txBody>
            <a:bodyPr wrap="none">
              <a:spAutoFit/>
            </a:bodyPr>
            <a:lstStyle/>
            <a:p>
              <a:r>
                <a:rPr kumimoji="1" lang="en-US" altLang="zh-CN" sz="1400">
                  <a:latin typeface="+mn-lt"/>
                </a:rPr>
                <a:t>B</a:t>
              </a:r>
            </a:p>
          </p:txBody>
        </p:sp>
        <p:sp>
          <p:nvSpPr>
            <p:cNvPr id="105" name="Text Box 107"/>
            <p:cNvSpPr txBox="1">
              <a:spLocks noChangeArrowheads="1"/>
            </p:cNvSpPr>
            <p:nvPr/>
          </p:nvSpPr>
          <p:spPr bwMode="auto">
            <a:xfrm>
              <a:off x="107950" y="5827713"/>
              <a:ext cx="9323386" cy="307777"/>
            </a:xfrm>
            <a:prstGeom prst="rect">
              <a:avLst/>
            </a:prstGeom>
            <a:noFill/>
            <a:ln w="9525">
              <a:noFill/>
              <a:miter lim="800000"/>
              <a:headEnd/>
              <a:tailEnd/>
            </a:ln>
          </p:spPr>
          <p:txBody>
            <a:bodyPr wrap="none">
              <a:spAutoFit/>
            </a:bodyPr>
            <a:lstStyle/>
            <a:p>
              <a:pPr>
                <a:spcBef>
                  <a:spcPct val="15000"/>
                </a:spcBef>
                <a:spcAft>
                  <a:spcPct val="15000"/>
                </a:spcAft>
              </a:pPr>
              <a:r>
                <a:rPr kumimoji="1" lang="en-US" altLang="zh-CN" sz="1400" dirty="0" smtClean="0">
                  <a:latin typeface="+mn-lt"/>
                </a:rPr>
                <a:t>Computer A </a:t>
              </a:r>
              <a:r>
                <a:rPr kumimoji="1" lang="en-US" altLang="zh-CN" sz="1400" dirty="0">
                  <a:latin typeface="+mn-lt"/>
                </a:rPr>
                <a:t>→ </a:t>
              </a:r>
              <a:r>
                <a:rPr kumimoji="1" lang="en-US" altLang="zh-CN" sz="1400" dirty="0" smtClean="0">
                  <a:latin typeface="+mn-lt"/>
                </a:rPr>
                <a:t>Local</a:t>
              </a:r>
              <a:r>
                <a:rPr kumimoji="1" lang="zh-CN" altLang="en-US" sz="1400" dirty="0" smtClean="0">
                  <a:latin typeface="+mn-lt"/>
                </a:rPr>
                <a:t> </a:t>
              </a:r>
              <a:r>
                <a:rPr kumimoji="1" lang="en-US" altLang="zh-CN" sz="1400" dirty="0">
                  <a:latin typeface="+mn-lt"/>
                </a:rPr>
                <a:t>ISP → </a:t>
              </a:r>
              <a:r>
                <a:rPr kumimoji="1" lang="en-US" altLang="zh-CN" sz="1400" dirty="0" smtClean="0">
                  <a:latin typeface="+mn-lt"/>
                </a:rPr>
                <a:t>Tier 2</a:t>
              </a:r>
              <a:r>
                <a:rPr kumimoji="1" lang="zh-CN" altLang="en-US" sz="1400" dirty="0" smtClean="0">
                  <a:latin typeface="+mn-lt"/>
                </a:rPr>
                <a:t> </a:t>
              </a:r>
              <a:r>
                <a:rPr kumimoji="1" lang="en-US" altLang="zh-CN" sz="1400" dirty="0">
                  <a:latin typeface="+mn-lt"/>
                </a:rPr>
                <a:t>ISP → NAP → </a:t>
              </a:r>
              <a:r>
                <a:rPr kumimoji="1" lang="en-US" altLang="zh-CN" sz="1400" dirty="0" smtClean="0">
                  <a:latin typeface="+mn-lt"/>
                </a:rPr>
                <a:t>Tier 1</a:t>
              </a:r>
              <a:r>
                <a:rPr kumimoji="1" lang="zh-CN" altLang="en-US" sz="1400" dirty="0" smtClean="0">
                  <a:latin typeface="+mn-lt"/>
                </a:rPr>
                <a:t> </a:t>
              </a:r>
              <a:r>
                <a:rPr kumimoji="1" lang="en-US" altLang="zh-CN" sz="1400" dirty="0">
                  <a:latin typeface="+mn-lt"/>
                </a:rPr>
                <a:t>ISP → NAP → </a:t>
              </a:r>
              <a:r>
                <a:rPr kumimoji="1" lang="en-US" altLang="zh-CN" sz="1400" dirty="0" smtClean="0">
                  <a:latin typeface="+mn-lt"/>
                </a:rPr>
                <a:t>Tier 2</a:t>
              </a:r>
              <a:r>
                <a:rPr kumimoji="1" lang="zh-CN" altLang="en-US" sz="1400" dirty="0" smtClean="0">
                  <a:latin typeface="+mn-lt"/>
                </a:rPr>
                <a:t> </a:t>
              </a:r>
              <a:r>
                <a:rPr kumimoji="1" lang="en-US" altLang="zh-CN" sz="1400" dirty="0">
                  <a:latin typeface="+mn-lt"/>
                </a:rPr>
                <a:t>ISP → </a:t>
              </a:r>
              <a:r>
                <a:rPr kumimoji="1" lang="en-US" altLang="zh-CN" sz="1400" dirty="0" smtClean="0">
                  <a:latin typeface="+mn-lt"/>
                </a:rPr>
                <a:t>Local</a:t>
              </a:r>
              <a:r>
                <a:rPr kumimoji="1" lang="zh-CN" altLang="en-US" sz="1400" dirty="0" smtClean="0">
                  <a:latin typeface="+mn-lt"/>
                </a:rPr>
                <a:t> </a:t>
              </a:r>
              <a:r>
                <a:rPr kumimoji="1" lang="en-US" altLang="zh-CN" sz="1400" dirty="0">
                  <a:latin typeface="+mn-lt"/>
                </a:rPr>
                <a:t>ISP → </a:t>
              </a:r>
              <a:r>
                <a:rPr kumimoji="1" lang="en-US" altLang="zh-CN" sz="1400" dirty="0" err="1" smtClean="0">
                  <a:latin typeface="+mn-lt"/>
                </a:rPr>
                <a:t>ComputerB</a:t>
              </a:r>
              <a:endParaRPr kumimoji="1" lang="en-US" altLang="zh-CN" sz="1400" dirty="0">
                <a:latin typeface="+mn-lt"/>
              </a:endParaRPr>
            </a:p>
          </p:txBody>
        </p:sp>
        <p:sp>
          <p:nvSpPr>
            <p:cNvPr id="106" name="Rectangle 108"/>
            <p:cNvSpPr>
              <a:spLocks noChangeArrowheads="1"/>
            </p:cNvSpPr>
            <p:nvPr/>
          </p:nvSpPr>
          <p:spPr bwMode="auto">
            <a:xfrm>
              <a:off x="84138" y="5732463"/>
              <a:ext cx="8951912" cy="504825"/>
            </a:xfrm>
            <a:prstGeom prst="rect">
              <a:avLst/>
            </a:prstGeom>
            <a:noFill/>
            <a:ln w="38100" cmpd="dbl">
              <a:solidFill>
                <a:schemeClr val="tx1"/>
              </a:solidFill>
              <a:miter lim="800000"/>
              <a:headEnd/>
              <a:tailEnd/>
            </a:ln>
          </p:spPr>
          <p:txBody>
            <a:bodyPr wrap="none" anchor="ctr"/>
            <a:lstStyle/>
            <a:p>
              <a:endParaRPr lang="zh-CN" altLang="en-US" sz="1400">
                <a:latin typeface="+mn-lt"/>
              </a:endParaRPr>
            </a:p>
          </p:txBody>
        </p:sp>
        <p:sp>
          <p:nvSpPr>
            <p:cNvPr id="107" name="Line 109"/>
            <p:cNvSpPr>
              <a:spLocks noChangeShapeType="1"/>
            </p:cNvSpPr>
            <p:nvPr/>
          </p:nvSpPr>
          <p:spPr bwMode="auto">
            <a:xfrm>
              <a:off x="3851275" y="1844675"/>
              <a:ext cx="1152525" cy="71438"/>
            </a:xfrm>
            <a:prstGeom prst="line">
              <a:avLst/>
            </a:prstGeom>
            <a:noFill/>
            <a:ln w="28575">
              <a:solidFill>
                <a:schemeClr val="tx1"/>
              </a:solidFill>
              <a:round/>
              <a:headEnd/>
              <a:tailEnd/>
            </a:ln>
          </p:spPr>
          <p:txBody>
            <a:bodyPr/>
            <a:lstStyle/>
            <a:p>
              <a:endParaRPr lang="zh-CN" altLang="en-US" sz="1400">
                <a:latin typeface="+mn-lt"/>
              </a:endParaRPr>
            </a:p>
          </p:txBody>
        </p:sp>
        <p:sp>
          <p:nvSpPr>
            <p:cNvPr id="108" name="Line 110"/>
            <p:cNvSpPr>
              <a:spLocks noChangeShapeType="1"/>
            </p:cNvSpPr>
            <p:nvPr/>
          </p:nvSpPr>
          <p:spPr bwMode="auto">
            <a:xfrm>
              <a:off x="3492500" y="1987550"/>
              <a:ext cx="574675" cy="504825"/>
            </a:xfrm>
            <a:prstGeom prst="line">
              <a:avLst/>
            </a:prstGeom>
            <a:noFill/>
            <a:ln w="28575">
              <a:solidFill>
                <a:schemeClr val="tx1"/>
              </a:solidFill>
              <a:round/>
              <a:headEnd/>
              <a:tailEnd/>
            </a:ln>
          </p:spPr>
          <p:txBody>
            <a:bodyPr/>
            <a:lstStyle/>
            <a:p>
              <a:endParaRPr lang="zh-CN" altLang="en-US" sz="1400">
                <a:latin typeface="+mn-lt"/>
              </a:endParaRPr>
            </a:p>
          </p:txBody>
        </p:sp>
        <p:sp>
          <p:nvSpPr>
            <p:cNvPr id="109" name="Oval 111"/>
            <p:cNvSpPr>
              <a:spLocks noChangeArrowheads="1"/>
            </p:cNvSpPr>
            <p:nvPr/>
          </p:nvSpPr>
          <p:spPr bwMode="auto">
            <a:xfrm>
              <a:off x="4860925" y="1700213"/>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1 ISP</a:t>
              </a:r>
              <a:endParaRPr kumimoji="1" lang="en-US" altLang="zh-CN" sz="1400" dirty="0">
                <a:latin typeface="+mn-lt"/>
                <a:ea typeface="宋体" pitchFamily="2" charset="-122"/>
              </a:endParaRPr>
            </a:p>
          </p:txBody>
        </p:sp>
        <p:sp>
          <p:nvSpPr>
            <p:cNvPr id="110" name="Oval 112"/>
            <p:cNvSpPr>
              <a:spLocks noChangeArrowheads="1"/>
            </p:cNvSpPr>
            <p:nvPr/>
          </p:nvSpPr>
          <p:spPr bwMode="auto">
            <a:xfrm>
              <a:off x="2433638" y="3355975"/>
              <a:ext cx="1058862"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111" name="Freeform 113"/>
            <p:cNvSpPr>
              <a:spLocks/>
            </p:cNvSpPr>
            <p:nvPr/>
          </p:nvSpPr>
          <p:spPr bwMode="auto">
            <a:xfrm>
              <a:off x="1206500" y="2919413"/>
              <a:ext cx="7162800" cy="2155825"/>
            </a:xfrm>
            <a:custGeom>
              <a:avLst/>
              <a:gdLst>
                <a:gd name="T0" fmla="*/ 0 w 4512"/>
                <a:gd name="T1" fmla="*/ 2092325 h 1358"/>
                <a:gd name="T2" fmla="*/ 787400 w 4512"/>
                <a:gd name="T3" fmla="*/ 1419225 h 1358"/>
                <a:gd name="T4" fmla="*/ 1092200 w 4512"/>
                <a:gd name="T5" fmla="*/ 1095375 h 1358"/>
                <a:gd name="T6" fmla="*/ 1435100 w 4512"/>
                <a:gd name="T7" fmla="*/ 777875 h 1358"/>
                <a:gd name="T8" fmla="*/ 1714500 w 4512"/>
                <a:gd name="T9" fmla="*/ 117475 h 1358"/>
                <a:gd name="T10" fmla="*/ 2032000 w 4512"/>
                <a:gd name="T11" fmla="*/ 73025 h 1358"/>
                <a:gd name="T12" fmla="*/ 2451100 w 4512"/>
                <a:gd name="T13" fmla="*/ 238125 h 1358"/>
                <a:gd name="T14" fmla="*/ 2870200 w 4512"/>
                <a:gd name="T15" fmla="*/ 288925 h 1358"/>
                <a:gd name="T16" fmla="*/ 3289300 w 4512"/>
                <a:gd name="T17" fmla="*/ 314325 h 1358"/>
                <a:gd name="T18" fmla="*/ 3670300 w 4512"/>
                <a:gd name="T19" fmla="*/ 314325 h 1358"/>
                <a:gd name="T20" fmla="*/ 4064000 w 4512"/>
                <a:gd name="T21" fmla="*/ 244475 h 1358"/>
                <a:gd name="T22" fmla="*/ 4686300 w 4512"/>
                <a:gd name="T23" fmla="*/ 60325 h 1358"/>
                <a:gd name="T24" fmla="*/ 4775199 w 4512"/>
                <a:gd name="T25" fmla="*/ 327025 h 1358"/>
                <a:gd name="T26" fmla="*/ 4800599 w 4512"/>
                <a:gd name="T27" fmla="*/ 530225 h 1358"/>
                <a:gd name="T28" fmla="*/ 4889499 w 4512"/>
                <a:gd name="T29" fmla="*/ 847725 h 1358"/>
                <a:gd name="T30" fmla="*/ 5022849 w 4512"/>
                <a:gd name="T31" fmla="*/ 1076325 h 1358"/>
                <a:gd name="T32" fmla="*/ 5194299 w 4512"/>
                <a:gd name="T33" fmla="*/ 1228725 h 1358"/>
                <a:gd name="T34" fmla="*/ 5727699 w 4512"/>
                <a:gd name="T35" fmla="*/ 1533525 h 1358"/>
                <a:gd name="T36" fmla="*/ 6413499 w 4512"/>
                <a:gd name="T37" fmla="*/ 1838325 h 1358"/>
                <a:gd name="T38" fmla="*/ 7162800 w 4512"/>
                <a:gd name="T39" fmla="*/ 2155825 h 13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12"/>
                <a:gd name="T61" fmla="*/ 0 h 1358"/>
                <a:gd name="T62" fmla="*/ 4512 w 4512"/>
                <a:gd name="T63" fmla="*/ 1358 h 13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12" h="1358">
                  <a:moveTo>
                    <a:pt x="0" y="1318"/>
                  </a:moveTo>
                  <a:cubicBezTo>
                    <a:pt x="83" y="1247"/>
                    <a:pt x="381" y="999"/>
                    <a:pt x="496" y="894"/>
                  </a:cubicBezTo>
                  <a:cubicBezTo>
                    <a:pt x="611" y="789"/>
                    <a:pt x="620" y="757"/>
                    <a:pt x="688" y="690"/>
                  </a:cubicBezTo>
                  <a:cubicBezTo>
                    <a:pt x="756" y="623"/>
                    <a:pt x="839" y="593"/>
                    <a:pt x="904" y="490"/>
                  </a:cubicBezTo>
                  <a:cubicBezTo>
                    <a:pt x="969" y="387"/>
                    <a:pt x="1017" y="148"/>
                    <a:pt x="1080" y="74"/>
                  </a:cubicBezTo>
                  <a:cubicBezTo>
                    <a:pt x="1143" y="0"/>
                    <a:pt x="1203" y="33"/>
                    <a:pt x="1280" y="46"/>
                  </a:cubicBezTo>
                  <a:cubicBezTo>
                    <a:pt x="1357" y="59"/>
                    <a:pt x="1456" y="127"/>
                    <a:pt x="1544" y="150"/>
                  </a:cubicBezTo>
                  <a:cubicBezTo>
                    <a:pt x="1632" y="173"/>
                    <a:pt x="1720" y="174"/>
                    <a:pt x="1808" y="182"/>
                  </a:cubicBezTo>
                  <a:cubicBezTo>
                    <a:pt x="1896" y="190"/>
                    <a:pt x="1988" y="195"/>
                    <a:pt x="2072" y="198"/>
                  </a:cubicBezTo>
                  <a:cubicBezTo>
                    <a:pt x="2156" y="201"/>
                    <a:pt x="2231" y="205"/>
                    <a:pt x="2312" y="198"/>
                  </a:cubicBezTo>
                  <a:cubicBezTo>
                    <a:pt x="2393" y="191"/>
                    <a:pt x="2453" y="181"/>
                    <a:pt x="2560" y="154"/>
                  </a:cubicBezTo>
                  <a:cubicBezTo>
                    <a:pt x="2667" y="127"/>
                    <a:pt x="2877" y="29"/>
                    <a:pt x="2952" y="38"/>
                  </a:cubicBezTo>
                  <a:cubicBezTo>
                    <a:pt x="3027" y="47"/>
                    <a:pt x="2996" y="157"/>
                    <a:pt x="3008" y="206"/>
                  </a:cubicBezTo>
                  <a:cubicBezTo>
                    <a:pt x="3020" y="255"/>
                    <a:pt x="3012" y="279"/>
                    <a:pt x="3024" y="334"/>
                  </a:cubicBezTo>
                  <a:cubicBezTo>
                    <a:pt x="3036" y="389"/>
                    <a:pt x="3057" y="477"/>
                    <a:pt x="3080" y="534"/>
                  </a:cubicBezTo>
                  <a:cubicBezTo>
                    <a:pt x="3103" y="591"/>
                    <a:pt x="3132" y="638"/>
                    <a:pt x="3164" y="678"/>
                  </a:cubicBezTo>
                  <a:cubicBezTo>
                    <a:pt x="3196" y="718"/>
                    <a:pt x="3198" y="726"/>
                    <a:pt x="3272" y="774"/>
                  </a:cubicBezTo>
                  <a:cubicBezTo>
                    <a:pt x="3346" y="822"/>
                    <a:pt x="3480" y="902"/>
                    <a:pt x="3608" y="966"/>
                  </a:cubicBezTo>
                  <a:cubicBezTo>
                    <a:pt x="3736" y="1030"/>
                    <a:pt x="3889" y="1093"/>
                    <a:pt x="4040" y="1158"/>
                  </a:cubicBezTo>
                  <a:cubicBezTo>
                    <a:pt x="4191" y="1223"/>
                    <a:pt x="4414" y="1316"/>
                    <a:pt x="4512" y="1358"/>
                  </a:cubicBezTo>
                </a:path>
              </a:pathLst>
            </a:custGeom>
            <a:noFill/>
            <a:ln w="76200">
              <a:solidFill>
                <a:srgbClr val="CC0000">
                  <a:alpha val="50195"/>
                </a:srgbClr>
              </a:solidFill>
              <a:round/>
              <a:headEnd type="triangle" w="sm" len="med"/>
              <a:tailEnd type="triangle" w="sm" len="med"/>
            </a:ln>
          </p:spPr>
          <p:txBody>
            <a:bodyPr/>
            <a:lstStyle/>
            <a:p>
              <a:endParaRPr lang="zh-CN" altLang="en-US" sz="1400">
                <a:latin typeface="+mn-lt"/>
              </a:endParaRPr>
            </a:p>
          </p:txBody>
        </p:sp>
        <p:sp>
          <p:nvSpPr>
            <p:cNvPr id="112" name="Oval 114"/>
            <p:cNvSpPr>
              <a:spLocks noChangeArrowheads="1"/>
            </p:cNvSpPr>
            <p:nvPr/>
          </p:nvSpPr>
          <p:spPr bwMode="auto">
            <a:xfrm>
              <a:off x="7812088" y="30686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13" name="Oval 115"/>
            <p:cNvSpPr>
              <a:spLocks noChangeArrowheads="1"/>
            </p:cNvSpPr>
            <p:nvPr/>
          </p:nvSpPr>
          <p:spPr bwMode="auto">
            <a:xfrm>
              <a:off x="6948488" y="37163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14" name="Line 116"/>
            <p:cNvSpPr>
              <a:spLocks noChangeShapeType="1"/>
            </p:cNvSpPr>
            <p:nvPr/>
          </p:nvSpPr>
          <p:spPr bwMode="auto">
            <a:xfrm flipH="1">
              <a:off x="6948488" y="981075"/>
              <a:ext cx="287337" cy="1008063"/>
            </a:xfrm>
            <a:prstGeom prst="line">
              <a:avLst/>
            </a:prstGeom>
            <a:noFill/>
            <a:ln w="9525">
              <a:solidFill>
                <a:schemeClr val="tx1"/>
              </a:solidFill>
              <a:round/>
              <a:headEnd/>
              <a:tailEnd/>
            </a:ln>
          </p:spPr>
          <p:txBody>
            <a:bodyPr/>
            <a:lstStyle/>
            <a:p>
              <a:endParaRPr lang="zh-CN" altLang="en-US" sz="1400">
                <a:latin typeface="+mn-lt"/>
              </a:endParaRPr>
            </a:p>
          </p:txBody>
        </p:sp>
        <p:sp>
          <p:nvSpPr>
            <p:cNvPr id="115" name="Line 117"/>
            <p:cNvSpPr>
              <a:spLocks noChangeShapeType="1"/>
            </p:cNvSpPr>
            <p:nvPr/>
          </p:nvSpPr>
          <p:spPr bwMode="auto">
            <a:xfrm flipV="1">
              <a:off x="7019925" y="1484313"/>
              <a:ext cx="720725" cy="431800"/>
            </a:xfrm>
            <a:prstGeom prst="line">
              <a:avLst/>
            </a:prstGeom>
            <a:noFill/>
            <a:ln w="9525">
              <a:solidFill>
                <a:schemeClr val="tx1"/>
              </a:solidFill>
              <a:round/>
              <a:headEnd/>
              <a:tailEnd/>
            </a:ln>
          </p:spPr>
          <p:txBody>
            <a:bodyPr/>
            <a:lstStyle/>
            <a:p>
              <a:endParaRPr lang="zh-CN" altLang="en-US" sz="1400">
                <a:latin typeface="+mn-lt"/>
              </a:endParaRPr>
            </a:p>
          </p:txBody>
        </p:sp>
        <p:sp>
          <p:nvSpPr>
            <p:cNvPr id="116" name="Oval 118"/>
            <p:cNvSpPr>
              <a:spLocks noChangeArrowheads="1"/>
            </p:cNvSpPr>
            <p:nvPr/>
          </p:nvSpPr>
          <p:spPr bwMode="auto">
            <a:xfrm>
              <a:off x="7308850" y="1339850"/>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17" name="Oval 119"/>
            <p:cNvSpPr>
              <a:spLocks noChangeArrowheads="1"/>
            </p:cNvSpPr>
            <p:nvPr/>
          </p:nvSpPr>
          <p:spPr bwMode="auto">
            <a:xfrm>
              <a:off x="6794500" y="815975"/>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18" name="Line 121"/>
            <p:cNvSpPr>
              <a:spLocks noChangeShapeType="1"/>
            </p:cNvSpPr>
            <p:nvPr/>
          </p:nvSpPr>
          <p:spPr bwMode="auto">
            <a:xfrm>
              <a:off x="3348038" y="1196975"/>
              <a:ext cx="215900" cy="647700"/>
            </a:xfrm>
            <a:prstGeom prst="line">
              <a:avLst/>
            </a:prstGeom>
            <a:noFill/>
            <a:ln w="9525">
              <a:solidFill>
                <a:schemeClr val="tx1"/>
              </a:solidFill>
              <a:round/>
              <a:headEnd/>
              <a:tailEnd/>
            </a:ln>
          </p:spPr>
          <p:txBody>
            <a:bodyPr/>
            <a:lstStyle/>
            <a:p>
              <a:endParaRPr lang="zh-CN" altLang="en-US" sz="1400">
                <a:latin typeface="+mn-lt"/>
              </a:endParaRPr>
            </a:p>
          </p:txBody>
        </p:sp>
        <p:sp>
          <p:nvSpPr>
            <p:cNvPr id="119" name="Oval 122"/>
            <p:cNvSpPr>
              <a:spLocks noChangeArrowheads="1"/>
            </p:cNvSpPr>
            <p:nvPr/>
          </p:nvSpPr>
          <p:spPr bwMode="auto">
            <a:xfrm>
              <a:off x="2987675" y="1662113"/>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1 ISP</a:t>
              </a:r>
              <a:endParaRPr kumimoji="1" lang="en-US" altLang="zh-CN" sz="1400" dirty="0">
                <a:latin typeface="+mn-lt"/>
                <a:ea typeface="宋体" pitchFamily="2" charset="-122"/>
              </a:endParaRPr>
            </a:p>
          </p:txBody>
        </p:sp>
        <p:sp>
          <p:nvSpPr>
            <p:cNvPr id="120" name="Text Box 123"/>
            <p:cNvSpPr txBox="1">
              <a:spLocks noChangeArrowheads="1"/>
            </p:cNvSpPr>
            <p:nvPr/>
          </p:nvSpPr>
          <p:spPr bwMode="auto">
            <a:xfrm>
              <a:off x="4140200" y="1228725"/>
              <a:ext cx="673582" cy="307777"/>
            </a:xfrm>
            <a:prstGeom prst="rect">
              <a:avLst/>
            </a:prstGeom>
            <a:noFill/>
            <a:ln w="9525">
              <a:noFill/>
              <a:miter lim="800000"/>
              <a:headEnd/>
              <a:tailEnd/>
            </a:ln>
          </p:spPr>
          <p:txBody>
            <a:bodyPr wrap="none">
              <a:spAutoFit/>
            </a:bodyPr>
            <a:lstStyle/>
            <a:p>
              <a:r>
                <a:rPr kumimoji="1" lang="en-US" altLang="zh-CN" sz="1400" dirty="0" smtClean="0">
                  <a:latin typeface="+mn-lt"/>
                </a:rPr>
                <a:t>Tier 1</a:t>
              </a:r>
              <a:endParaRPr kumimoji="1" lang="zh-CN" altLang="en-US" sz="1400" dirty="0">
                <a:latin typeface="+mn-lt"/>
              </a:endParaRPr>
            </a:p>
          </p:txBody>
        </p:sp>
        <p:sp>
          <p:nvSpPr>
            <p:cNvPr id="121" name="Text Box 124"/>
            <p:cNvSpPr txBox="1">
              <a:spLocks noChangeArrowheads="1"/>
            </p:cNvSpPr>
            <p:nvPr/>
          </p:nvSpPr>
          <p:spPr bwMode="auto">
            <a:xfrm>
              <a:off x="4425950" y="665163"/>
              <a:ext cx="702436" cy="307777"/>
            </a:xfrm>
            <a:prstGeom prst="rect">
              <a:avLst/>
            </a:prstGeom>
            <a:noFill/>
            <a:ln w="9525">
              <a:noFill/>
              <a:miter lim="800000"/>
              <a:headEnd/>
              <a:tailEnd/>
            </a:ln>
          </p:spPr>
          <p:txBody>
            <a:bodyPr wrap="none">
              <a:spAutoFit/>
            </a:bodyPr>
            <a:lstStyle/>
            <a:p>
              <a:r>
                <a:rPr kumimoji="1" lang="en-US" altLang="zh-CN" sz="1400" dirty="0" smtClean="0">
                  <a:latin typeface="+mn-lt"/>
                </a:rPr>
                <a:t>Tier 2</a:t>
              </a:r>
              <a:endParaRPr kumimoji="1" lang="zh-CN" altLang="en-US" sz="1400" dirty="0">
                <a:latin typeface="+mn-lt"/>
              </a:endParaRPr>
            </a:p>
          </p:txBody>
        </p:sp>
        <p:sp>
          <p:nvSpPr>
            <p:cNvPr id="122" name="Text Box 125"/>
            <p:cNvSpPr txBox="1">
              <a:spLocks noChangeArrowheads="1"/>
            </p:cNvSpPr>
            <p:nvPr/>
          </p:nvSpPr>
          <p:spPr bwMode="auto">
            <a:xfrm>
              <a:off x="4572000" y="161925"/>
              <a:ext cx="702436" cy="307777"/>
            </a:xfrm>
            <a:prstGeom prst="rect">
              <a:avLst/>
            </a:prstGeom>
            <a:noFill/>
            <a:ln w="9525">
              <a:noFill/>
              <a:miter lim="800000"/>
              <a:headEnd/>
              <a:tailEnd/>
            </a:ln>
          </p:spPr>
          <p:txBody>
            <a:bodyPr wrap="none">
              <a:spAutoFit/>
            </a:bodyPr>
            <a:lstStyle/>
            <a:p>
              <a:r>
                <a:rPr kumimoji="1" lang="en-US" altLang="zh-CN" sz="1400" dirty="0" smtClean="0">
                  <a:latin typeface="+mn-lt"/>
                </a:rPr>
                <a:t>Tier 3</a:t>
              </a:r>
              <a:endParaRPr kumimoji="1" lang="zh-CN" altLang="en-US" sz="1400" dirty="0">
                <a:latin typeface="+mn-lt"/>
              </a:endParaRPr>
            </a:p>
          </p:txBody>
        </p:sp>
        <p:sp>
          <p:nvSpPr>
            <p:cNvPr id="123" name="Line 126"/>
            <p:cNvSpPr>
              <a:spLocks noChangeShapeType="1"/>
            </p:cNvSpPr>
            <p:nvPr/>
          </p:nvSpPr>
          <p:spPr bwMode="auto">
            <a:xfrm>
              <a:off x="7019925" y="2060575"/>
              <a:ext cx="1152525" cy="360363"/>
            </a:xfrm>
            <a:prstGeom prst="line">
              <a:avLst/>
            </a:prstGeom>
            <a:noFill/>
            <a:ln w="9525">
              <a:solidFill>
                <a:schemeClr val="tx1"/>
              </a:solidFill>
              <a:round/>
              <a:headEnd/>
              <a:tailEnd/>
            </a:ln>
          </p:spPr>
          <p:txBody>
            <a:bodyPr/>
            <a:lstStyle/>
            <a:p>
              <a:endParaRPr lang="zh-CN" altLang="en-US" sz="1400">
                <a:latin typeface="+mn-lt"/>
              </a:endParaRPr>
            </a:p>
          </p:txBody>
        </p:sp>
        <p:sp>
          <p:nvSpPr>
            <p:cNvPr id="124" name="Oval 127"/>
            <p:cNvSpPr>
              <a:spLocks noChangeArrowheads="1"/>
            </p:cNvSpPr>
            <p:nvPr/>
          </p:nvSpPr>
          <p:spPr bwMode="auto">
            <a:xfrm>
              <a:off x="7885113" y="22050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25" name="Line 128"/>
            <p:cNvSpPr>
              <a:spLocks noChangeShapeType="1"/>
            </p:cNvSpPr>
            <p:nvPr/>
          </p:nvSpPr>
          <p:spPr bwMode="auto">
            <a:xfrm>
              <a:off x="2268538" y="836613"/>
              <a:ext cx="863600" cy="288925"/>
            </a:xfrm>
            <a:prstGeom prst="line">
              <a:avLst/>
            </a:prstGeom>
            <a:noFill/>
            <a:ln w="9525">
              <a:solidFill>
                <a:schemeClr val="tx1"/>
              </a:solidFill>
              <a:round/>
              <a:headEnd/>
              <a:tailEnd/>
            </a:ln>
          </p:spPr>
          <p:txBody>
            <a:bodyPr/>
            <a:lstStyle/>
            <a:p>
              <a:endParaRPr lang="zh-CN" altLang="en-US" sz="1400">
                <a:latin typeface="+mn-lt"/>
              </a:endParaRPr>
            </a:p>
          </p:txBody>
        </p:sp>
        <p:sp>
          <p:nvSpPr>
            <p:cNvPr id="126" name="Line 129"/>
            <p:cNvSpPr>
              <a:spLocks noChangeShapeType="1"/>
            </p:cNvSpPr>
            <p:nvPr/>
          </p:nvSpPr>
          <p:spPr bwMode="auto">
            <a:xfrm flipH="1">
              <a:off x="3348038" y="404813"/>
              <a:ext cx="144462" cy="720725"/>
            </a:xfrm>
            <a:prstGeom prst="line">
              <a:avLst/>
            </a:prstGeom>
            <a:noFill/>
            <a:ln w="9525">
              <a:solidFill>
                <a:schemeClr val="tx1"/>
              </a:solidFill>
              <a:round/>
              <a:headEnd/>
              <a:tailEnd/>
            </a:ln>
          </p:spPr>
          <p:txBody>
            <a:bodyPr/>
            <a:lstStyle/>
            <a:p>
              <a:endParaRPr lang="zh-CN" altLang="en-US" sz="1400">
                <a:latin typeface="+mn-lt"/>
              </a:endParaRPr>
            </a:p>
          </p:txBody>
        </p:sp>
        <p:sp>
          <p:nvSpPr>
            <p:cNvPr id="127" name="Oval 130"/>
            <p:cNvSpPr>
              <a:spLocks noChangeArrowheads="1"/>
            </p:cNvSpPr>
            <p:nvPr/>
          </p:nvSpPr>
          <p:spPr bwMode="auto">
            <a:xfrm>
              <a:off x="2700338" y="879475"/>
              <a:ext cx="1058862"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128" name="Oval 131"/>
            <p:cNvSpPr>
              <a:spLocks noChangeArrowheads="1"/>
            </p:cNvSpPr>
            <p:nvPr/>
          </p:nvSpPr>
          <p:spPr bwMode="auto">
            <a:xfrm>
              <a:off x="2987675" y="188913"/>
              <a:ext cx="946150" cy="436562"/>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29" name="Oval 132"/>
            <p:cNvSpPr>
              <a:spLocks noChangeArrowheads="1"/>
            </p:cNvSpPr>
            <p:nvPr/>
          </p:nvSpPr>
          <p:spPr bwMode="auto">
            <a:xfrm>
              <a:off x="1692275" y="620713"/>
              <a:ext cx="946150" cy="436562"/>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30" name="Line 133"/>
            <p:cNvSpPr>
              <a:spLocks noChangeShapeType="1"/>
            </p:cNvSpPr>
            <p:nvPr/>
          </p:nvSpPr>
          <p:spPr bwMode="auto">
            <a:xfrm>
              <a:off x="1116013" y="2349500"/>
              <a:ext cx="792162" cy="287338"/>
            </a:xfrm>
            <a:prstGeom prst="line">
              <a:avLst/>
            </a:prstGeom>
            <a:noFill/>
            <a:ln w="9525">
              <a:solidFill>
                <a:schemeClr val="tx1"/>
              </a:solidFill>
              <a:round/>
              <a:headEnd/>
              <a:tailEnd/>
            </a:ln>
          </p:spPr>
          <p:txBody>
            <a:bodyPr/>
            <a:lstStyle/>
            <a:p>
              <a:endParaRPr lang="zh-CN" altLang="en-US" sz="1400">
                <a:latin typeface="+mn-lt"/>
              </a:endParaRPr>
            </a:p>
          </p:txBody>
        </p:sp>
        <p:sp>
          <p:nvSpPr>
            <p:cNvPr id="131" name="Line 134"/>
            <p:cNvSpPr>
              <a:spLocks noChangeShapeType="1"/>
            </p:cNvSpPr>
            <p:nvPr/>
          </p:nvSpPr>
          <p:spPr bwMode="auto">
            <a:xfrm flipV="1">
              <a:off x="1116013" y="2708275"/>
              <a:ext cx="863600" cy="433388"/>
            </a:xfrm>
            <a:prstGeom prst="line">
              <a:avLst/>
            </a:prstGeom>
            <a:noFill/>
            <a:ln w="9525">
              <a:solidFill>
                <a:schemeClr val="tx1"/>
              </a:solidFill>
              <a:round/>
              <a:headEnd/>
              <a:tailEnd/>
            </a:ln>
          </p:spPr>
          <p:txBody>
            <a:bodyPr/>
            <a:lstStyle/>
            <a:p>
              <a:endParaRPr lang="zh-CN" altLang="en-US" sz="1400">
                <a:latin typeface="+mn-lt"/>
              </a:endParaRPr>
            </a:p>
          </p:txBody>
        </p:sp>
        <p:sp>
          <p:nvSpPr>
            <p:cNvPr id="132" name="Oval 135"/>
            <p:cNvSpPr>
              <a:spLocks noChangeArrowheads="1"/>
            </p:cNvSpPr>
            <p:nvPr/>
          </p:nvSpPr>
          <p:spPr bwMode="auto">
            <a:xfrm>
              <a:off x="468313" y="20605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33" name="Oval 136"/>
            <p:cNvSpPr>
              <a:spLocks noChangeArrowheads="1"/>
            </p:cNvSpPr>
            <p:nvPr/>
          </p:nvSpPr>
          <p:spPr bwMode="auto">
            <a:xfrm>
              <a:off x="539750" y="29241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34" name="Line 137"/>
            <p:cNvSpPr>
              <a:spLocks noChangeShapeType="1"/>
            </p:cNvSpPr>
            <p:nvPr/>
          </p:nvSpPr>
          <p:spPr bwMode="auto">
            <a:xfrm>
              <a:off x="1258888" y="1628775"/>
              <a:ext cx="720725" cy="1008063"/>
            </a:xfrm>
            <a:prstGeom prst="line">
              <a:avLst/>
            </a:prstGeom>
            <a:noFill/>
            <a:ln w="9525">
              <a:solidFill>
                <a:schemeClr val="tx1"/>
              </a:solidFill>
              <a:round/>
              <a:headEnd/>
              <a:tailEnd/>
            </a:ln>
          </p:spPr>
          <p:txBody>
            <a:bodyPr/>
            <a:lstStyle/>
            <a:p>
              <a:endParaRPr lang="zh-CN" altLang="en-US" sz="1400">
                <a:latin typeface="+mn-lt"/>
              </a:endParaRPr>
            </a:p>
          </p:txBody>
        </p:sp>
        <p:sp>
          <p:nvSpPr>
            <p:cNvPr id="135" name="Oval 138"/>
            <p:cNvSpPr>
              <a:spLocks noChangeArrowheads="1"/>
            </p:cNvSpPr>
            <p:nvPr/>
          </p:nvSpPr>
          <p:spPr bwMode="auto">
            <a:xfrm>
              <a:off x="1476375" y="2420938"/>
              <a:ext cx="1058863"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136" name="Oval 139"/>
            <p:cNvSpPr>
              <a:spLocks noChangeArrowheads="1"/>
            </p:cNvSpPr>
            <p:nvPr/>
          </p:nvSpPr>
          <p:spPr bwMode="auto">
            <a:xfrm>
              <a:off x="755650" y="13366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37" name="Line 140"/>
            <p:cNvSpPr>
              <a:spLocks noChangeShapeType="1"/>
            </p:cNvSpPr>
            <p:nvPr/>
          </p:nvSpPr>
          <p:spPr bwMode="auto">
            <a:xfrm>
              <a:off x="6443663" y="620713"/>
              <a:ext cx="433387" cy="1439862"/>
            </a:xfrm>
            <a:prstGeom prst="line">
              <a:avLst/>
            </a:prstGeom>
            <a:noFill/>
            <a:ln w="9525">
              <a:solidFill>
                <a:schemeClr val="tx1"/>
              </a:solidFill>
              <a:round/>
              <a:headEnd/>
              <a:tailEnd/>
            </a:ln>
          </p:spPr>
          <p:txBody>
            <a:bodyPr/>
            <a:lstStyle/>
            <a:p>
              <a:endParaRPr lang="zh-CN" altLang="en-US" sz="1400">
                <a:latin typeface="+mn-lt"/>
              </a:endParaRPr>
            </a:p>
          </p:txBody>
        </p:sp>
        <p:sp>
          <p:nvSpPr>
            <p:cNvPr id="138" name="Oval 141"/>
            <p:cNvSpPr>
              <a:spLocks noChangeArrowheads="1"/>
            </p:cNvSpPr>
            <p:nvPr/>
          </p:nvSpPr>
          <p:spPr bwMode="auto">
            <a:xfrm>
              <a:off x="5940425" y="404813"/>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39" name="Oval 142"/>
            <p:cNvSpPr>
              <a:spLocks noChangeArrowheads="1"/>
            </p:cNvSpPr>
            <p:nvPr/>
          </p:nvSpPr>
          <p:spPr bwMode="auto">
            <a:xfrm>
              <a:off x="6372225" y="1771650"/>
              <a:ext cx="1058863"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140" name="Text Box 53"/>
            <p:cNvSpPr txBox="1">
              <a:spLocks noChangeArrowheads="1"/>
            </p:cNvSpPr>
            <p:nvPr/>
          </p:nvSpPr>
          <p:spPr bwMode="auto">
            <a:xfrm>
              <a:off x="3354557" y="5085184"/>
              <a:ext cx="910827" cy="523220"/>
            </a:xfrm>
            <a:prstGeom prst="rect">
              <a:avLst/>
            </a:prstGeom>
            <a:noFill/>
            <a:ln w="9525">
              <a:noFill/>
              <a:miter lim="800000"/>
              <a:headEnd/>
              <a:tailEnd/>
            </a:ln>
          </p:spPr>
          <p:txBody>
            <a:bodyPr wrap="none">
              <a:spAutoFit/>
            </a:bodyPr>
            <a:lstStyle/>
            <a:p>
              <a:r>
                <a:rPr kumimoji="1" lang="en-US" altLang="zh-CN" sz="1400" dirty="0" smtClean="0">
                  <a:latin typeface="+mn-lt"/>
                </a:rPr>
                <a:t>Campus </a:t>
              </a:r>
            </a:p>
            <a:p>
              <a:r>
                <a:rPr kumimoji="1" lang="en-US" altLang="zh-CN" sz="1400" dirty="0" smtClean="0">
                  <a:latin typeface="+mn-lt"/>
                </a:rPr>
                <a:t>Network</a:t>
              </a:r>
              <a:endParaRPr kumimoji="1" lang="zh-CN" altLang="en-US" sz="1400" dirty="0">
                <a:latin typeface="+mn-lt"/>
              </a:endParaRPr>
            </a:p>
          </p:txBody>
        </p:sp>
        <p:sp>
          <p:nvSpPr>
            <p:cNvPr id="141" name="Text Box 53"/>
            <p:cNvSpPr txBox="1">
              <a:spLocks noChangeArrowheads="1"/>
            </p:cNvSpPr>
            <p:nvPr/>
          </p:nvSpPr>
          <p:spPr bwMode="auto">
            <a:xfrm>
              <a:off x="5658813" y="5085184"/>
              <a:ext cx="910827" cy="523220"/>
            </a:xfrm>
            <a:prstGeom prst="rect">
              <a:avLst/>
            </a:prstGeom>
            <a:noFill/>
            <a:ln w="9525">
              <a:noFill/>
              <a:miter lim="800000"/>
              <a:headEnd/>
              <a:tailEnd/>
            </a:ln>
          </p:spPr>
          <p:txBody>
            <a:bodyPr wrap="none">
              <a:spAutoFit/>
            </a:bodyPr>
            <a:lstStyle/>
            <a:p>
              <a:r>
                <a:rPr kumimoji="1" lang="en-US" altLang="zh-CN" sz="1400" dirty="0" smtClean="0">
                  <a:latin typeface="+mn-lt"/>
                </a:rPr>
                <a:t>Campus </a:t>
              </a:r>
            </a:p>
            <a:p>
              <a:r>
                <a:rPr kumimoji="1" lang="en-US" altLang="zh-CN" sz="1400" dirty="0" smtClean="0">
                  <a:latin typeface="+mn-lt"/>
                </a:rPr>
                <a:t>Network</a:t>
              </a:r>
              <a:endParaRPr kumimoji="1" lang="zh-CN" altLang="en-US" sz="1400" dirty="0">
                <a:latin typeface="+mn-lt"/>
              </a:endParaRPr>
            </a:p>
          </p:txBody>
        </p:sp>
        <p:sp>
          <p:nvSpPr>
            <p:cNvPr id="142" name="Text Box 53"/>
            <p:cNvSpPr txBox="1">
              <a:spLocks noChangeArrowheads="1"/>
            </p:cNvSpPr>
            <p:nvPr/>
          </p:nvSpPr>
          <p:spPr bwMode="auto">
            <a:xfrm>
              <a:off x="6778122" y="4941168"/>
              <a:ext cx="910827" cy="523220"/>
            </a:xfrm>
            <a:prstGeom prst="rect">
              <a:avLst/>
            </a:prstGeom>
            <a:noFill/>
            <a:ln w="9525">
              <a:noFill/>
              <a:miter lim="800000"/>
              <a:headEnd/>
              <a:tailEnd/>
            </a:ln>
          </p:spPr>
          <p:txBody>
            <a:bodyPr wrap="none">
              <a:spAutoFit/>
            </a:bodyPr>
            <a:lstStyle/>
            <a:p>
              <a:r>
                <a:rPr kumimoji="1" lang="en-US" altLang="zh-CN" sz="1400" dirty="0" smtClean="0">
                  <a:latin typeface="+mn-lt"/>
                </a:rPr>
                <a:t>Campus </a:t>
              </a:r>
            </a:p>
            <a:p>
              <a:r>
                <a:rPr kumimoji="1" lang="en-US" altLang="zh-CN" sz="1400" dirty="0" smtClean="0">
                  <a:latin typeface="+mn-lt"/>
                </a:rPr>
                <a:t>Network</a:t>
              </a:r>
              <a:endParaRPr kumimoji="1" lang="zh-CN" altLang="en-US" sz="1400" dirty="0">
                <a:latin typeface="+mn-lt"/>
              </a:endParaRPr>
            </a:p>
          </p:txBody>
        </p:sp>
      </p:grpSp>
      <p:sp>
        <p:nvSpPr>
          <p:cNvPr id="145" name="TextBox 144"/>
          <p:cNvSpPr txBox="1"/>
          <p:nvPr/>
        </p:nvSpPr>
        <p:spPr>
          <a:xfrm>
            <a:off x="123565" y="6326656"/>
            <a:ext cx="4127157" cy="369332"/>
          </a:xfrm>
          <a:prstGeom prst="rect">
            <a:avLst/>
          </a:prstGeom>
          <a:noFill/>
        </p:spPr>
        <p:txBody>
          <a:bodyPr wrap="square" rtlCol="0">
            <a:spAutoFit/>
          </a:bodyPr>
          <a:lstStyle/>
          <a:p>
            <a:r>
              <a:rPr lang="en-US" altLang="zh-CN" sz="1800" dirty="0" smtClean="0">
                <a:latin typeface="+mn-lt"/>
              </a:rPr>
              <a:t>NAP: Network Access Point</a:t>
            </a:r>
            <a:endParaRPr lang="zh-CN" altLang="en-US" sz="1800" dirty="0">
              <a:latin typeface="+mn-lt"/>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9875" name="Slide Number Placeholder 5"/>
          <p:cNvSpPr>
            <a:spLocks noGrp="1"/>
          </p:cNvSpPr>
          <p:nvPr>
            <p:ph type="sldNum" sz="quarter" idx="12"/>
          </p:nvPr>
        </p:nvSpPr>
        <p:spPr>
          <a:noFill/>
        </p:spPr>
        <p:txBody>
          <a:bodyPr/>
          <a:lstStyle/>
          <a:p>
            <a:r>
              <a:rPr lang="en-US" altLang="ko-KR" smtClean="0">
                <a:ea typeface="굴림" pitchFamily="34" charset="-127"/>
              </a:rPr>
              <a:t>1-</a:t>
            </a:r>
            <a:fld id="{88C2294D-5318-47AF-B734-D7EFFCD38D6A}" type="slidenum">
              <a:rPr lang="en-US" altLang="ko-KR" smtClean="0">
                <a:ea typeface="굴림" pitchFamily="34" charset="-127"/>
              </a:rPr>
              <a:pPr/>
              <a:t>81</a:t>
            </a:fld>
            <a:endParaRPr lang="en-US" altLang="ko-KR" smtClean="0">
              <a:ea typeface="굴림" pitchFamily="34" charset="-127"/>
            </a:endParaRPr>
          </a:p>
        </p:txBody>
      </p:sp>
      <p:sp>
        <p:nvSpPr>
          <p:cNvPr id="79876"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73733" name="Rectangle 3"/>
          <p:cNvSpPr>
            <a:spLocks noGrp="1" noChangeArrowheads="1"/>
          </p:cNvSpPr>
          <p:nvPr>
            <p:ph type="body" idx="1"/>
          </p:nvPr>
        </p:nvSpPr>
        <p:spPr>
          <a:xfrm>
            <a:off x="533400" y="1600200"/>
            <a:ext cx="8439150" cy="4648200"/>
          </a:xfrm>
        </p:spPr>
        <p:txBody>
          <a:bodyPr>
            <a:normAutofit fontScale="92500"/>
          </a:bodyPr>
          <a:lstStyle/>
          <a:p>
            <a:pPr lvl="1">
              <a:buNone/>
              <a:defRPr/>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charset="-127"/>
            </a:endParaRPr>
          </a:p>
          <a:p>
            <a:pPr lvl="1">
              <a:buFont typeface="Wingdings" pitchFamily="2" charset="2"/>
              <a:buNone/>
              <a:defRPr/>
            </a:pPr>
            <a:r>
              <a:rPr lang="en-US" altLang="ko-KR" dirty="0" smtClean="0">
                <a:solidFill>
                  <a:schemeClr val="accent2"/>
                </a:solidFill>
                <a:ea typeface="굴림" charset="-127"/>
              </a:rPr>
              <a:t>1.2 </a:t>
            </a:r>
            <a:r>
              <a:rPr lang="en-US" altLang="ko-KR" dirty="0" smtClean="0">
                <a:ea typeface="굴림" charset="-127"/>
              </a:rPr>
              <a:t>What </a:t>
            </a:r>
            <a:r>
              <a:rPr lang="en-US" altLang="ko-KR" i="1" dirty="0" smtClean="0">
                <a:ea typeface="굴림" charset="-127"/>
              </a:rPr>
              <a:t>is</a:t>
            </a:r>
            <a:r>
              <a:rPr lang="en-US" altLang="ko-KR" dirty="0" smtClean="0">
                <a:ea typeface="굴림" charset="-127"/>
              </a:rPr>
              <a:t> the Internet?</a:t>
            </a:r>
          </a:p>
          <a:p>
            <a:pPr lvl="1">
              <a:buFont typeface="Wingdings" pitchFamily="2" charset="2"/>
              <a:buNone/>
              <a:defRPr/>
            </a:pPr>
            <a:r>
              <a:rPr lang="en-US" altLang="ko-KR" dirty="0" smtClean="0">
                <a:solidFill>
                  <a:schemeClr val="accent2"/>
                </a:solidFill>
                <a:ea typeface="굴림" charset="-127"/>
              </a:rPr>
              <a:t>1.3</a:t>
            </a:r>
            <a:r>
              <a:rPr lang="en-US" altLang="ko-KR" dirty="0" smtClean="0">
                <a:ea typeface="굴림" charset="-127"/>
              </a:rPr>
              <a:t> Network edge</a:t>
            </a:r>
          </a:p>
          <a:p>
            <a:pPr lvl="2">
              <a:buClr>
                <a:srgbClr val="0000FF"/>
              </a:buClr>
              <a:buSzPct val="90000"/>
              <a:buFont typeface="Wingdings" pitchFamily="2" charset="2"/>
              <a:buChar char="q"/>
              <a:defRPr/>
            </a:pPr>
            <a:r>
              <a:rPr lang="en-US" altLang="ko-KR" dirty="0" smtClean="0">
                <a:ea typeface="굴림" charset="-127"/>
              </a:rPr>
              <a:t> end systems, access networks, links</a:t>
            </a:r>
          </a:p>
          <a:p>
            <a:pPr lvl="1">
              <a:buFont typeface="Wingdings" pitchFamily="2" charset="2"/>
              <a:buNone/>
              <a:defRPr/>
            </a:pPr>
            <a:r>
              <a:rPr lang="en-US" altLang="ko-KR" dirty="0" smtClean="0">
                <a:solidFill>
                  <a:schemeClr val="accent2"/>
                </a:solidFill>
                <a:ea typeface="굴림" charset="-127"/>
              </a:rPr>
              <a:t>1.4</a:t>
            </a:r>
            <a:r>
              <a:rPr lang="en-US" altLang="ko-KR" dirty="0" smtClean="0">
                <a:ea typeface="굴림" charset="-127"/>
              </a:rPr>
              <a:t> Network core</a:t>
            </a:r>
          </a:p>
          <a:p>
            <a:pPr lvl="2">
              <a:buClr>
                <a:srgbClr val="0000FF"/>
              </a:buClr>
              <a:buSzPct val="90000"/>
              <a:buFont typeface="Wingdings" pitchFamily="2" charset="2"/>
              <a:buChar char="q"/>
              <a:defRPr/>
            </a:pPr>
            <a:r>
              <a:rPr lang="en-US" altLang="ko-KR" dirty="0" smtClean="0">
                <a:ea typeface="굴림" charset="-127"/>
              </a:rPr>
              <a:t> circuit switching, packet switching, network structure</a:t>
            </a:r>
          </a:p>
          <a:p>
            <a:pPr lvl="1">
              <a:buFont typeface="Wingdings" pitchFamily="2" charset="2"/>
              <a:buNone/>
              <a:defRPr/>
            </a:pPr>
            <a:r>
              <a:rPr lang="en-US" altLang="ko-KR" dirty="0" smtClean="0">
                <a:solidFill>
                  <a:srgbClr val="FF3300"/>
                </a:solidFill>
                <a:ea typeface="굴림" charset="-127"/>
              </a:rPr>
              <a:t>1.5 Delay, loss and throughput in packet-switched networks</a:t>
            </a:r>
          </a:p>
          <a:p>
            <a:pPr lvl="1">
              <a:buFont typeface="Wingdings" pitchFamily="2" charset="2"/>
              <a:buNone/>
              <a:defRPr/>
            </a:pPr>
            <a:r>
              <a:rPr lang="en-US" altLang="ko-KR" dirty="0" smtClean="0">
                <a:solidFill>
                  <a:srgbClr val="FF3300"/>
                </a:solidFill>
                <a:ea typeface="굴림" charset="-127"/>
              </a:rPr>
              <a:t>	How long does a packet take to pass through a router?</a:t>
            </a:r>
          </a:p>
          <a:p>
            <a:pPr lvl="1">
              <a:buFont typeface="Wingdings" pitchFamily="2" charset="2"/>
              <a:buNone/>
              <a:defRPr/>
            </a:pPr>
            <a:r>
              <a:rPr lang="en-US" altLang="ko-KR" dirty="0" smtClean="0">
                <a:solidFill>
                  <a:schemeClr val="accent2"/>
                </a:solidFill>
                <a:ea typeface="굴림" charset="-127"/>
              </a:rPr>
              <a:t>1.6</a:t>
            </a:r>
            <a:r>
              <a:rPr lang="en-US" altLang="ko-KR" dirty="0" smtClean="0">
                <a:ea typeface="굴림" charset="-127"/>
              </a:rPr>
              <a:t> Protocol layers, service models</a:t>
            </a:r>
          </a:p>
          <a:p>
            <a:pPr lvl="1">
              <a:buFont typeface="Wingdings" pitchFamily="2" charset="2"/>
              <a:buNone/>
              <a:defRPr/>
            </a:pPr>
            <a:r>
              <a:rPr lang="en-US" altLang="ko-KR" dirty="0" smtClean="0">
                <a:solidFill>
                  <a:schemeClr val="accent2"/>
                </a:solidFill>
                <a:ea typeface="굴림" charset="-127"/>
              </a:rPr>
              <a:t>1.7</a:t>
            </a:r>
            <a:r>
              <a:rPr lang="en-US" altLang="ko-KR" dirty="0" smtClean="0">
                <a:ea typeface="굴림" charset="-127"/>
              </a:rPr>
              <a:t> Networks under attack: security</a:t>
            </a:r>
          </a:p>
          <a:p>
            <a:pPr lvl="1">
              <a:buFont typeface="Wingdings" pitchFamily="2" charset="2"/>
              <a:buNone/>
              <a:defRPr/>
            </a:pPr>
            <a:r>
              <a:rPr lang="en-US" altLang="ko-KR" dirty="0" smtClean="0">
                <a:solidFill>
                  <a:schemeClr val="accent2"/>
                </a:solidFill>
                <a:ea typeface="굴림" charset="-127"/>
              </a:rPr>
              <a:t>1.8</a:t>
            </a:r>
            <a:r>
              <a:rPr lang="en-US" altLang="ko-KR" dirty="0" smtClean="0">
                <a:ea typeface="굴림" charset="-127"/>
              </a:rPr>
              <a:t> History</a:t>
            </a:r>
          </a:p>
          <a:p>
            <a:pPr>
              <a:buFont typeface="Wingdings" pitchFamily="2" charset="2"/>
              <a:buNone/>
              <a:defRPr/>
            </a:pPr>
            <a:endParaRPr lang="en-US" altLang="ko-KR" sz="2400" dirty="0" smtClean="0">
              <a:ea typeface="굴림" charset="-127"/>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9461" name="Slide Number Placeholder 6"/>
          <p:cNvSpPr>
            <a:spLocks noGrp="1"/>
          </p:cNvSpPr>
          <p:nvPr>
            <p:ph type="sldNum" sz="quarter" idx="12"/>
          </p:nvPr>
        </p:nvSpPr>
        <p:spPr>
          <a:noFill/>
        </p:spPr>
        <p:txBody>
          <a:bodyPr/>
          <a:lstStyle/>
          <a:p>
            <a:r>
              <a:rPr lang="en-US" altLang="ko-KR" smtClean="0">
                <a:ea typeface="굴림" pitchFamily="34" charset="-127"/>
              </a:rPr>
              <a:t>1-</a:t>
            </a:r>
            <a:fld id="{8F2B4065-86DC-40B3-A308-0A4233CEC24C}" type="slidenum">
              <a:rPr lang="en-US" altLang="ko-KR" smtClean="0">
                <a:ea typeface="굴림" pitchFamily="34" charset="-127"/>
              </a:rPr>
              <a:pPr/>
              <a:t>82</a:t>
            </a:fld>
            <a:endParaRPr lang="en-US" altLang="ko-KR" smtClean="0">
              <a:ea typeface="굴림" pitchFamily="34" charset="-127"/>
            </a:endParaRPr>
          </a:p>
        </p:txBody>
      </p:sp>
      <p:sp>
        <p:nvSpPr>
          <p:cNvPr id="19462" name="Rectangle 2"/>
          <p:cNvSpPr>
            <a:spLocks noGrp="1" noChangeArrowheads="1"/>
          </p:cNvSpPr>
          <p:nvPr>
            <p:ph type="title"/>
          </p:nvPr>
        </p:nvSpPr>
        <p:spPr>
          <a:xfrm>
            <a:off x="476250" y="266700"/>
            <a:ext cx="7772400" cy="1143000"/>
          </a:xfrm>
        </p:spPr>
        <p:txBody>
          <a:bodyPr/>
          <a:lstStyle/>
          <a:p>
            <a:r>
              <a:rPr lang="en-US" altLang="ko-KR" smtClean="0">
                <a:ea typeface="굴림" pitchFamily="34" charset="-127"/>
              </a:rPr>
              <a:t>How do loss and delay occur?</a:t>
            </a:r>
            <a:endParaRPr lang="en-US" altLang="ko-KR" sz="4400" smtClean="0">
              <a:ea typeface="굴림" pitchFamily="34" charset="-127"/>
            </a:endParaRPr>
          </a:p>
        </p:txBody>
      </p:sp>
      <p:sp>
        <p:nvSpPr>
          <p:cNvPr id="19463" name="Rectangle 3"/>
          <p:cNvSpPr>
            <a:spLocks noGrp="1" noChangeArrowheads="1"/>
          </p:cNvSpPr>
          <p:nvPr>
            <p:ph type="body" sz="half" idx="1"/>
          </p:nvPr>
        </p:nvSpPr>
        <p:spPr>
          <a:xfrm>
            <a:off x="579438" y="1371600"/>
            <a:ext cx="8135937" cy="2114550"/>
          </a:xfrm>
        </p:spPr>
        <p:txBody>
          <a:bodyPr/>
          <a:lstStyle/>
          <a:p>
            <a:pPr>
              <a:buFont typeface="Wingdings" pitchFamily="2" charset="2"/>
              <a:buNone/>
            </a:pPr>
            <a:r>
              <a:rPr lang="en-US" altLang="ko-KR" smtClean="0">
                <a:ea typeface="굴림" pitchFamily="34" charset="-127"/>
              </a:rPr>
              <a:t>packets </a:t>
            </a:r>
            <a:r>
              <a:rPr lang="en-US" altLang="ko-KR" i="1" smtClean="0">
                <a:ea typeface="굴림" pitchFamily="34" charset="-127"/>
              </a:rPr>
              <a:t>queue</a:t>
            </a:r>
            <a:r>
              <a:rPr lang="en-US" altLang="ko-KR" smtClean="0">
                <a:ea typeface="굴림" pitchFamily="34" charset="-127"/>
              </a:rPr>
              <a:t> in router buffers</a:t>
            </a:r>
            <a:r>
              <a:rPr lang="en-US" altLang="ko-KR" sz="2400" smtClean="0">
                <a:ea typeface="굴림" pitchFamily="34" charset="-127"/>
              </a:rPr>
              <a:t> </a:t>
            </a:r>
          </a:p>
          <a:p>
            <a:r>
              <a:rPr lang="en-US" altLang="ko-KR" sz="2400" smtClean="0">
                <a:solidFill>
                  <a:srgbClr val="FF0000"/>
                </a:solidFill>
                <a:ea typeface="굴림" pitchFamily="34" charset="-127"/>
              </a:rPr>
              <a:t>packet arrival rate to link exceeds output link capacity</a:t>
            </a:r>
          </a:p>
          <a:p>
            <a:r>
              <a:rPr lang="en-US" altLang="ko-KR" sz="2400" smtClean="0">
                <a:ea typeface="굴림" pitchFamily="34" charset="-127"/>
              </a:rPr>
              <a:t>packets queue, wait for turn</a:t>
            </a:r>
          </a:p>
        </p:txBody>
      </p:sp>
      <p:graphicFrame>
        <p:nvGraphicFramePr>
          <p:cNvPr id="19458" name="Object 5"/>
          <p:cNvGraphicFramePr>
            <a:graphicFrameLocks noChangeAspect="1"/>
          </p:cNvGraphicFramePr>
          <p:nvPr/>
        </p:nvGraphicFramePr>
        <p:xfrm>
          <a:off x="1298575" y="5156200"/>
          <a:ext cx="646113" cy="533400"/>
        </p:xfrm>
        <a:graphic>
          <a:graphicData uri="http://schemas.openxmlformats.org/presentationml/2006/ole">
            <p:oleObj spid="_x0000_s284676" name="Clip" r:id="rId4" imgW="1305000" imgH="1085760" progId="">
              <p:embed/>
            </p:oleObj>
          </a:graphicData>
        </a:graphic>
      </p:graphicFrame>
      <p:sp>
        <p:nvSpPr>
          <p:cNvPr id="19464" name="Oval 6"/>
          <p:cNvSpPr>
            <a:spLocks noChangeArrowheads="1"/>
          </p:cNvSpPr>
          <p:nvPr/>
        </p:nvSpPr>
        <p:spPr bwMode="auto">
          <a:xfrm>
            <a:off x="2339975" y="4914900"/>
            <a:ext cx="1198563" cy="369888"/>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19465" name="Rectangle 7"/>
          <p:cNvSpPr>
            <a:spLocks noChangeArrowheads="1"/>
          </p:cNvSpPr>
          <p:nvPr/>
        </p:nvSpPr>
        <p:spPr bwMode="auto">
          <a:xfrm>
            <a:off x="2339975" y="4846638"/>
            <a:ext cx="1198563" cy="263525"/>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9466" name="Oval 8"/>
          <p:cNvSpPr>
            <a:spLocks noChangeArrowheads="1"/>
          </p:cNvSpPr>
          <p:nvPr/>
        </p:nvSpPr>
        <p:spPr bwMode="auto">
          <a:xfrm>
            <a:off x="2349500" y="4618038"/>
            <a:ext cx="1198563" cy="430212"/>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pSp>
        <p:nvGrpSpPr>
          <p:cNvPr id="2" name="Group 9"/>
          <p:cNvGrpSpPr>
            <a:grpSpLocks/>
          </p:cNvGrpSpPr>
          <p:nvPr/>
        </p:nvGrpSpPr>
        <p:grpSpPr bwMode="auto">
          <a:xfrm>
            <a:off x="2695575" y="4648200"/>
            <a:ext cx="498475" cy="119063"/>
            <a:chOff x="2208" y="2184"/>
            <a:chExt cx="176" cy="69"/>
          </a:xfrm>
        </p:grpSpPr>
        <p:grpSp>
          <p:nvGrpSpPr>
            <p:cNvPr id="3" name="Group 10"/>
            <p:cNvGrpSpPr>
              <a:grpSpLocks/>
            </p:cNvGrpSpPr>
            <p:nvPr/>
          </p:nvGrpSpPr>
          <p:grpSpPr bwMode="auto">
            <a:xfrm>
              <a:off x="2208" y="2185"/>
              <a:ext cx="176" cy="68"/>
              <a:chOff x="2848" y="848"/>
              <a:chExt cx="140" cy="98"/>
            </a:xfrm>
          </p:grpSpPr>
          <p:sp>
            <p:nvSpPr>
              <p:cNvPr id="19514" name="Line 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9515" name="Line 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9516" name="Line 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14"/>
            <p:cNvGrpSpPr>
              <a:grpSpLocks/>
            </p:cNvGrpSpPr>
            <p:nvPr/>
          </p:nvGrpSpPr>
          <p:grpSpPr bwMode="auto">
            <a:xfrm flipV="1">
              <a:off x="2208" y="2184"/>
              <a:ext cx="176" cy="68"/>
              <a:chOff x="2848" y="848"/>
              <a:chExt cx="140" cy="98"/>
            </a:xfrm>
          </p:grpSpPr>
          <p:sp>
            <p:nvSpPr>
              <p:cNvPr id="19511"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9512"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9513"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9468" name="Oval 18"/>
          <p:cNvSpPr>
            <a:spLocks noChangeArrowheads="1"/>
          </p:cNvSpPr>
          <p:nvPr/>
        </p:nvSpPr>
        <p:spPr bwMode="auto">
          <a:xfrm>
            <a:off x="5435600" y="4933950"/>
            <a:ext cx="1198563" cy="369888"/>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19469" name="Line 19"/>
          <p:cNvSpPr>
            <a:spLocks noChangeShapeType="1"/>
          </p:cNvSpPr>
          <p:nvPr/>
        </p:nvSpPr>
        <p:spPr bwMode="auto">
          <a:xfrm>
            <a:off x="5445125" y="4913313"/>
            <a:ext cx="0" cy="228600"/>
          </a:xfrm>
          <a:prstGeom prst="line">
            <a:avLst/>
          </a:prstGeom>
          <a:noFill/>
          <a:ln w="12700">
            <a:solidFill>
              <a:schemeClr val="tx1"/>
            </a:solidFill>
            <a:round/>
            <a:headEnd/>
            <a:tailEnd/>
          </a:ln>
        </p:spPr>
        <p:txBody>
          <a:bodyPr wrap="none" anchor="ctr"/>
          <a:lstStyle/>
          <a:p>
            <a:endParaRPr lang="zh-CN" altLang="en-US"/>
          </a:p>
        </p:txBody>
      </p:sp>
      <p:sp>
        <p:nvSpPr>
          <p:cNvPr id="19470" name="Rectangle 20"/>
          <p:cNvSpPr>
            <a:spLocks noChangeArrowheads="1"/>
          </p:cNvSpPr>
          <p:nvPr/>
        </p:nvSpPr>
        <p:spPr bwMode="auto">
          <a:xfrm>
            <a:off x="5445125" y="4875213"/>
            <a:ext cx="1198563" cy="263525"/>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9471" name="Oval 21"/>
          <p:cNvSpPr>
            <a:spLocks noChangeArrowheads="1"/>
          </p:cNvSpPr>
          <p:nvPr/>
        </p:nvSpPr>
        <p:spPr bwMode="auto">
          <a:xfrm>
            <a:off x="5454650" y="4646613"/>
            <a:ext cx="1198563" cy="430212"/>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aphicFrame>
        <p:nvGraphicFramePr>
          <p:cNvPr id="19459" name="Object 23"/>
          <p:cNvGraphicFramePr>
            <a:graphicFrameLocks noChangeAspect="1"/>
          </p:cNvGraphicFramePr>
          <p:nvPr/>
        </p:nvGraphicFramePr>
        <p:xfrm>
          <a:off x="984250" y="4146550"/>
          <a:ext cx="646113" cy="533400"/>
        </p:xfrm>
        <a:graphic>
          <a:graphicData uri="http://schemas.openxmlformats.org/presentationml/2006/ole">
            <p:oleObj spid="_x0000_s284677" name="Clip" r:id="rId5" imgW="1305000" imgH="1085760" progId="">
              <p:embed/>
            </p:oleObj>
          </a:graphicData>
        </a:graphic>
      </p:graphicFrame>
      <p:sp>
        <p:nvSpPr>
          <p:cNvPr id="19472" name="Line 24"/>
          <p:cNvSpPr>
            <a:spLocks noChangeShapeType="1"/>
          </p:cNvSpPr>
          <p:nvPr/>
        </p:nvSpPr>
        <p:spPr bwMode="auto">
          <a:xfrm>
            <a:off x="1609725" y="4552950"/>
            <a:ext cx="504825" cy="0"/>
          </a:xfrm>
          <a:prstGeom prst="line">
            <a:avLst/>
          </a:prstGeom>
          <a:noFill/>
          <a:ln w="19050">
            <a:solidFill>
              <a:schemeClr val="tx1"/>
            </a:solidFill>
            <a:round/>
            <a:headEnd/>
            <a:tailEnd/>
          </a:ln>
        </p:spPr>
        <p:txBody>
          <a:bodyPr wrap="none" anchor="ctr"/>
          <a:lstStyle/>
          <a:p>
            <a:endParaRPr lang="zh-CN" altLang="en-US"/>
          </a:p>
        </p:txBody>
      </p:sp>
      <p:sp>
        <p:nvSpPr>
          <p:cNvPr id="19473" name="Line 25"/>
          <p:cNvSpPr>
            <a:spLocks noChangeShapeType="1"/>
          </p:cNvSpPr>
          <p:nvPr/>
        </p:nvSpPr>
        <p:spPr bwMode="auto">
          <a:xfrm flipV="1">
            <a:off x="1914525" y="5538788"/>
            <a:ext cx="195263" cy="4762"/>
          </a:xfrm>
          <a:prstGeom prst="line">
            <a:avLst/>
          </a:prstGeom>
          <a:noFill/>
          <a:ln w="19050">
            <a:solidFill>
              <a:schemeClr val="tx1"/>
            </a:solidFill>
            <a:round/>
            <a:headEnd/>
            <a:tailEnd/>
          </a:ln>
        </p:spPr>
        <p:txBody>
          <a:bodyPr wrap="none" anchor="ctr"/>
          <a:lstStyle/>
          <a:p>
            <a:endParaRPr lang="zh-CN" altLang="en-US"/>
          </a:p>
        </p:txBody>
      </p:sp>
      <p:sp>
        <p:nvSpPr>
          <p:cNvPr id="19474" name="Line 26"/>
          <p:cNvSpPr>
            <a:spLocks noChangeShapeType="1"/>
          </p:cNvSpPr>
          <p:nvPr/>
        </p:nvSpPr>
        <p:spPr bwMode="auto">
          <a:xfrm>
            <a:off x="3533775" y="4972050"/>
            <a:ext cx="1933575" cy="9525"/>
          </a:xfrm>
          <a:prstGeom prst="line">
            <a:avLst/>
          </a:prstGeom>
          <a:noFill/>
          <a:ln w="19050">
            <a:solidFill>
              <a:schemeClr val="tx1"/>
            </a:solidFill>
            <a:round/>
            <a:headEnd/>
            <a:tailEnd/>
          </a:ln>
        </p:spPr>
        <p:txBody>
          <a:bodyPr wrap="none" anchor="ctr"/>
          <a:lstStyle/>
          <a:p>
            <a:endParaRPr lang="zh-CN" altLang="en-US"/>
          </a:p>
        </p:txBody>
      </p:sp>
      <p:sp>
        <p:nvSpPr>
          <p:cNvPr id="19475" name="Line 28"/>
          <p:cNvSpPr>
            <a:spLocks noChangeShapeType="1"/>
          </p:cNvSpPr>
          <p:nvPr/>
        </p:nvSpPr>
        <p:spPr bwMode="auto">
          <a:xfrm flipH="1">
            <a:off x="2114550" y="4543425"/>
            <a:ext cx="0" cy="1000125"/>
          </a:xfrm>
          <a:prstGeom prst="line">
            <a:avLst/>
          </a:prstGeom>
          <a:noFill/>
          <a:ln w="19050">
            <a:solidFill>
              <a:schemeClr val="tx1"/>
            </a:solidFill>
            <a:round/>
            <a:headEnd/>
            <a:tailEnd/>
          </a:ln>
        </p:spPr>
        <p:txBody>
          <a:bodyPr wrap="none" anchor="ctr"/>
          <a:lstStyle/>
          <a:p>
            <a:endParaRPr lang="zh-CN" altLang="en-US"/>
          </a:p>
        </p:txBody>
      </p:sp>
      <p:sp>
        <p:nvSpPr>
          <p:cNvPr id="19476" name="Line 29"/>
          <p:cNvSpPr>
            <a:spLocks noChangeShapeType="1"/>
          </p:cNvSpPr>
          <p:nvPr/>
        </p:nvSpPr>
        <p:spPr bwMode="auto">
          <a:xfrm>
            <a:off x="2124075" y="4976813"/>
            <a:ext cx="200025" cy="0"/>
          </a:xfrm>
          <a:prstGeom prst="line">
            <a:avLst/>
          </a:prstGeom>
          <a:noFill/>
          <a:ln w="19050">
            <a:solidFill>
              <a:schemeClr val="tx1"/>
            </a:solidFill>
            <a:round/>
            <a:headEnd/>
            <a:tailEnd/>
          </a:ln>
        </p:spPr>
        <p:txBody>
          <a:bodyPr wrap="none" anchor="ctr"/>
          <a:lstStyle/>
          <a:p>
            <a:endParaRPr lang="zh-CN" altLang="en-US"/>
          </a:p>
        </p:txBody>
      </p:sp>
      <p:sp>
        <p:nvSpPr>
          <p:cNvPr id="19477" name="Rectangle 40"/>
          <p:cNvSpPr>
            <a:spLocks noChangeArrowheads="1"/>
          </p:cNvSpPr>
          <p:nvPr/>
        </p:nvSpPr>
        <p:spPr bwMode="auto">
          <a:xfrm>
            <a:off x="3200400" y="4843463"/>
            <a:ext cx="147638" cy="200025"/>
          </a:xfrm>
          <a:prstGeom prst="rect">
            <a:avLst/>
          </a:prstGeom>
          <a:solidFill>
            <a:schemeClr val="accent1"/>
          </a:solidFill>
          <a:ln w="9525">
            <a:solidFill>
              <a:schemeClr val="tx1"/>
            </a:solidFill>
            <a:miter lim="800000"/>
            <a:headEnd/>
            <a:tailEnd/>
          </a:ln>
        </p:spPr>
        <p:txBody>
          <a:bodyPr wrap="none" anchor="ctr"/>
          <a:lstStyle/>
          <a:p>
            <a:pPr algn="ctr"/>
            <a:endParaRPr lang="ko-KR" altLang="ko-KR">
              <a:ea typeface="굴림" pitchFamily="34" charset="-127"/>
            </a:endParaRPr>
          </a:p>
        </p:txBody>
      </p:sp>
      <p:sp>
        <p:nvSpPr>
          <p:cNvPr id="19478" name="Rectangle 41"/>
          <p:cNvSpPr>
            <a:spLocks noChangeArrowheads="1"/>
          </p:cNvSpPr>
          <p:nvPr/>
        </p:nvSpPr>
        <p:spPr bwMode="auto">
          <a:xfrm>
            <a:off x="3362325" y="4843463"/>
            <a:ext cx="147638"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9479" name="Rectangle 42"/>
          <p:cNvSpPr>
            <a:spLocks noChangeArrowheads="1"/>
          </p:cNvSpPr>
          <p:nvPr/>
        </p:nvSpPr>
        <p:spPr bwMode="auto">
          <a:xfrm>
            <a:off x="2147888" y="4743450"/>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9480" name="Line 44"/>
          <p:cNvSpPr>
            <a:spLocks noChangeShapeType="1"/>
          </p:cNvSpPr>
          <p:nvPr/>
        </p:nvSpPr>
        <p:spPr bwMode="auto">
          <a:xfrm>
            <a:off x="2324100" y="4848225"/>
            <a:ext cx="242888" cy="4763"/>
          </a:xfrm>
          <a:prstGeom prst="line">
            <a:avLst/>
          </a:prstGeom>
          <a:noFill/>
          <a:ln w="9525">
            <a:solidFill>
              <a:schemeClr val="tx1"/>
            </a:solidFill>
            <a:round/>
            <a:headEnd/>
            <a:tailEnd type="triangle" w="med" len="med"/>
          </a:ln>
        </p:spPr>
        <p:txBody>
          <a:bodyPr wrap="none" anchor="ctr"/>
          <a:lstStyle/>
          <a:p>
            <a:endParaRPr lang="zh-CN" altLang="en-US"/>
          </a:p>
        </p:txBody>
      </p:sp>
      <p:sp>
        <p:nvSpPr>
          <p:cNvPr id="19481" name="Line 45"/>
          <p:cNvSpPr>
            <a:spLocks noChangeShapeType="1"/>
          </p:cNvSpPr>
          <p:nvPr/>
        </p:nvSpPr>
        <p:spPr bwMode="auto">
          <a:xfrm flipV="1">
            <a:off x="1990725" y="5124450"/>
            <a:ext cx="0" cy="176213"/>
          </a:xfrm>
          <a:prstGeom prst="line">
            <a:avLst/>
          </a:prstGeom>
          <a:noFill/>
          <a:ln w="9525">
            <a:solidFill>
              <a:schemeClr val="tx1"/>
            </a:solidFill>
            <a:round/>
            <a:headEnd/>
            <a:tailEnd type="triangle" w="med" len="med"/>
          </a:ln>
        </p:spPr>
        <p:txBody>
          <a:bodyPr wrap="none" anchor="ctr"/>
          <a:lstStyle/>
          <a:p>
            <a:endParaRPr lang="zh-CN" altLang="en-US"/>
          </a:p>
        </p:txBody>
      </p:sp>
      <p:sp>
        <p:nvSpPr>
          <p:cNvPr id="19482" name="Text Box 47"/>
          <p:cNvSpPr txBox="1">
            <a:spLocks noChangeArrowheads="1"/>
          </p:cNvSpPr>
          <p:nvPr/>
        </p:nvSpPr>
        <p:spPr bwMode="auto">
          <a:xfrm>
            <a:off x="631825" y="4170363"/>
            <a:ext cx="406400" cy="457200"/>
          </a:xfrm>
          <a:prstGeom prst="rect">
            <a:avLst/>
          </a:prstGeom>
          <a:noFill/>
          <a:ln w="9525">
            <a:noFill/>
            <a:miter lim="800000"/>
            <a:headEnd/>
            <a:tailEnd/>
          </a:ln>
        </p:spPr>
        <p:txBody>
          <a:bodyPr wrap="none">
            <a:spAutoFit/>
          </a:bodyPr>
          <a:lstStyle/>
          <a:p>
            <a:r>
              <a:rPr lang="en-US" altLang="ko-KR" dirty="0">
                <a:solidFill>
                  <a:schemeClr val="accent1"/>
                </a:solidFill>
                <a:latin typeface="Comic Sans MS" pitchFamily="66" charset="0"/>
                <a:ea typeface="굴림" pitchFamily="34" charset="-127"/>
              </a:rPr>
              <a:t>A</a:t>
            </a:r>
            <a:endParaRPr lang="en-US" altLang="ko-KR" dirty="0">
              <a:solidFill>
                <a:schemeClr val="accent1"/>
              </a:solidFill>
              <a:ea typeface="굴림" pitchFamily="34" charset="-127"/>
            </a:endParaRPr>
          </a:p>
        </p:txBody>
      </p:sp>
      <p:sp>
        <p:nvSpPr>
          <p:cNvPr id="19483" name="Text Box 48"/>
          <p:cNvSpPr txBox="1">
            <a:spLocks noChangeArrowheads="1"/>
          </p:cNvSpPr>
          <p:nvPr/>
        </p:nvSpPr>
        <p:spPr bwMode="auto">
          <a:xfrm>
            <a:off x="908050" y="5189538"/>
            <a:ext cx="376238" cy="457200"/>
          </a:xfrm>
          <a:prstGeom prst="rect">
            <a:avLst/>
          </a:prstGeom>
          <a:noFill/>
          <a:ln w="9525">
            <a:noFill/>
            <a:miter lim="800000"/>
            <a:headEnd/>
            <a:tailEnd/>
          </a:ln>
        </p:spPr>
        <p:txBody>
          <a:bodyPr wrap="none">
            <a:spAutoFit/>
          </a:bodyPr>
          <a:lstStyle/>
          <a:p>
            <a:r>
              <a:rPr lang="en-US" altLang="ko-KR" dirty="0">
                <a:solidFill>
                  <a:schemeClr val="accent6"/>
                </a:solidFill>
                <a:latin typeface="Comic Sans MS" pitchFamily="66" charset="0"/>
                <a:ea typeface="굴림" pitchFamily="34" charset="-127"/>
              </a:rPr>
              <a:t>B</a:t>
            </a:r>
            <a:endParaRPr lang="en-US" altLang="ko-KR" dirty="0">
              <a:solidFill>
                <a:schemeClr val="accent6"/>
              </a:solidFill>
              <a:ea typeface="굴림" pitchFamily="34" charset="-127"/>
            </a:endParaRPr>
          </a:p>
        </p:txBody>
      </p:sp>
      <p:sp>
        <p:nvSpPr>
          <p:cNvPr id="19484" name="Rectangle 63"/>
          <p:cNvSpPr>
            <a:spLocks noChangeArrowheads="1"/>
          </p:cNvSpPr>
          <p:nvPr/>
        </p:nvSpPr>
        <p:spPr bwMode="auto">
          <a:xfrm>
            <a:off x="3490913" y="4781550"/>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5" name="Group 93"/>
          <p:cNvGrpSpPr>
            <a:grpSpLocks/>
          </p:cNvGrpSpPr>
          <p:nvPr/>
        </p:nvGrpSpPr>
        <p:grpSpPr bwMode="auto">
          <a:xfrm>
            <a:off x="3586163" y="3317875"/>
            <a:ext cx="4221162" cy="1454150"/>
            <a:chOff x="2259" y="2090"/>
            <a:chExt cx="2659" cy="916"/>
          </a:xfrm>
        </p:grpSpPr>
        <p:sp>
          <p:nvSpPr>
            <p:cNvPr id="19507" name="Text Box 66"/>
            <p:cNvSpPr txBox="1">
              <a:spLocks noChangeArrowheads="1"/>
            </p:cNvSpPr>
            <p:nvPr/>
          </p:nvSpPr>
          <p:spPr bwMode="auto">
            <a:xfrm>
              <a:off x="2602" y="2090"/>
              <a:ext cx="2316"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packet being transmitted </a:t>
              </a:r>
              <a:r>
                <a:rPr lang="en-US" altLang="ko-KR" sz="1800">
                  <a:solidFill>
                    <a:srgbClr val="FF0000"/>
                  </a:solidFill>
                  <a:latin typeface="Comic Sans MS" pitchFamily="66" charset="0"/>
                  <a:ea typeface="굴림" pitchFamily="34" charset="-127"/>
                </a:rPr>
                <a:t>(delay)</a:t>
              </a:r>
            </a:p>
          </p:txBody>
        </p:sp>
        <p:sp>
          <p:nvSpPr>
            <p:cNvPr id="19508" name="Line 67"/>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6" name="Group 94"/>
          <p:cNvGrpSpPr>
            <a:grpSpLocks/>
          </p:cNvGrpSpPr>
          <p:nvPr/>
        </p:nvGrpSpPr>
        <p:grpSpPr bwMode="auto">
          <a:xfrm>
            <a:off x="3338513" y="5102225"/>
            <a:ext cx="3462337" cy="804863"/>
            <a:chOff x="2103" y="3214"/>
            <a:chExt cx="2181" cy="507"/>
          </a:xfrm>
        </p:grpSpPr>
        <p:sp>
          <p:nvSpPr>
            <p:cNvPr id="19505" name="Text Box 72"/>
            <p:cNvSpPr txBox="1">
              <a:spLocks noChangeArrowheads="1"/>
            </p:cNvSpPr>
            <p:nvPr/>
          </p:nvSpPr>
          <p:spPr bwMode="auto">
            <a:xfrm>
              <a:off x="2530" y="3490"/>
              <a:ext cx="1754"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packets queueing</a:t>
              </a:r>
              <a:r>
                <a:rPr lang="en-US" altLang="ko-KR" sz="1800">
                  <a:solidFill>
                    <a:srgbClr val="FF0000"/>
                  </a:solidFill>
                  <a:latin typeface="Comic Sans MS" pitchFamily="66" charset="0"/>
                  <a:ea typeface="굴림" pitchFamily="34" charset="-127"/>
                </a:rPr>
                <a:t> (delay)</a:t>
              </a:r>
              <a:endParaRPr lang="en-US" altLang="ko-KR" sz="1800">
                <a:ea typeface="굴림" pitchFamily="34" charset="-127"/>
              </a:endParaRPr>
            </a:p>
          </p:txBody>
        </p:sp>
        <p:sp>
          <p:nvSpPr>
            <p:cNvPr id="19506" name="Line 73"/>
            <p:cNvSpPr>
              <a:spLocks noChangeShapeType="1"/>
            </p:cNvSpPr>
            <p:nvPr/>
          </p:nvSpPr>
          <p:spPr bwMode="auto">
            <a:xfrm rot="10800000">
              <a:off x="2103" y="3214"/>
              <a:ext cx="471" cy="404"/>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7" name="Group 74"/>
          <p:cNvGrpSpPr>
            <a:grpSpLocks/>
          </p:cNvGrpSpPr>
          <p:nvPr/>
        </p:nvGrpSpPr>
        <p:grpSpPr bwMode="auto">
          <a:xfrm>
            <a:off x="5781675" y="4705350"/>
            <a:ext cx="498475" cy="119063"/>
            <a:chOff x="2208" y="2184"/>
            <a:chExt cx="176" cy="69"/>
          </a:xfrm>
        </p:grpSpPr>
        <p:grpSp>
          <p:nvGrpSpPr>
            <p:cNvPr id="8" name="Group 75"/>
            <p:cNvGrpSpPr>
              <a:grpSpLocks/>
            </p:cNvGrpSpPr>
            <p:nvPr/>
          </p:nvGrpSpPr>
          <p:grpSpPr bwMode="auto">
            <a:xfrm>
              <a:off x="2208" y="2185"/>
              <a:ext cx="176" cy="68"/>
              <a:chOff x="2848" y="848"/>
              <a:chExt cx="140" cy="98"/>
            </a:xfrm>
          </p:grpSpPr>
          <p:sp>
            <p:nvSpPr>
              <p:cNvPr id="19502" name="Line 7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9503" name="Line 7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9504" name="Line 7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9" name="Group 79"/>
            <p:cNvGrpSpPr>
              <a:grpSpLocks/>
            </p:cNvGrpSpPr>
            <p:nvPr/>
          </p:nvGrpSpPr>
          <p:grpSpPr bwMode="auto">
            <a:xfrm flipV="1">
              <a:off x="2208" y="2184"/>
              <a:ext cx="176" cy="68"/>
              <a:chOff x="2848" y="848"/>
              <a:chExt cx="140" cy="98"/>
            </a:xfrm>
          </p:grpSpPr>
          <p:sp>
            <p:nvSpPr>
              <p:cNvPr id="19499" name="Line 8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9500" name="Line 8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9501" name="Line 8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9488" name="Rectangle 84"/>
          <p:cNvSpPr>
            <a:spLocks noChangeArrowheads="1"/>
          </p:cNvSpPr>
          <p:nvPr/>
        </p:nvSpPr>
        <p:spPr bwMode="auto">
          <a:xfrm>
            <a:off x="1673225" y="4271963"/>
            <a:ext cx="147638"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9489" name="Line 85"/>
          <p:cNvSpPr>
            <a:spLocks noChangeShapeType="1"/>
          </p:cNvSpPr>
          <p:nvPr/>
        </p:nvSpPr>
        <p:spPr bwMode="auto">
          <a:xfrm>
            <a:off x="1803400" y="4378325"/>
            <a:ext cx="242888" cy="4763"/>
          </a:xfrm>
          <a:prstGeom prst="line">
            <a:avLst/>
          </a:prstGeom>
          <a:noFill/>
          <a:ln w="9525">
            <a:solidFill>
              <a:schemeClr val="tx1"/>
            </a:solidFill>
            <a:round/>
            <a:headEnd/>
            <a:tailEnd type="triangle" w="med" len="med"/>
          </a:ln>
        </p:spPr>
        <p:txBody>
          <a:bodyPr wrap="none" anchor="ctr"/>
          <a:lstStyle/>
          <a:p>
            <a:endParaRPr lang="zh-CN" altLang="en-US"/>
          </a:p>
        </p:txBody>
      </p:sp>
      <p:sp>
        <p:nvSpPr>
          <p:cNvPr id="19490" name="Rectangle 86"/>
          <p:cNvSpPr>
            <a:spLocks noChangeArrowheads="1"/>
          </p:cNvSpPr>
          <p:nvPr/>
        </p:nvSpPr>
        <p:spPr bwMode="auto">
          <a:xfrm>
            <a:off x="1944688" y="5302250"/>
            <a:ext cx="147637" cy="200025"/>
          </a:xfrm>
          <a:prstGeom prst="rect">
            <a:avLst/>
          </a:prstGeom>
          <a:solidFill>
            <a:schemeClr val="accent6"/>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9491" name="Rectangle 88"/>
          <p:cNvSpPr>
            <a:spLocks noChangeArrowheads="1"/>
          </p:cNvSpPr>
          <p:nvPr/>
        </p:nvSpPr>
        <p:spPr bwMode="auto">
          <a:xfrm>
            <a:off x="3060700" y="4843463"/>
            <a:ext cx="147638" cy="200025"/>
          </a:xfrm>
          <a:prstGeom prst="rect">
            <a:avLst/>
          </a:prstGeom>
          <a:solidFill>
            <a:schemeClr val="bg1"/>
          </a:solidFill>
          <a:ln w="9525">
            <a:solidFill>
              <a:schemeClr val="tx1"/>
            </a:solidFill>
            <a:miter lim="800000"/>
            <a:headEnd/>
            <a:tailEnd/>
          </a:ln>
        </p:spPr>
        <p:txBody>
          <a:bodyPr wrap="none" anchor="ctr"/>
          <a:lstStyle/>
          <a:p>
            <a:pPr algn="ctr"/>
            <a:endParaRPr lang="ko-KR" altLang="ko-KR">
              <a:ea typeface="굴림" pitchFamily="34" charset="-127"/>
            </a:endParaRPr>
          </a:p>
        </p:txBody>
      </p:sp>
      <p:sp>
        <p:nvSpPr>
          <p:cNvPr id="19492" name="Rectangle 89"/>
          <p:cNvSpPr>
            <a:spLocks noChangeArrowheads="1"/>
          </p:cNvSpPr>
          <p:nvPr/>
        </p:nvSpPr>
        <p:spPr bwMode="auto">
          <a:xfrm>
            <a:off x="2921000" y="4843463"/>
            <a:ext cx="147638" cy="200025"/>
          </a:xfrm>
          <a:prstGeom prst="rect">
            <a:avLst/>
          </a:prstGeom>
          <a:solidFill>
            <a:schemeClr val="bg1"/>
          </a:solidFill>
          <a:ln w="9525">
            <a:solidFill>
              <a:schemeClr val="tx1"/>
            </a:solidFill>
            <a:miter lim="800000"/>
            <a:headEnd/>
            <a:tailEnd/>
          </a:ln>
        </p:spPr>
        <p:txBody>
          <a:bodyPr wrap="none" anchor="ctr"/>
          <a:lstStyle/>
          <a:p>
            <a:pPr algn="ctr"/>
            <a:endParaRPr lang="ko-KR" altLang="ko-KR">
              <a:ea typeface="굴림" pitchFamily="34" charset="-127"/>
            </a:endParaRPr>
          </a:p>
        </p:txBody>
      </p:sp>
      <p:sp>
        <p:nvSpPr>
          <p:cNvPr id="19493" name="Rectangle 90"/>
          <p:cNvSpPr>
            <a:spLocks noChangeArrowheads="1"/>
          </p:cNvSpPr>
          <p:nvPr/>
        </p:nvSpPr>
        <p:spPr bwMode="auto">
          <a:xfrm>
            <a:off x="2781300" y="4843463"/>
            <a:ext cx="147638" cy="200025"/>
          </a:xfrm>
          <a:prstGeom prst="rect">
            <a:avLst/>
          </a:prstGeom>
          <a:solidFill>
            <a:schemeClr val="bg1"/>
          </a:solidFill>
          <a:ln w="9525">
            <a:solidFill>
              <a:schemeClr val="tx1"/>
            </a:solidFill>
            <a:miter lim="800000"/>
            <a:headEnd/>
            <a:tailEnd/>
          </a:ln>
        </p:spPr>
        <p:txBody>
          <a:bodyPr wrap="none" anchor="ctr"/>
          <a:lstStyle/>
          <a:p>
            <a:pPr algn="ctr"/>
            <a:endParaRPr lang="ko-KR" altLang="ko-KR">
              <a:ea typeface="굴림" pitchFamily="34" charset="-127"/>
            </a:endParaRPr>
          </a:p>
        </p:txBody>
      </p:sp>
      <p:grpSp>
        <p:nvGrpSpPr>
          <p:cNvPr id="10" name="Group 95"/>
          <p:cNvGrpSpPr>
            <a:grpSpLocks/>
          </p:cNvGrpSpPr>
          <p:nvPr/>
        </p:nvGrpSpPr>
        <p:grpSpPr bwMode="auto">
          <a:xfrm>
            <a:off x="2517775" y="5064125"/>
            <a:ext cx="4621213" cy="1511300"/>
            <a:chOff x="1586" y="3190"/>
            <a:chExt cx="2911" cy="952"/>
          </a:xfrm>
        </p:grpSpPr>
        <p:sp>
          <p:nvSpPr>
            <p:cNvPr id="19495" name="Line 91"/>
            <p:cNvSpPr>
              <a:spLocks noChangeShapeType="1"/>
            </p:cNvSpPr>
            <p:nvPr/>
          </p:nvSpPr>
          <p:spPr bwMode="auto">
            <a:xfrm rot="10800000" flipH="1">
              <a:off x="1798" y="3190"/>
              <a:ext cx="105" cy="588"/>
            </a:xfrm>
            <a:prstGeom prst="line">
              <a:avLst/>
            </a:prstGeom>
            <a:noFill/>
            <a:ln w="9525">
              <a:solidFill>
                <a:schemeClr val="tx1"/>
              </a:solidFill>
              <a:round/>
              <a:headEnd/>
              <a:tailEnd type="triangle" w="med" len="med"/>
            </a:ln>
          </p:spPr>
          <p:txBody>
            <a:bodyPr wrap="none" anchor="ctr"/>
            <a:lstStyle/>
            <a:p>
              <a:endParaRPr lang="zh-CN" altLang="en-US"/>
            </a:p>
          </p:txBody>
        </p:sp>
        <p:sp>
          <p:nvSpPr>
            <p:cNvPr id="19496" name="Text Box 92"/>
            <p:cNvSpPr txBox="1">
              <a:spLocks noChangeArrowheads="1"/>
            </p:cNvSpPr>
            <p:nvPr/>
          </p:nvSpPr>
          <p:spPr bwMode="auto">
            <a:xfrm>
              <a:off x="1586" y="3738"/>
              <a:ext cx="2911" cy="404"/>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free (available) buffers: arriving packets </a:t>
              </a:r>
            </a:p>
            <a:p>
              <a:r>
                <a:rPr lang="en-US" altLang="ko-KR" sz="1800">
                  <a:latin typeface="Comic Sans MS" pitchFamily="66" charset="0"/>
                  <a:ea typeface="굴림" pitchFamily="34" charset="-127"/>
                </a:rPr>
                <a:t>dropped (</a:t>
              </a:r>
              <a:r>
                <a:rPr lang="en-US" altLang="ko-KR" sz="1800">
                  <a:solidFill>
                    <a:srgbClr val="FF0000"/>
                  </a:solidFill>
                  <a:latin typeface="Comic Sans MS" pitchFamily="66" charset="0"/>
                  <a:ea typeface="굴림" pitchFamily="34" charset="-127"/>
                </a:rPr>
                <a:t>loss</a:t>
              </a:r>
              <a:r>
                <a:rPr lang="en-US" altLang="ko-KR" sz="1800">
                  <a:latin typeface="Comic Sans MS" pitchFamily="66" charset="0"/>
                  <a:ea typeface="굴림" pitchFamily="34" charset="-127"/>
                </a:rPr>
                <a:t>) if no free buffers</a:t>
              </a:r>
              <a:endParaRPr lang="en-US" altLang="ko-KR" sz="1800">
                <a:ea typeface="굴림" pitchFamily="34" charset="-12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0485" name="Slide Number Placeholder 6"/>
          <p:cNvSpPr>
            <a:spLocks noGrp="1"/>
          </p:cNvSpPr>
          <p:nvPr>
            <p:ph type="sldNum" sz="quarter" idx="12"/>
          </p:nvPr>
        </p:nvSpPr>
        <p:spPr>
          <a:noFill/>
        </p:spPr>
        <p:txBody>
          <a:bodyPr/>
          <a:lstStyle/>
          <a:p>
            <a:r>
              <a:rPr lang="en-US" altLang="ko-KR" smtClean="0">
                <a:ea typeface="굴림" pitchFamily="34" charset="-127"/>
              </a:rPr>
              <a:t>1-</a:t>
            </a:r>
            <a:fld id="{5C26E07F-A0D5-4EA2-90FA-1E77E2D53D17}" type="slidenum">
              <a:rPr lang="en-US" altLang="ko-KR" smtClean="0">
                <a:ea typeface="굴림" pitchFamily="34" charset="-127"/>
              </a:rPr>
              <a:pPr/>
              <a:t>83</a:t>
            </a:fld>
            <a:endParaRPr lang="en-US" altLang="ko-KR" smtClean="0">
              <a:ea typeface="굴림" pitchFamily="34" charset="-127"/>
            </a:endParaRPr>
          </a:p>
        </p:txBody>
      </p:sp>
      <p:sp>
        <p:nvSpPr>
          <p:cNvPr id="20486" name="Rectangle 2"/>
          <p:cNvSpPr>
            <a:spLocks noGrp="1" noChangeArrowheads="1"/>
          </p:cNvSpPr>
          <p:nvPr>
            <p:ph type="title"/>
          </p:nvPr>
        </p:nvSpPr>
        <p:spPr>
          <a:xfrm>
            <a:off x="476250" y="266700"/>
            <a:ext cx="7772400" cy="1143000"/>
          </a:xfrm>
        </p:spPr>
        <p:txBody>
          <a:bodyPr/>
          <a:lstStyle/>
          <a:p>
            <a:r>
              <a:rPr lang="en-US" altLang="ko-KR" smtClean="0">
                <a:ea typeface="굴림" pitchFamily="34" charset="-127"/>
              </a:rPr>
              <a:t>Four sources of packet delay</a:t>
            </a:r>
            <a:endParaRPr lang="en-US" altLang="ko-KR" sz="4400" smtClean="0">
              <a:ea typeface="굴림" pitchFamily="34" charset="-127"/>
            </a:endParaRPr>
          </a:p>
        </p:txBody>
      </p:sp>
      <p:sp>
        <p:nvSpPr>
          <p:cNvPr id="20487" name="Rectangle 4"/>
          <p:cNvSpPr>
            <a:spLocks noGrp="1" noChangeArrowheads="1"/>
          </p:cNvSpPr>
          <p:nvPr>
            <p:ph type="body" sz="half" idx="2"/>
          </p:nvPr>
        </p:nvSpPr>
        <p:spPr>
          <a:xfrm>
            <a:off x="492125" y="1628775"/>
            <a:ext cx="3810000" cy="1339850"/>
          </a:xfrm>
        </p:spPr>
        <p:txBody>
          <a:bodyPr/>
          <a:lstStyle/>
          <a:p>
            <a:r>
              <a:rPr lang="en-US" altLang="ko-KR" sz="2400" dirty="0" smtClean="0">
                <a:solidFill>
                  <a:srgbClr val="FF0000"/>
                </a:solidFill>
                <a:ea typeface="굴림" pitchFamily="34" charset="-127"/>
              </a:rPr>
              <a:t>1. nodal processing:</a:t>
            </a:r>
            <a:r>
              <a:rPr lang="en-US" altLang="ko-KR" sz="2400" dirty="0" smtClean="0">
                <a:ea typeface="굴림" pitchFamily="34" charset="-127"/>
              </a:rPr>
              <a:t> </a:t>
            </a:r>
          </a:p>
          <a:p>
            <a:pPr lvl="1"/>
            <a:r>
              <a:rPr lang="en-US" altLang="ko-KR" sz="2000" dirty="0" smtClean="0">
                <a:ea typeface="굴림" pitchFamily="34" charset="-127"/>
              </a:rPr>
              <a:t>check bit errors</a:t>
            </a:r>
          </a:p>
          <a:p>
            <a:pPr lvl="1"/>
            <a:r>
              <a:rPr lang="en-US" altLang="ko-KR" sz="2000" dirty="0" smtClean="0">
                <a:ea typeface="굴림" pitchFamily="34" charset="-127"/>
              </a:rPr>
              <a:t>determine output link</a:t>
            </a:r>
          </a:p>
        </p:txBody>
      </p:sp>
      <p:grpSp>
        <p:nvGrpSpPr>
          <p:cNvPr id="2" name="Group 5"/>
          <p:cNvGrpSpPr>
            <a:grpSpLocks/>
          </p:cNvGrpSpPr>
          <p:nvPr/>
        </p:nvGrpSpPr>
        <p:grpSpPr bwMode="auto">
          <a:xfrm>
            <a:off x="631825" y="3965575"/>
            <a:ext cx="6021388" cy="2457450"/>
            <a:chOff x="494" y="2702"/>
            <a:chExt cx="3793" cy="1548"/>
          </a:xfrm>
        </p:grpSpPr>
        <p:graphicFrame>
          <p:nvGraphicFramePr>
            <p:cNvPr id="20482" name="Object 6"/>
            <p:cNvGraphicFramePr>
              <a:graphicFrameLocks noChangeAspect="1"/>
            </p:cNvGraphicFramePr>
            <p:nvPr/>
          </p:nvGraphicFramePr>
          <p:xfrm>
            <a:off x="914" y="3452"/>
            <a:ext cx="407" cy="336"/>
          </p:xfrm>
          <a:graphic>
            <a:graphicData uri="http://schemas.openxmlformats.org/presentationml/2006/ole">
              <p:oleObj spid="_x0000_s285700" name="Clip" r:id="rId4" imgW="1305000" imgH="1085760" progId="">
                <p:embed/>
              </p:oleObj>
            </a:graphicData>
          </a:graphic>
        </p:graphicFrame>
        <p:sp>
          <p:nvSpPr>
            <p:cNvPr id="20490" name="Oval 7"/>
            <p:cNvSpPr>
              <a:spLocks noChangeArrowheads="1"/>
            </p:cNvSpPr>
            <p:nvPr/>
          </p:nvSpPr>
          <p:spPr bwMode="auto">
            <a:xfrm>
              <a:off x="1570" y="3300"/>
              <a:ext cx="755" cy="233"/>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20491" name="Rectangle 8"/>
            <p:cNvSpPr>
              <a:spLocks noChangeArrowheads="1"/>
            </p:cNvSpPr>
            <p:nvPr/>
          </p:nvSpPr>
          <p:spPr bwMode="auto">
            <a:xfrm>
              <a:off x="1570" y="3257"/>
              <a:ext cx="755" cy="166"/>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0492" name="Oval 9"/>
            <p:cNvSpPr>
              <a:spLocks noChangeArrowheads="1"/>
            </p:cNvSpPr>
            <p:nvPr/>
          </p:nvSpPr>
          <p:spPr bwMode="auto">
            <a:xfrm>
              <a:off x="1576" y="3113"/>
              <a:ext cx="755" cy="271"/>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pSp>
          <p:nvGrpSpPr>
            <p:cNvPr id="3" name="Group 10"/>
            <p:cNvGrpSpPr>
              <a:grpSpLocks/>
            </p:cNvGrpSpPr>
            <p:nvPr/>
          </p:nvGrpSpPr>
          <p:grpSpPr bwMode="auto">
            <a:xfrm>
              <a:off x="1794" y="3132"/>
              <a:ext cx="314" cy="75"/>
              <a:chOff x="2208" y="2184"/>
              <a:chExt cx="176" cy="69"/>
            </a:xfrm>
          </p:grpSpPr>
          <p:grpSp>
            <p:nvGrpSpPr>
              <p:cNvPr id="4" name="Group 11"/>
              <p:cNvGrpSpPr>
                <a:grpSpLocks/>
              </p:cNvGrpSpPr>
              <p:nvPr/>
            </p:nvGrpSpPr>
            <p:grpSpPr bwMode="auto">
              <a:xfrm>
                <a:off x="2208" y="2185"/>
                <a:ext cx="176" cy="68"/>
                <a:chOff x="2848" y="848"/>
                <a:chExt cx="140" cy="98"/>
              </a:xfrm>
            </p:grpSpPr>
            <p:sp>
              <p:nvSpPr>
                <p:cNvPr id="20536" name="Line 1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0537" name="Line 1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0538" name="Line 1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 name="Group 15"/>
              <p:cNvGrpSpPr>
                <a:grpSpLocks/>
              </p:cNvGrpSpPr>
              <p:nvPr/>
            </p:nvGrpSpPr>
            <p:grpSpPr bwMode="auto">
              <a:xfrm flipV="1">
                <a:off x="2208" y="2184"/>
                <a:ext cx="176" cy="68"/>
                <a:chOff x="2848" y="848"/>
                <a:chExt cx="140" cy="98"/>
              </a:xfrm>
            </p:grpSpPr>
            <p:sp>
              <p:nvSpPr>
                <p:cNvPr id="20533"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0534"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0535"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0494" name="Oval 19"/>
            <p:cNvSpPr>
              <a:spLocks noChangeArrowheads="1"/>
            </p:cNvSpPr>
            <p:nvPr/>
          </p:nvSpPr>
          <p:spPr bwMode="auto">
            <a:xfrm>
              <a:off x="3520" y="3312"/>
              <a:ext cx="755" cy="233"/>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20495" name="Line 20"/>
            <p:cNvSpPr>
              <a:spLocks noChangeShapeType="1"/>
            </p:cNvSpPr>
            <p:nvPr/>
          </p:nvSpPr>
          <p:spPr bwMode="auto">
            <a:xfrm>
              <a:off x="3526" y="3299"/>
              <a:ext cx="0" cy="144"/>
            </a:xfrm>
            <a:prstGeom prst="line">
              <a:avLst/>
            </a:prstGeom>
            <a:noFill/>
            <a:ln w="12700">
              <a:solidFill>
                <a:schemeClr val="tx1"/>
              </a:solidFill>
              <a:round/>
              <a:headEnd/>
              <a:tailEnd/>
            </a:ln>
          </p:spPr>
          <p:txBody>
            <a:bodyPr wrap="none" anchor="ctr"/>
            <a:lstStyle/>
            <a:p>
              <a:endParaRPr lang="zh-CN" altLang="en-US"/>
            </a:p>
          </p:txBody>
        </p:sp>
        <p:sp>
          <p:nvSpPr>
            <p:cNvPr id="20496" name="Rectangle 21"/>
            <p:cNvSpPr>
              <a:spLocks noChangeArrowheads="1"/>
            </p:cNvSpPr>
            <p:nvPr/>
          </p:nvSpPr>
          <p:spPr bwMode="auto">
            <a:xfrm>
              <a:off x="3526" y="3275"/>
              <a:ext cx="755" cy="166"/>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0497" name="Oval 22"/>
            <p:cNvSpPr>
              <a:spLocks noChangeArrowheads="1"/>
            </p:cNvSpPr>
            <p:nvPr/>
          </p:nvSpPr>
          <p:spPr bwMode="auto">
            <a:xfrm>
              <a:off x="3532" y="3131"/>
              <a:ext cx="755" cy="271"/>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aphicFrame>
          <p:nvGraphicFramePr>
            <p:cNvPr id="20483" name="Object 23"/>
            <p:cNvGraphicFramePr>
              <a:graphicFrameLocks noChangeAspect="1"/>
            </p:cNvGraphicFramePr>
            <p:nvPr/>
          </p:nvGraphicFramePr>
          <p:xfrm>
            <a:off x="716" y="2816"/>
            <a:ext cx="407" cy="336"/>
          </p:xfrm>
          <a:graphic>
            <a:graphicData uri="http://schemas.openxmlformats.org/presentationml/2006/ole">
              <p:oleObj spid="_x0000_s285701" name="Clip" r:id="rId5" imgW="1305000" imgH="1085760" progId="">
                <p:embed/>
              </p:oleObj>
            </a:graphicData>
          </a:graphic>
        </p:graphicFrame>
        <p:sp>
          <p:nvSpPr>
            <p:cNvPr id="20498" name="Line 24"/>
            <p:cNvSpPr>
              <a:spLocks noChangeShapeType="1"/>
            </p:cNvSpPr>
            <p:nvPr/>
          </p:nvSpPr>
          <p:spPr bwMode="auto">
            <a:xfrm>
              <a:off x="1110" y="3072"/>
              <a:ext cx="318" cy="0"/>
            </a:xfrm>
            <a:prstGeom prst="line">
              <a:avLst/>
            </a:prstGeom>
            <a:noFill/>
            <a:ln w="19050">
              <a:solidFill>
                <a:schemeClr val="tx1"/>
              </a:solidFill>
              <a:round/>
              <a:headEnd/>
              <a:tailEnd/>
            </a:ln>
          </p:spPr>
          <p:txBody>
            <a:bodyPr wrap="none" anchor="ctr"/>
            <a:lstStyle/>
            <a:p>
              <a:endParaRPr lang="zh-CN" altLang="en-US"/>
            </a:p>
          </p:txBody>
        </p:sp>
        <p:sp>
          <p:nvSpPr>
            <p:cNvPr id="20499" name="Line 25"/>
            <p:cNvSpPr>
              <a:spLocks noChangeShapeType="1"/>
            </p:cNvSpPr>
            <p:nvPr/>
          </p:nvSpPr>
          <p:spPr bwMode="auto">
            <a:xfrm flipV="1">
              <a:off x="1302" y="3693"/>
              <a:ext cx="123" cy="3"/>
            </a:xfrm>
            <a:prstGeom prst="line">
              <a:avLst/>
            </a:prstGeom>
            <a:noFill/>
            <a:ln w="19050">
              <a:solidFill>
                <a:schemeClr val="tx1"/>
              </a:solidFill>
              <a:round/>
              <a:headEnd/>
              <a:tailEnd/>
            </a:ln>
          </p:spPr>
          <p:txBody>
            <a:bodyPr wrap="none" anchor="ctr"/>
            <a:lstStyle/>
            <a:p>
              <a:endParaRPr lang="zh-CN" altLang="en-US"/>
            </a:p>
          </p:txBody>
        </p:sp>
        <p:sp>
          <p:nvSpPr>
            <p:cNvPr id="20500" name="Line 26"/>
            <p:cNvSpPr>
              <a:spLocks noChangeShapeType="1"/>
            </p:cNvSpPr>
            <p:nvPr/>
          </p:nvSpPr>
          <p:spPr bwMode="auto">
            <a:xfrm>
              <a:off x="2322" y="3336"/>
              <a:ext cx="1218" cy="6"/>
            </a:xfrm>
            <a:prstGeom prst="line">
              <a:avLst/>
            </a:prstGeom>
            <a:noFill/>
            <a:ln w="19050">
              <a:solidFill>
                <a:schemeClr val="tx1"/>
              </a:solidFill>
              <a:round/>
              <a:headEnd/>
              <a:tailEnd/>
            </a:ln>
          </p:spPr>
          <p:txBody>
            <a:bodyPr wrap="none" anchor="ctr"/>
            <a:lstStyle/>
            <a:p>
              <a:endParaRPr lang="zh-CN" altLang="en-US"/>
            </a:p>
          </p:txBody>
        </p:sp>
        <p:sp>
          <p:nvSpPr>
            <p:cNvPr id="20501" name="Line 27"/>
            <p:cNvSpPr>
              <a:spLocks noChangeShapeType="1"/>
            </p:cNvSpPr>
            <p:nvPr/>
          </p:nvSpPr>
          <p:spPr bwMode="auto">
            <a:xfrm flipH="1">
              <a:off x="1428" y="3066"/>
              <a:ext cx="0" cy="630"/>
            </a:xfrm>
            <a:prstGeom prst="line">
              <a:avLst/>
            </a:prstGeom>
            <a:noFill/>
            <a:ln w="19050">
              <a:solidFill>
                <a:schemeClr val="tx1"/>
              </a:solidFill>
              <a:round/>
              <a:headEnd/>
              <a:tailEnd/>
            </a:ln>
          </p:spPr>
          <p:txBody>
            <a:bodyPr wrap="none" anchor="ctr"/>
            <a:lstStyle/>
            <a:p>
              <a:endParaRPr lang="zh-CN" altLang="en-US"/>
            </a:p>
          </p:txBody>
        </p:sp>
        <p:sp>
          <p:nvSpPr>
            <p:cNvPr id="20502" name="Line 28"/>
            <p:cNvSpPr>
              <a:spLocks noChangeShapeType="1"/>
            </p:cNvSpPr>
            <p:nvPr/>
          </p:nvSpPr>
          <p:spPr bwMode="auto">
            <a:xfrm>
              <a:off x="1434" y="3339"/>
              <a:ext cx="126" cy="0"/>
            </a:xfrm>
            <a:prstGeom prst="line">
              <a:avLst/>
            </a:prstGeom>
            <a:noFill/>
            <a:ln w="19050">
              <a:solidFill>
                <a:schemeClr val="tx1"/>
              </a:solidFill>
              <a:round/>
              <a:headEnd/>
              <a:tailEnd/>
            </a:ln>
          </p:spPr>
          <p:txBody>
            <a:bodyPr wrap="none" anchor="ctr"/>
            <a:lstStyle/>
            <a:p>
              <a:endParaRPr lang="zh-CN" altLang="en-US"/>
            </a:p>
          </p:txBody>
        </p:sp>
        <p:sp>
          <p:nvSpPr>
            <p:cNvPr id="20503"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0504"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0505"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0506"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0507"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p:spPr>
          <p:txBody>
            <a:bodyPr wrap="none" anchor="ctr"/>
            <a:lstStyle/>
            <a:p>
              <a:endParaRPr lang="zh-CN" altLang="en-US"/>
            </a:p>
          </p:txBody>
        </p:sp>
        <p:sp>
          <p:nvSpPr>
            <p:cNvPr id="20508"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p:spPr>
          <p:txBody>
            <a:bodyPr wrap="none" anchor="ctr"/>
            <a:lstStyle/>
            <a:p>
              <a:endParaRPr lang="zh-CN" altLang="en-US"/>
            </a:p>
          </p:txBody>
        </p:sp>
        <p:sp>
          <p:nvSpPr>
            <p:cNvPr id="20509"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0510" name="Text Box 36"/>
            <p:cNvSpPr txBox="1">
              <a:spLocks noChangeArrowheads="1"/>
            </p:cNvSpPr>
            <p:nvPr/>
          </p:nvSpPr>
          <p:spPr bwMode="auto">
            <a:xfrm>
              <a:off x="494" y="2831"/>
              <a:ext cx="256" cy="288"/>
            </a:xfrm>
            <a:prstGeom prst="rect">
              <a:avLst/>
            </a:prstGeom>
            <a:noFill/>
            <a:ln w="9525">
              <a:noFill/>
              <a:miter lim="800000"/>
              <a:headEnd/>
              <a:tailEnd/>
            </a:ln>
          </p:spPr>
          <p:txBody>
            <a:bodyPr wrap="none">
              <a:spAutoFit/>
            </a:bodyPr>
            <a:lstStyle/>
            <a:p>
              <a:r>
                <a:rPr lang="en-US" altLang="ko-KR">
                  <a:solidFill>
                    <a:srgbClr val="00CC66"/>
                  </a:solidFill>
                  <a:latin typeface="Comic Sans MS" pitchFamily="66" charset="0"/>
                  <a:ea typeface="굴림" pitchFamily="34" charset="-127"/>
                </a:rPr>
                <a:t>A</a:t>
              </a:r>
              <a:endParaRPr lang="en-US" altLang="ko-KR">
                <a:solidFill>
                  <a:srgbClr val="00CC66"/>
                </a:solidFill>
                <a:ea typeface="굴림" pitchFamily="34" charset="-127"/>
              </a:endParaRPr>
            </a:p>
          </p:txBody>
        </p:sp>
        <p:sp>
          <p:nvSpPr>
            <p:cNvPr id="20511" name="Text Box 37"/>
            <p:cNvSpPr txBox="1">
              <a:spLocks noChangeArrowheads="1"/>
            </p:cNvSpPr>
            <p:nvPr/>
          </p:nvSpPr>
          <p:spPr bwMode="auto">
            <a:xfrm>
              <a:off x="668" y="3473"/>
              <a:ext cx="237" cy="288"/>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B</a:t>
              </a:r>
              <a:endParaRPr lang="en-US" altLang="ko-KR">
                <a:solidFill>
                  <a:schemeClr val="accent1"/>
                </a:solidFill>
                <a:ea typeface="굴림" pitchFamily="34" charset="-127"/>
              </a:endParaRPr>
            </a:p>
          </p:txBody>
        </p:sp>
        <p:sp>
          <p:nvSpPr>
            <p:cNvPr id="20512"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0513" name="Text Box 39"/>
            <p:cNvSpPr txBox="1">
              <a:spLocks noChangeArrowheads="1"/>
            </p:cNvSpPr>
            <p:nvPr/>
          </p:nvSpPr>
          <p:spPr bwMode="auto">
            <a:xfrm>
              <a:off x="2540" y="2966"/>
              <a:ext cx="906" cy="407"/>
            </a:xfrm>
            <a:prstGeom prst="rect">
              <a:avLst/>
            </a:prstGeom>
            <a:noFill/>
            <a:ln w="9525">
              <a:noFill/>
              <a:miter lim="800000"/>
              <a:headEnd/>
              <a:tailEnd/>
            </a:ln>
          </p:spPr>
          <p:txBody>
            <a:bodyPr wrap="none">
              <a:spAutoFit/>
            </a:bodyPr>
            <a:lstStyle/>
            <a:p>
              <a:r>
                <a:rPr lang="en-US" altLang="ko-KR" sz="1800" dirty="0" smtClean="0">
                  <a:solidFill>
                    <a:srgbClr val="FF0000"/>
                  </a:solidFill>
                  <a:latin typeface="Comic Sans MS" pitchFamily="66" charset="0"/>
                  <a:ea typeface="굴림" pitchFamily="34" charset="-127"/>
                </a:rPr>
                <a:t>Propagation</a:t>
              </a:r>
            </a:p>
            <a:p>
              <a:r>
                <a:rPr lang="en-US" altLang="ko-KR" sz="1800" dirty="0" smtClean="0">
                  <a:solidFill>
                    <a:srgbClr val="FF0000"/>
                  </a:solidFill>
                  <a:latin typeface="Comic Sans MS" pitchFamily="66" charset="0"/>
                  <a:ea typeface="굴림" pitchFamily="34" charset="-127"/>
                </a:rPr>
                <a:t>(ms)</a:t>
              </a:r>
              <a:endParaRPr lang="en-US" altLang="ko-KR" sz="1800" dirty="0">
                <a:ea typeface="굴림" pitchFamily="34" charset="-127"/>
              </a:endParaRPr>
            </a:p>
          </p:txBody>
        </p:sp>
        <p:sp>
          <p:nvSpPr>
            <p:cNvPr id="20514"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0515" name="Text Box 41"/>
            <p:cNvSpPr txBox="1">
              <a:spLocks noChangeArrowheads="1"/>
            </p:cNvSpPr>
            <p:nvPr/>
          </p:nvSpPr>
          <p:spPr bwMode="auto">
            <a:xfrm>
              <a:off x="1346" y="2702"/>
              <a:ext cx="1660" cy="233"/>
            </a:xfrm>
            <a:prstGeom prst="rect">
              <a:avLst/>
            </a:prstGeom>
            <a:noFill/>
            <a:ln w="9525">
              <a:noFill/>
              <a:miter lim="800000"/>
              <a:headEnd/>
              <a:tailEnd/>
            </a:ln>
          </p:spPr>
          <p:txBody>
            <a:bodyPr wrap="none">
              <a:spAutoFit/>
            </a:bodyPr>
            <a:lstStyle/>
            <a:p>
              <a:r>
                <a:rPr lang="en-US" altLang="ko-KR" sz="1800" dirty="0" smtClean="0">
                  <a:solidFill>
                    <a:srgbClr val="FF0000"/>
                  </a:solidFill>
                  <a:latin typeface="Comic Sans MS" pitchFamily="66" charset="0"/>
                  <a:ea typeface="굴림" pitchFamily="34" charset="-127"/>
                </a:rPr>
                <a:t>Transmission (</a:t>
              </a:r>
              <a:r>
                <a:rPr lang="el-GR" altLang="ko-KR" sz="1800" dirty="0" smtClean="0">
                  <a:solidFill>
                    <a:srgbClr val="FF0000"/>
                  </a:solidFill>
                  <a:latin typeface="Comic Sans MS" pitchFamily="66" charset="0"/>
                  <a:ea typeface="굴림" pitchFamily="34" charset="-127"/>
                </a:rPr>
                <a:t>μ</a:t>
              </a:r>
              <a:r>
                <a:rPr lang="en-US" altLang="ko-KR" sz="1800" dirty="0" smtClean="0">
                  <a:solidFill>
                    <a:srgbClr val="FF0000"/>
                  </a:solidFill>
                  <a:latin typeface="Comic Sans MS" pitchFamily="66" charset="0"/>
                  <a:ea typeface="굴림" pitchFamily="34" charset="-127"/>
                </a:rPr>
                <a:t>s </a:t>
              </a:r>
              <a:r>
                <a:rPr lang="en-US" altLang="ko-KR" sz="1800" dirty="0" smtClean="0">
                  <a:solidFill>
                    <a:srgbClr val="FF0000"/>
                  </a:solidFill>
                  <a:latin typeface="Comic Sans MS" pitchFamily="66" charset="0"/>
                  <a:ea typeface="굴림" pitchFamily="34" charset="-127"/>
                  <a:sym typeface="Wingdings" pitchFamily="2" charset="2"/>
                </a:rPr>
                <a:t></a:t>
              </a:r>
              <a:r>
                <a:rPr lang="en-US" altLang="ko-KR" sz="1800" dirty="0" smtClean="0">
                  <a:solidFill>
                    <a:srgbClr val="FF0000"/>
                  </a:solidFill>
                  <a:latin typeface="Comic Sans MS" pitchFamily="66" charset="0"/>
                  <a:ea typeface="굴림" pitchFamily="34" charset="-127"/>
                </a:rPr>
                <a:t>ms)</a:t>
              </a:r>
              <a:endParaRPr lang="en-US" altLang="ko-KR" sz="1800" dirty="0">
                <a:ea typeface="굴림" pitchFamily="34" charset="-127"/>
              </a:endParaRPr>
            </a:p>
          </p:txBody>
        </p:sp>
        <p:sp>
          <p:nvSpPr>
            <p:cNvPr id="20516"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p:spPr>
          <p:txBody>
            <a:bodyPr wrap="none" anchor="ctr"/>
            <a:lstStyle/>
            <a:p>
              <a:endParaRPr lang="zh-CN" altLang="en-US"/>
            </a:p>
          </p:txBody>
        </p:sp>
        <p:sp>
          <p:nvSpPr>
            <p:cNvPr id="20517" name="Text Box 43"/>
            <p:cNvSpPr txBox="1">
              <a:spLocks noChangeArrowheads="1"/>
            </p:cNvSpPr>
            <p:nvPr/>
          </p:nvSpPr>
          <p:spPr bwMode="auto">
            <a:xfrm>
              <a:off x="1420" y="3668"/>
              <a:ext cx="829" cy="582"/>
            </a:xfrm>
            <a:prstGeom prst="rect">
              <a:avLst/>
            </a:prstGeom>
            <a:noFill/>
            <a:ln w="9525">
              <a:noFill/>
              <a:miter lim="800000"/>
              <a:headEnd/>
              <a:tailEnd/>
            </a:ln>
          </p:spPr>
          <p:txBody>
            <a:bodyPr wrap="none">
              <a:spAutoFit/>
            </a:bodyPr>
            <a:lstStyle/>
            <a:p>
              <a:pPr algn="ctr"/>
              <a:r>
                <a:rPr lang="en-US" altLang="ko-KR" sz="1800" dirty="0">
                  <a:solidFill>
                    <a:srgbClr val="FF0000"/>
                  </a:solidFill>
                  <a:latin typeface="Comic Sans MS" pitchFamily="66" charset="0"/>
                  <a:ea typeface="굴림" pitchFamily="34" charset="-127"/>
                </a:rPr>
                <a:t>nodal</a:t>
              </a:r>
            </a:p>
            <a:p>
              <a:pPr algn="ctr"/>
              <a:r>
                <a:rPr lang="en-US" altLang="ko-KR" sz="1800" dirty="0" smtClean="0">
                  <a:solidFill>
                    <a:srgbClr val="FF0000"/>
                  </a:solidFill>
                  <a:latin typeface="Comic Sans MS" pitchFamily="66" charset="0"/>
                  <a:ea typeface="굴림" pitchFamily="34" charset="-127"/>
                </a:rPr>
                <a:t>Processing</a:t>
              </a:r>
            </a:p>
            <a:p>
              <a:pPr algn="ctr"/>
              <a:r>
                <a:rPr lang="en-US" altLang="ko-KR" sz="1800" dirty="0" smtClean="0">
                  <a:solidFill>
                    <a:srgbClr val="FF0000"/>
                  </a:solidFill>
                  <a:latin typeface="Comic Sans MS" pitchFamily="66" charset="0"/>
                  <a:ea typeface="굴림" pitchFamily="34" charset="-127"/>
                </a:rPr>
                <a:t>(</a:t>
              </a:r>
              <a:r>
                <a:rPr lang="el-GR" altLang="ko-KR" sz="1800" dirty="0" smtClean="0">
                  <a:solidFill>
                    <a:srgbClr val="FF0000"/>
                  </a:solidFill>
                  <a:latin typeface="Comic Sans MS" pitchFamily="66" charset="0"/>
                  <a:ea typeface="굴림" pitchFamily="34" charset="-127"/>
                </a:rPr>
                <a:t>μ</a:t>
              </a:r>
              <a:r>
                <a:rPr lang="en-US" altLang="ko-KR" sz="1800" dirty="0" smtClean="0">
                  <a:solidFill>
                    <a:srgbClr val="FF0000"/>
                  </a:solidFill>
                  <a:latin typeface="Comic Sans MS" pitchFamily="66" charset="0"/>
                  <a:ea typeface="굴림" pitchFamily="34" charset="-127"/>
                </a:rPr>
                <a:t>s)</a:t>
              </a:r>
              <a:endParaRPr lang="en-US" altLang="ko-KR" sz="1800" dirty="0">
                <a:ea typeface="굴림" pitchFamily="34" charset="-127"/>
              </a:endParaRPr>
            </a:p>
          </p:txBody>
        </p:sp>
        <p:sp>
          <p:nvSpPr>
            <p:cNvPr id="20518"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20519"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20520" name="Text Box 46"/>
            <p:cNvSpPr txBox="1">
              <a:spLocks noChangeArrowheads="1"/>
            </p:cNvSpPr>
            <p:nvPr/>
          </p:nvSpPr>
          <p:spPr bwMode="auto">
            <a:xfrm>
              <a:off x="2354" y="3830"/>
              <a:ext cx="1368" cy="233"/>
            </a:xfrm>
            <a:prstGeom prst="rect">
              <a:avLst/>
            </a:prstGeom>
            <a:noFill/>
            <a:ln w="9525">
              <a:noFill/>
              <a:miter lim="800000"/>
              <a:headEnd/>
              <a:tailEnd/>
            </a:ln>
          </p:spPr>
          <p:txBody>
            <a:bodyPr wrap="none">
              <a:spAutoFit/>
            </a:bodyPr>
            <a:lstStyle/>
            <a:p>
              <a:r>
                <a:rPr lang="en-US" altLang="ko-KR" sz="1800" dirty="0" smtClean="0">
                  <a:solidFill>
                    <a:srgbClr val="FF0000"/>
                  </a:solidFill>
                  <a:latin typeface="Comic Sans MS" pitchFamily="66" charset="0"/>
                  <a:ea typeface="굴림" pitchFamily="34" charset="-127"/>
                </a:rPr>
                <a:t>Queuing (</a:t>
              </a:r>
              <a:r>
                <a:rPr lang="el-GR" altLang="ko-KR" sz="1800" dirty="0" smtClean="0">
                  <a:solidFill>
                    <a:srgbClr val="FF0000"/>
                  </a:solidFill>
                  <a:latin typeface="Comic Sans MS" pitchFamily="66" charset="0"/>
                  <a:ea typeface="굴림" pitchFamily="34" charset="-127"/>
                </a:rPr>
                <a:t>μ</a:t>
              </a:r>
              <a:r>
                <a:rPr lang="en-US" altLang="ko-KR" sz="1800" dirty="0" smtClean="0">
                  <a:solidFill>
                    <a:srgbClr val="FF0000"/>
                  </a:solidFill>
                  <a:latin typeface="Comic Sans MS" pitchFamily="66" charset="0"/>
                  <a:ea typeface="굴림" pitchFamily="34" charset="-127"/>
                </a:rPr>
                <a:t>s </a:t>
              </a:r>
              <a:r>
                <a:rPr lang="en-US" altLang="ko-KR" sz="1800" dirty="0" smtClean="0">
                  <a:solidFill>
                    <a:srgbClr val="FF0000"/>
                  </a:solidFill>
                  <a:latin typeface="Comic Sans MS" pitchFamily="66" charset="0"/>
                  <a:ea typeface="굴림" pitchFamily="34" charset="-127"/>
                  <a:sym typeface="Wingdings" pitchFamily="2" charset="2"/>
                </a:rPr>
                <a:t></a:t>
              </a:r>
              <a:r>
                <a:rPr lang="en-US" altLang="ko-KR" sz="1800" dirty="0" smtClean="0">
                  <a:solidFill>
                    <a:srgbClr val="FF0000"/>
                  </a:solidFill>
                  <a:latin typeface="Comic Sans MS" pitchFamily="66" charset="0"/>
                  <a:ea typeface="굴림" pitchFamily="34" charset="-127"/>
                </a:rPr>
                <a:t>ms)</a:t>
              </a:r>
              <a:endParaRPr lang="en-US" altLang="ko-KR" sz="1800" dirty="0">
                <a:ea typeface="굴림" pitchFamily="34" charset="-127"/>
              </a:endParaRPr>
            </a:p>
          </p:txBody>
        </p:sp>
        <p:sp>
          <p:nvSpPr>
            <p:cNvPr id="20521" name="Line 47"/>
            <p:cNvSpPr>
              <a:spLocks noChangeShapeType="1"/>
            </p:cNvSpPr>
            <p:nvPr/>
          </p:nvSpPr>
          <p:spPr bwMode="auto">
            <a:xfrm rot="10800000">
              <a:off x="2199" y="3546"/>
              <a:ext cx="375" cy="348"/>
            </a:xfrm>
            <a:prstGeom prst="line">
              <a:avLst/>
            </a:prstGeom>
            <a:noFill/>
            <a:ln w="9525">
              <a:solidFill>
                <a:schemeClr val="tx1"/>
              </a:solidFill>
              <a:round/>
              <a:headEnd/>
              <a:tailEnd/>
            </a:ln>
          </p:spPr>
          <p:txBody>
            <a:bodyPr wrap="none" anchor="ctr"/>
            <a:lstStyle/>
            <a:p>
              <a:endParaRPr lang="zh-CN" altLang="en-US"/>
            </a:p>
          </p:txBody>
        </p:sp>
        <p:grpSp>
          <p:nvGrpSpPr>
            <p:cNvPr id="6" name="Group 48"/>
            <p:cNvGrpSpPr>
              <a:grpSpLocks/>
            </p:cNvGrpSpPr>
            <p:nvPr/>
          </p:nvGrpSpPr>
          <p:grpSpPr bwMode="auto">
            <a:xfrm>
              <a:off x="3738" y="3168"/>
              <a:ext cx="314" cy="75"/>
              <a:chOff x="2208" y="2184"/>
              <a:chExt cx="176" cy="69"/>
            </a:xfrm>
          </p:grpSpPr>
          <p:grpSp>
            <p:nvGrpSpPr>
              <p:cNvPr id="7" name="Group 49"/>
              <p:cNvGrpSpPr>
                <a:grpSpLocks/>
              </p:cNvGrpSpPr>
              <p:nvPr/>
            </p:nvGrpSpPr>
            <p:grpSpPr bwMode="auto">
              <a:xfrm>
                <a:off x="2208" y="2185"/>
                <a:ext cx="176" cy="68"/>
                <a:chOff x="2848" y="848"/>
                <a:chExt cx="140" cy="98"/>
              </a:xfrm>
            </p:grpSpPr>
            <p:sp>
              <p:nvSpPr>
                <p:cNvPr id="20528" name="Line 5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0529" name="Line 5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0530" name="Line 5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8" name="Group 53"/>
              <p:cNvGrpSpPr>
                <a:grpSpLocks/>
              </p:cNvGrpSpPr>
              <p:nvPr/>
            </p:nvGrpSpPr>
            <p:grpSpPr bwMode="auto">
              <a:xfrm flipV="1">
                <a:off x="2208" y="2184"/>
                <a:ext cx="176" cy="68"/>
                <a:chOff x="2848" y="848"/>
                <a:chExt cx="140" cy="98"/>
              </a:xfrm>
            </p:grpSpPr>
            <p:sp>
              <p:nvSpPr>
                <p:cNvPr id="20525" name="Line 5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0526" name="Line 5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0527" name="Line 5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sp>
        <p:nvSpPr>
          <p:cNvPr id="20489" name="Rectangle 58"/>
          <p:cNvSpPr>
            <a:spLocks noChangeArrowheads="1"/>
          </p:cNvSpPr>
          <p:nvPr/>
        </p:nvSpPr>
        <p:spPr bwMode="auto">
          <a:xfrm>
            <a:off x="4429124" y="1628774"/>
            <a:ext cx="4282389" cy="252309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dirty="0">
                <a:solidFill>
                  <a:srgbClr val="FF0000"/>
                </a:solidFill>
                <a:latin typeface="Comic Sans MS" pitchFamily="66" charset="0"/>
                <a:ea typeface="굴림" pitchFamily="34" charset="-127"/>
              </a:rPr>
              <a:t>2. </a:t>
            </a:r>
            <a:r>
              <a:rPr lang="en-US" altLang="ko-KR" dirty="0" smtClean="0">
                <a:solidFill>
                  <a:srgbClr val="FF0000"/>
                </a:solidFill>
                <a:latin typeface="Comic Sans MS" pitchFamily="66" charset="0"/>
                <a:ea typeface="굴림" pitchFamily="34" charset="-127"/>
              </a:rPr>
              <a:t>queuing</a:t>
            </a:r>
            <a:endParaRPr lang="en-US" altLang="ko-KR" dirty="0">
              <a:solidFill>
                <a:srgbClr val="FF0000"/>
              </a:solidFill>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sz="1800" dirty="0">
                <a:latin typeface="Comic Sans MS" pitchFamily="66" charset="0"/>
                <a:ea typeface="굴림" pitchFamily="34" charset="-127"/>
              </a:rPr>
              <a:t>time waiting at output link for transmission </a:t>
            </a:r>
          </a:p>
          <a:p>
            <a:pPr marL="742950" lvl="1" indent="-285750">
              <a:spcBef>
                <a:spcPct val="20000"/>
              </a:spcBef>
              <a:buClr>
                <a:schemeClr val="accent2"/>
              </a:buClr>
              <a:buSzPct val="75000"/>
              <a:buFont typeface="Wingdings" pitchFamily="2" charset="2"/>
              <a:buChar char="v"/>
            </a:pPr>
            <a:r>
              <a:rPr lang="en-US" altLang="ko-KR" sz="1800" dirty="0">
                <a:latin typeface="Comic Sans MS" pitchFamily="66" charset="0"/>
                <a:ea typeface="굴림" pitchFamily="34" charset="-127"/>
              </a:rPr>
              <a:t>depends on congestion level of router</a:t>
            </a:r>
          </a:p>
          <a:p>
            <a:pPr marL="742950" lvl="1" indent="-285750">
              <a:spcBef>
                <a:spcPct val="20000"/>
              </a:spcBef>
              <a:buClr>
                <a:schemeClr val="accent2"/>
              </a:buClr>
              <a:buSzPct val="75000"/>
              <a:buFont typeface="Wingdings" pitchFamily="2" charset="2"/>
              <a:buChar char="v"/>
            </a:pPr>
            <a:r>
              <a:rPr lang="en-US" altLang="ko-KR" sz="1800" dirty="0">
                <a:latin typeface="Comic Sans MS" pitchFamily="66" charset="0"/>
                <a:ea typeface="굴림" pitchFamily="34" charset="-127"/>
              </a:rPr>
              <a:t>happens </a:t>
            </a:r>
            <a:r>
              <a:rPr lang="en-US" altLang="ko-KR" sz="1800" u="sng" dirty="0">
                <a:latin typeface="Comic Sans MS" pitchFamily="66" charset="0"/>
                <a:ea typeface="굴림" pitchFamily="34" charset="-127"/>
              </a:rPr>
              <a:t>mainly in statistical </a:t>
            </a:r>
            <a:r>
              <a:rPr lang="en-US" altLang="ko-KR" sz="1800" u="sng" dirty="0" smtClean="0">
                <a:latin typeface="Comic Sans MS" pitchFamily="66" charset="0"/>
                <a:ea typeface="굴림" pitchFamily="34" charset="-127"/>
              </a:rPr>
              <a:t>multiplexing</a:t>
            </a:r>
            <a:r>
              <a:rPr lang="en-US" altLang="ko-KR" sz="1800" dirty="0" smtClean="0">
                <a:latin typeface="Comic Sans MS" pitchFamily="66" charset="0"/>
                <a:ea typeface="굴림" pitchFamily="34" charset="-127"/>
              </a:rPr>
              <a:t>, </a:t>
            </a:r>
            <a:r>
              <a:rPr lang="en-US" altLang="ko-KR" sz="1800" dirty="0">
                <a:latin typeface="Comic Sans MS" pitchFamily="66" charset="0"/>
                <a:ea typeface="굴림" pitchFamily="34" charset="-127"/>
              </a:rPr>
              <a:t>namely packet-switched networks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1509" name="Slide Number Placeholder 6"/>
          <p:cNvSpPr>
            <a:spLocks noGrp="1"/>
          </p:cNvSpPr>
          <p:nvPr>
            <p:ph type="sldNum" sz="quarter" idx="12"/>
          </p:nvPr>
        </p:nvSpPr>
        <p:spPr>
          <a:noFill/>
        </p:spPr>
        <p:txBody>
          <a:bodyPr/>
          <a:lstStyle/>
          <a:p>
            <a:r>
              <a:rPr lang="en-US" altLang="ko-KR" smtClean="0">
                <a:ea typeface="굴림" pitchFamily="34" charset="-127"/>
              </a:rPr>
              <a:t>1-</a:t>
            </a:r>
            <a:fld id="{CABFB3EA-043F-430E-A28E-A434ECDF0C69}" type="slidenum">
              <a:rPr lang="en-US" altLang="ko-KR" smtClean="0">
                <a:ea typeface="굴림" pitchFamily="34" charset="-127"/>
              </a:rPr>
              <a:pPr/>
              <a:t>84</a:t>
            </a:fld>
            <a:endParaRPr lang="en-US" altLang="ko-KR" smtClean="0">
              <a:ea typeface="굴림" pitchFamily="34" charset="-127"/>
            </a:endParaRPr>
          </a:p>
        </p:txBody>
      </p:sp>
      <p:sp>
        <p:nvSpPr>
          <p:cNvPr id="21510" name="Rectangle 2"/>
          <p:cNvSpPr>
            <a:spLocks noGrp="1" noChangeArrowheads="1"/>
          </p:cNvSpPr>
          <p:nvPr>
            <p:ph type="title"/>
          </p:nvPr>
        </p:nvSpPr>
        <p:spPr>
          <a:xfrm>
            <a:off x="476250" y="266700"/>
            <a:ext cx="7772400" cy="1143000"/>
          </a:xfrm>
        </p:spPr>
        <p:txBody>
          <a:bodyPr/>
          <a:lstStyle/>
          <a:p>
            <a:r>
              <a:rPr lang="en-US" altLang="ko-KR" sz="3600" smtClean="0">
                <a:ea typeface="굴림" pitchFamily="34" charset="-127"/>
              </a:rPr>
              <a:t>Delay in packet-switched networks</a:t>
            </a:r>
            <a:endParaRPr lang="en-US" altLang="ko-KR" smtClean="0">
              <a:ea typeface="굴림" pitchFamily="34" charset="-127"/>
            </a:endParaRPr>
          </a:p>
        </p:txBody>
      </p:sp>
      <p:sp>
        <p:nvSpPr>
          <p:cNvPr id="20487" name="Rectangle 3"/>
          <p:cNvSpPr>
            <a:spLocks noGrp="1" noChangeArrowheads="1"/>
          </p:cNvSpPr>
          <p:nvPr>
            <p:ph type="body" sz="half" idx="1"/>
          </p:nvPr>
        </p:nvSpPr>
        <p:spPr>
          <a:xfrm>
            <a:off x="523875" y="1371600"/>
            <a:ext cx="3810000" cy="3028950"/>
          </a:xfrm>
        </p:spPr>
        <p:txBody>
          <a:bodyPr>
            <a:normAutofit fontScale="92500" lnSpcReduction="10000"/>
          </a:bodyPr>
          <a:lstStyle/>
          <a:p>
            <a:pPr>
              <a:buNone/>
              <a:defRPr/>
            </a:pPr>
            <a:r>
              <a:rPr lang="en-US" altLang="ko-KR" sz="2600" dirty="0" smtClean="0">
                <a:solidFill>
                  <a:srgbClr val="FF0000"/>
                </a:solidFill>
                <a:ea typeface="굴림" charset="-127"/>
              </a:rPr>
              <a:t>3. Transmission delay </a:t>
            </a:r>
            <a:r>
              <a:rPr lang="en-US" altLang="ko-KR" sz="2600" smtClean="0">
                <a:solidFill>
                  <a:srgbClr val="FF0000"/>
                </a:solidFill>
                <a:ea typeface="굴림" charset="-127"/>
              </a:rPr>
              <a:t>(a.k.a</a:t>
            </a:r>
            <a:r>
              <a:rPr lang="en-US" altLang="ko-KR" sz="2600" dirty="0" smtClean="0">
                <a:solidFill>
                  <a:srgbClr val="FF0000"/>
                </a:solidFill>
                <a:ea typeface="굴림" charset="-127"/>
              </a:rPr>
              <a:t>., </a:t>
            </a:r>
            <a:r>
              <a:rPr lang="en-US" altLang="ko-KR" sz="2600" dirty="0" smtClean="0">
                <a:solidFill>
                  <a:srgbClr val="FF0000"/>
                </a:solidFill>
              </a:rPr>
              <a:t>store-and-forward delay</a:t>
            </a:r>
            <a:r>
              <a:rPr lang="en-US" altLang="ko-KR" sz="2600" dirty="0" smtClean="0">
                <a:solidFill>
                  <a:srgbClr val="FF0000"/>
                </a:solidFill>
                <a:ea typeface="굴림" charset="-127"/>
              </a:rPr>
              <a:t>):</a:t>
            </a:r>
            <a:endParaRPr lang="en-US" altLang="ko-KR" sz="2600" dirty="0" smtClean="0">
              <a:ea typeface="굴림" charset="-127"/>
            </a:endParaRPr>
          </a:p>
          <a:p>
            <a:pPr>
              <a:defRPr/>
            </a:pPr>
            <a:r>
              <a:rPr lang="en-US" altLang="ko-KR" sz="2200" dirty="0" smtClean="0">
                <a:ea typeface="굴림" charset="-127"/>
              </a:rPr>
              <a:t>R=link bandwidth (bps)</a:t>
            </a:r>
          </a:p>
          <a:p>
            <a:pPr>
              <a:defRPr/>
            </a:pPr>
            <a:r>
              <a:rPr lang="en-US" altLang="ko-KR" sz="2200" dirty="0" smtClean="0">
                <a:ea typeface="굴림" charset="-127"/>
              </a:rPr>
              <a:t>L=packet length (bits)</a:t>
            </a:r>
          </a:p>
          <a:p>
            <a:pPr>
              <a:defRPr/>
            </a:pPr>
            <a:r>
              <a:rPr lang="en-US" altLang="ko-KR" sz="2200" dirty="0" smtClean="0">
                <a:ea typeface="굴림" charset="-127"/>
              </a:rPr>
              <a:t>time to send bits into link = L/R</a:t>
            </a:r>
          </a:p>
          <a:p>
            <a:pPr>
              <a:defRPr/>
            </a:pPr>
            <a:r>
              <a:rPr lang="en-US" altLang="ko-KR" sz="2200" dirty="0" smtClean="0">
                <a:ea typeface="굴림" charset="-127"/>
              </a:rPr>
              <a:t>Time to convert data into signals</a:t>
            </a:r>
          </a:p>
        </p:txBody>
      </p:sp>
      <p:sp>
        <p:nvSpPr>
          <p:cNvPr id="21512" name="Rectangle 4"/>
          <p:cNvSpPr>
            <a:spLocks noGrp="1" noChangeArrowheads="1"/>
          </p:cNvSpPr>
          <p:nvPr>
            <p:ph type="body" sz="half" idx="2"/>
          </p:nvPr>
        </p:nvSpPr>
        <p:spPr>
          <a:xfrm>
            <a:off x="4476750" y="1362075"/>
            <a:ext cx="4152900" cy="2914650"/>
          </a:xfrm>
        </p:spPr>
        <p:txBody>
          <a:bodyPr/>
          <a:lstStyle/>
          <a:p>
            <a:pPr>
              <a:buFont typeface="Wingdings" pitchFamily="2" charset="2"/>
              <a:buNone/>
            </a:pPr>
            <a:r>
              <a:rPr lang="en-US" altLang="ko-KR" sz="2400" dirty="0" smtClean="0">
                <a:solidFill>
                  <a:srgbClr val="FF0000"/>
                </a:solidFill>
                <a:ea typeface="굴림" pitchFamily="34" charset="-127"/>
              </a:rPr>
              <a:t>4. Propagation delay:</a:t>
            </a:r>
          </a:p>
          <a:p>
            <a:r>
              <a:rPr lang="en-US" altLang="ko-KR" sz="2000" dirty="0" smtClean="0">
                <a:ea typeface="굴림" pitchFamily="34" charset="-127"/>
              </a:rPr>
              <a:t>d = length of physical link</a:t>
            </a:r>
          </a:p>
          <a:p>
            <a:r>
              <a:rPr lang="en-US" altLang="ko-KR" sz="2000" dirty="0" smtClean="0">
                <a:ea typeface="굴림" pitchFamily="34" charset="-127"/>
              </a:rPr>
              <a:t>s = propagation speed in medium (~2x10</a:t>
            </a:r>
            <a:r>
              <a:rPr lang="en-US" altLang="ko-KR" sz="2000" baseline="30000" dirty="0" smtClean="0">
                <a:ea typeface="굴림" pitchFamily="34" charset="-127"/>
              </a:rPr>
              <a:t>8</a:t>
            </a:r>
            <a:r>
              <a:rPr lang="en-US" altLang="ko-KR" sz="2000" dirty="0" smtClean="0">
                <a:ea typeface="굴림" pitchFamily="34" charset="-127"/>
              </a:rPr>
              <a:t> m/sec)</a:t>
            </a:r>
          </a:p>
          <a:p>
            <a:r>
              <a:rPr lang="en-US" altLang="ko-KR" sz="2000" dirty="0" smtClean="0">
                <a:ea typeface="굴림" pitchFamily="34" charset="-127"/>
              </a:rPr>
              <a:t>propagation delay = d/s</a:t>
            </a:r>
          </a:p>
        </p:txBody>
      </p:sp>
      <p:grpSp>
        <p:nvGrpSpPr>
          <p:cNvPr id="2" name="Group 5"/>
          <p:cNvGrpSpPr>
            <a:grpSpLocks/>
          </p:cNvGrpSpPr>
          <p:nvPr/>
        </p:nvGrpSpPr>
        <p:grpSpPr bwMode="auto">
          <a:xfrm>
            <a:off x="622300" y="4432300"/>
            <a:ext cx="6021388" cy="2174875"/>
            <a:chOff x="494" y="2702"/>
            <a:chExt cx="3793" cy="1370"/>
          </a:xfrm>
        </p:grpSpPr>
        <p:graphicFrame>
          <p:nvGraphicFramePr>
            <p:cNvPr id="21506" name="Object 6"/>
            <p:cNvGraphicFramePr>
              <a:graphicFrameLocks noChangeAspect="1"/>
            </p:cNvGraphicFramePr>
            <p:nvPr/>
          </p:nvGraphicFramePr>
          <p:xfrm>
            <a:off x="914" y="3452"/>
            <a:ext cx="407" cy="336"/>
          </p:xfrm>
          <a:graphic>
            <a:graphicData uri="http://schemas.openxmlformats.org/presentationml/2006/ole">
              <p:oleObj spid="_x0000_s286724" name="Clip" r:id="rId4" imgW="1305000" imgH="1085760" progId="">
                <p:embed/>
              </p:oleObj>
            </a:graphicData>
          </a:graphic>
        </p:graphicFrame>
        <p:sp>
          <p:nvSpPr>
            <p:cNvPr id="21516" name="Oval 7"/>
            <p:cNvSpPr>
              <a:spLocks noChangeArrowheads="1"/>
            </p:cNvSpPr>
            <p:nvPr/>
          </p:nvSpPr>
          <p:spPr bwMode="auto">
            <a:xfrm>
              <a:off x="1570" y="3300"/>
              <a:ext cx="755" cy="233"/>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21517" name="Rectangle 8"/>
            <p:cNvSpPr>
              <a:spLocks noChangeArrowheads="1"/>
            </p:cNvSpPr>
            <p:nvPr/>
          </p:nvSpPr>
          <p:spPr bwMode="auto">
            <a:xfrm>
              <a:off x="1570" y="3257"/>
              <a:ext cx="755" cy="166"/>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1518" name="Oval 9"/>
            <p:cNvSpPr>
              <a:spLocks noChangeArrowheads="1"/>
            </p:cNvSpPr>
            <p:nvPr/>
          </p:nvSpPr>
          <p:spPr bwMode="auto">
            <a:xfrm>
              <a:off x="1576" y="3113"/>
              <a:ext cx="755" cy="271"/>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pSp>
          <p:nvGrpSpPr>
            <p:cNvPr id="3" name="Group 10"/>
            <p:cNvGrpSpPr>
              <a:grpSpLocks/>
            </p:cNvGrpSpPr>
            <p:nvPr/>
          </p:nvGrpSpPr>
          <p:grpSpPr bwMode="auto">
            <a:xfrm>
              <a:off x="1794" y="3132"/>
              <a:ext cx="314" cy="75"/>
              <a:chOff x="2208" y="2184"/>
              <a:chExt cx="176" cy="69"/>
            </a:xfrm>
          </p:grpSpPr>
          <p:grpSp>
            <p:nvGrpSpPr>
              <p:cNvPr id="4" name="Group 11"/>
              <p:cNvGrpSpPr>
                <a:grpSpLocks/>
              </p:cNvGrpSpPr>
              <p:nvPr/>
            </p:nvGrpSpPr>
            <p:grpSpPr bwMode="auto">
              <a:xfrm>
                <a:off x="2208" y="2185"/>
                <a:ext cx="176" cy="68"/>
                <a:chOff x="2848" y="848"/>
                <a:chExt cx="140" cy="98"/>
              </a:xfrm>
            </p:grpSpPr>
            <p:sp>
              <p:nvSpPr>
                <p:cNvPr id="21562" name="Line 1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63" name="Line 1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64" name="Line 1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 name="Group 15"/>
              <p:cNvGrpSpPr>
                <a:grpSpLocks/>
              </p:cNvGrpSpPr>
              <p:nvPr/>
            </p:nvGrpSpPr>
            <p:grpSpPr bwMode="auto">
              <a:xfrm flipV="1">
                <a:off x="2208" y="2184"/>
                <a:ext cx="176" cy="68"/>
                <a:chOff x="2848" y="848"/>
                <a:chExt cx="140" cy="98"/>
              </a:xfrm>
            </p:grpSpPr>
            <p:sp>
              <p:nvSpPr>
                <p:cNvPr id="21559"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60"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61"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1520" name="Oval 19"/>
            <p:cNvSpPr>
              <a:spLocks noChangeArrowheads="1"/>
            </p:cNvSpPr>
            <p:nvPr/>
          </p:nvSpPr>
          <p:spPr bwMode="auto">
            <a:xfrm>
              <a:off x="3520" y="3312"/>
              <a:ext cx="755" cy="233"/>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21521" name="Line 20"/>
            <p:cNvSpPr>
              <a:spLocks noChangeShapeType="1"/>
            </p:cNvSpPr>
            <p:nvPr/>
          </p:nvSpPr>
          <p:spPr bwMode="auto">
            <a:xfrm>
              <a:off x="3526" y="3299"/>
              <a:ext cx="0" cy="144"/>
            </a:xfrm>
            <a:prstGeom prst="line">
              <a:avLst/>
            </a:prstGeom>
            <a:noFill/>
            <a:ln w="12700">
              <a:solidFill>
                <a:schemeClr val="tx1"/>
              </a:solidFill>
              <a:round/>
              <a:headEnd/>
              <a:tailEnd/>
            </a:ln>
          </p:spPr>
          <p:txBody>
            <a:bodyPr wrap="none" anchor="ctr"/>
            <a:lstStyle/>
            <a:p>
              <a:endParaRPr lang="zh-CN" altLang="en-US"/>
            </a:p>
          </p:txBody>
        </p:sp>
        <p:sp>
          <p:nvSpPr>
            <p:cNvPr id="21522" name="Rectangle 21"/>
            <p:cNvSpPr>
              <a:spLocks noChangeArrowheads="1"/>
            </p:cNvSpPr>
            <p:nvPr/>
          </p:nvSpPr>
          <p:spPr bwMode="auto">
            <a:xfrm>
              <a:off x="3526" y="3275"/>
              <a:ext cx="755" cy="166"/>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1523" name="Oval 22"/>
            <p:cNvSpPr>
              <a:spLocks noChangeArrowheads="1"/>
            </p:cNvSpPr>
            <p:nvPr/>
          </p:nvSpPr>
          <p:spPr bwMode="auto">
            <a:xfrm>
              <a:off x="3532" y="3131"/>
              <a:ext cx="755" cy="271"/>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aphicFrame>
          <p:nvGraphicFramePr>
            <p:cNvPr id="21507" name="Object 23"/>
            <p:cNvGraphicFramePr>
              <a:graphicFrameLocks noChangeAspect="1"/>
            </p:cNvGraphicFramePr>
            <p:nvPr/>
          </p:nvGraphicFramePr>
          <p:xfrm>
            <a:off x="716" y="2816"/>
            <a:ext cx="407" cy="336"/>
          </p:xfrm>
          <a:graphic>
            <a:graphicData uri="http://schemas.openxmlformats.org/presentationml/2006/ole">
              <p:oleObj spid="_x0000_s286725" name="Clip" r:id="rId5" imgW="1305000" imgH="1085760" progId="">
                <p:embed/>
              </p:oleObj>
            </a:graphicData>
          </a:graphic>
        </p:graphicFrame>
        <p:sp>
          <p:nvSpPr>
            <p:cNvPr id="21524" name="Line 24"/>
            <p:cNvSpPr>
              <a:spLocks noChangeShapeType="1"/>
            </p:cNvSpPr>
            <p:nvPr/>
          </p:nvSpPr>
          <p:spPr bwMode="auto">
            <a:xfrm>
              <a:off x="1110" y="3072"/>
              <a:ext cx="318" cy="0"/>
            </a:xfrm>
            <a:prstGeom prst="line">
              <a:avLst/>
            </a:prstGeom>
            <a:noFill/>
            <a:ln w="19050">
              <a:solidFill>
                <a:schemeClr val="tx1"/>
              </a:solidFill>
              <a:round/>
              <a:headEnd/>
              <a:tailEnd/>
            </a:ln>
          </p:spPr>
          <p:txBody>
            <a:bodyPr wrap="none" anchor="ctr"/>
            <a:lstStyle/>
            <a:p>
              <a:endParaRPr lang="zh-CN" altLang="en-US"/>
            </a:p>
          </p:txBody>
        </p:sp>
        <p:sp>
          <p:nvSpPr>
            <p:cNvPr id="21525" name="Line 25"/>
            <p:cNvSpPr>
              <a:spLocks noChangeShapeType="1"/>
            </p:cNvSpPr>
            <p:nvPr/>
          </p:nvSpPr>
          <p:spPr bwMode="auto">
            <a:xfrm flipV="1">
              <a:off x="1302" y="3693"/>
              <a:ext cx="123" cy="3"/>
            </a:xfrm>
            <a:prstGeom prst="line">
              <a:avLst/>
            </a:prstGeom>
            <a:noFill/>
            <a:ln w="19050">
              <a:solidFill>
                <a:schemeClr val="tx1"/>
              </a:solidFill>
              <a:round/>
              <a:headEnd/>
              <a:tailEnd/>
            </a:ln>
          </p:spPr>
          <p:txBody>
            <a:bodyPr wrap="none" anchor="ctr"/>
            <a:lstStyle/>
            <a:p>
              <a:endParaRPr lang="zh-CN" altLang="en-US"/>
            </a:p>
          </p:txBody>
        </p:sp>
        <p:sp>
          <p:nvSpPr>
            <p:cNvPr id="21526" name="Line 26"/>
            <p:cNvSpPr>
              <a:spLocks noChangeShapeType="1"/>
            </p:cNvSpPr>
            <p:nvPr/>
          </p:nvSpPr>
          <p:spPr bwMode="auto">
            <a:xfrm>
              <a:off x="2322" y="3336"/>
              <a:ext cx="1218" cy="6"/>
            </a:xfrm>
            <a:prstGeom prst="line">
              <a:avLst/>
            </a:prstGeom>
            <a:noFill/>
            <a:ln w="19050">
              <a:solidFill>
                <a:schemeClr val="tx1"/>
              </a:solidFill>
              <a:round/>
              <a:headEnd/>
              <a:tailEnd/>
            </a:ln>
          </p:spPr>
          <p:txBody>
            <a:bodyPr wrap="none" anchor="ctr"/>
            <a:lstStyle/>
            <a:p>
              <a:endParaRPr lang="zh-CN" altLang="en-US"/>
            </a:p>
          </p:txBody>
        </p:sp>
        <p:sp>
          <p:nvSpPr>
            <p:cNvPr id="21527" name="Line 27"/>
            <p:cNvSpPr>
              <a:spLocks noChangeShapeType="1"/>
            </p:cNvSpPr>
            <p:nvPr/>
          </p:nvSpPr>
          <p:spPr bwMode="auto">
            <a:xfrm flipH="1">
              <a:off x="1428" y="3066"/>
              <a:ext cx="0" cy="630"/>
            </a:xfrm>
            <a:prstGeom prst="line">
              <a:avLst/>
            </a:prstGeom>
            <a:noFill/>
            <a:ln w="19050">
              <a:solidFill>
                <a:schemeClr val="tx1"/>
              </a:solidFill>
              <a:round/>
              <a:headEnd/>
              <a:tailEnd/>
            </a:ln>
          </p:spPr>
          <p:txBody>
            <a:bodyPr wrap="none" anchor="ctr"/>
            <a:lstStyle/>
            <a:p>
              <a:endParaRPr lang="zh-CN" altLang="en-US"/>
            </a:p>
          </p:txBody>
        </p:sp>
        <p:sp>
          <p:nvSpPr>
            <p:cNvPr id="21528" name="Line 28"/>
            <p:cNvSpPr>
              <a:spLocks noChangeShapeType="1"/>
            </p:cNvSpPr>
            <p:nvPr/>
          </p:nvSpPr>
          <p:spPr bwMode="auto">
            <a:xfrm>
              <a:off x="1434" y="3339"/>
              <a:ext cx="126" cy="0"/>
            </a:xfrm>
            <a:prstGeom prst="line">
              <a:avLst/>
            </a:prstGeom>
            <a:noFill/>
            <a:ln w="19050">
              <a:solidFill>
                <a:schemeClr val="tx1"/>
              </a:solidFill>
              <a:round/>
              <a:headEnd/>
              <a:tailEnd/>
            </a:ln>
          </p:spPr>
          <p:txBody>
            <a:bodyPr wrap="none" anchor="ctr"/>
            <a:lstStyle/>
            <a:p>
              <a:endParaRPr lang="zh-CN" altLang="en-US"/>
            </a:p>
          </p:txBody>
        </p:sp>
        <p:sp>
          <p:nvSpPr>
            <p:cNvPr id="21529"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530"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531"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532"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533"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p:spPr>
          <p:txBody>
            <a:bodyPr wrap="none" anchor="ctr"/>
            <a:lstStyle/>
            <a:p>
              <a:endParaRPr lang="zh-CN" altLang="en-US"/>
            </a:p>
          </p:txBody>
        </p:sp>
        <p:sp>
          <p:nvSpPr>
            <p:cNvPr id="21534"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p:spPr>
          <p:txBody>
            <a:bodyPr wrap="none" anchor="ctr"/>
            <a:lstStyle/>
            <a:p>
              <a:endParaRPr lang="zh-CN" altLang="en-US"/>
            </a:p>
          </p:txBody>
        </p:sp>
        <p:sp>
          <p:nvSpPr>
            <p:cNvPr id="21535"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1536" name="Text Box 36"/>
            <p:cNvSpPr txBox="1">
              <a:spLocks noChangeArrowheads="1"/>
            </p:cNvSpPr>
            <p:nvPr/>
          </p:nvSpPr>
          <p:spPr bwMode="auto">
            <a:xfrm>
              <a:off x="494" y="2831"/>
              <a:ext cx="256" cy="288"/>
            </a:xfrm>
            <a:prstGeom prst="rect">
              <a:avLst/>
            </a:prstGeom>
            <a:noFill/>
            <a:ln w="9525">
              <a:noFill/>
              <a:miter lim="800000"/>
              <a:headEnd/>
              <a:tailEnd/>
            </a:ln>
          </p:spPr>
          <p:txBody>
            <a:bodyPr wrap="none">
              <a:spAutoFit/>
            </a:bodyPr>
            <a:lstStyle/>
            <a:p>
              <a:r>
                <a:rPr lang="en-US" altLang="ko-KR">
                  <a:solidFill>
                    <a:srgbClr val="00CC66"/>
                  </a:solidFill>
                  <a:latin typeface="Comic Sans MS" pitchFamily="66" charset="0"/>
                  <a:ea typeface="굴림" pitchFamily="34" charset="-127"/>
                </a:rPr>
                <a:t>A</a:t>
              </a:r>
              <a:endParaRPr lang="en-US" altLang="ko-KR">
                <a:solidFill>
                  <a:srgbClr val="00CC66"/>
                </a:solidFill>
                <a:ea typeface="굴림" pitchFamily="34" charset="-127"/>
              </a:endParaRPr>
            </a:p>
          </p:txBody>
        </p:sp>
        <p:sp>
          <p:nvSpPr>
            <p:cNvPr id="21537" name="Text Box 37"/>
            <p:cNvSpPr txBox="1">
              <a:spLocks noChangeArrowheads="1"/>
            </p:cNvSpPr>
            <p:nvPr/>
          </p:nvSpPr>
          <p:spPr bwMode="auto">
            <a:xfrm>
              <a:off x="668" y="3473"/>
              <a:ext cx="237" cy="288"/>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B</a:t>
              </a:r>
              <a:endParaRPr lang="en-US" altLang="ko-KR">
                <a:solidFill>
                  <a:schemeClr val="accent1"/>
                </a:solidFill>
                <a:ea typeface="굴림" pitchFamily="34" charset="-127"/>
              </a:endParaRPr>
            </a:p>
          </p:txBody>
        </p:sp>
        <p:sp>
          <p:nvSpPr>
            <p:cNvPr id="21538"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539" name="Text Box 39"/>
            <p:cNvSpPr txBox="1">
              <a:spLocks noChangeArrowheads="1"/>
            </p:cNvSpPr>
            <p:nvPr/>
          </p:nvSpPr>
          <p:spPr bwMode="auto">
            <a:xfrm>
              <a:off x="2540" y="2966"/>
              <a:ext cx="898" cy="231"/>
            </a:xfrm>
            <a:prstGeom prst="rect">
              <a:avLst/>
            </a:prstGeom>
            <a:noFill/>
            <a:ln w="9525">
              <a:noFill/>
              <a:miter lim="800000"/>
              <a:headEnd/>
              <a:tailEnd/>
            </a:ln>
          </p:spPr>
          <p:txBody>
            <a:bodyPr wrap="none">
              <a:spAutoFit/>
            </a:bodyPr>
            <a:lstStyle/>
            <a:p>
              <a:r>
                <a:rPr lang="en-US" altLang="ko-KR" sz="1800">
                  <a:solidFill>
                    <a:srgbClr val="FF0000"/>
                  </a:solidFill>
                  <a:latin typeface="Comic Sans MS" pitchFamily="66" charset="0"/>
                  <a:ea typeface="굴림" pitchFamily="34" charset="-127"/>
                </a:rPr>
                <a:t>propagation</a:t>
              </a:r>
              <a:endParaRPr lang="en-US" altLang="ko-KR" sz="1800">
                <a:ea typeface="굴림" pitchFamily="34" charset="-127"/>
              </a:endParaRPr>
            </a:p>
          </p:txBody>
        </p:sp>
        <p:sp>
          <p:nvSpPr>
            <p:cNvPr id="21540"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1541" name="Text Box 41"/>
            <p:cNvSpPr txBox="1">
              <a:spLocks noChangeArrowheads="1"/>
            </p:cNvSpPr>
            <p:nvPr/>
          </p:nvSpPr>
          <p:spPr bwMode="auto">
            <a:xfrm>
              <a:off x="1346" y="2702"/>
              <a:ext cx="955" cy="231"/>
            </a:xfrm>
            <a:prstGeom prst="rect">
              <a:avLst/>
            </a:prstGeom>
            <a:noFill/>
            <a:ln w="9525">
              <a:noFill/>
              <a:miter lim="800000"/>
              <a:headEnd/>
              <a:tailEnd/>
            </a:ln>
          </p:spPr>
          <p:txBody>
            <a:bodyPr wrap="none">
              <a:spAutoFit/>
            </a:bodyPr>
            <a:lstStyle/>
            <a:p>
              <a:r>
                <a:rPr lang="en-US" altLang="ko-KR" sz="1800">
                  <a:solidFill>
                    <a:srgbClr val="FF0000"/>
                  </a:solidFill>
                  <a:latin typeface="Comic Sans MS" pitchFamily="66" charset="0"/>
                  <a:ea typeface="굴림" pitchFamily="34" charset="-127"/>
                </a:rPr>
                <a:t>transmission</a:t>
              </a:r>
              <a:endParaRPr lang="en-US" altLang="ko-KR" sz="1800">
                <a:ea typeface="굴림" pitchFamily="34" charset="-127"/>
              </a:endParaRPr>
            </a:p>
          </p:txBody>
        </p:sp>
        <p:sp>
          <p:nvSpPr>
            <p:cNvPr id="21542"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p:spPr>
          <p:txBody>
            <a:bodyPr wrap="none" anchor="ctr"/>
            <a:lstStyle/>
            <a:p>
              <a:endParaRPr lang="zh-CN" altLang="en-US"/>
            </a:p>
          </p:txBody>
        </p:sp>
        <p:sp>
          <p:nvSpPr>
            <p:cNvPr id="21543" name="Text Box 43"/>
            <p:cNvSpPr txBox="1">
              <a:spLocks noChangeArrowheads="1"/>
            </p:cNvSpPr>
            <p:nvPr/>
          </p:nvSpPr>
          <p:spPr bwMode="auto">
            <a:xfrm>
              <a:off x="1424" y="3668"/>
              <a:ext cx="822" cy="404"/>
            </a:xfrm>
            <a:prstGeom prst="rect">
              <a:avLst/>
            </a:prstGeom>
            <a:noFill/>
            <a:ln w="9525">
              <a:noFill/>
              <a:miter lim="800000"/>
              <a:headEnd/>
              <a:tailEnd/>
            </a:ln>
          </p:spPr>
          <p:txBody>
            <a:bodyPr wrap="none">
              <a:spAutoFit/>
            </a:bodyPr>
            <a:lstStyle/>
            <a:p>
              <a:pPr algn="ctr"/>
              <a:r>
                <a:rPr lang="en-US" altLang="ko-KR" sz="1800">
                  <a:solidFill>
                    <a:srgbClr val="FF0000"/>
                  </a:solidFill>
                  <a:latin typeface="Comic Sans MS" pitchFamily="66" charset="0"/>
                  <a:ea typeface="굴림" pitchFamily="34" charset="-127"/>
                </a:rPr>
                <a:t>nodal</a:t>
              </a:r>
            </a:p>
            <a:p>
              <a:pPr algn="ctr"/>
              <a:r>
                <a:rPr lang="en-US" altLang="ko-KR" sz="1800">
                  <a:solidFill>
                    <a:srgbClr val="FF0000"/>
                  </a:solidFill>
                  <a:latin typeface="Comic Sans MS" pitchFamily="66" charset="0"/>
                  <a:ea typeface="굴림" pitchFamily="34" charset="-127"/>
                </a:rPr>
                <a:t>processing</a:t>
              </a:r>
              <a:endParaRPr lang="en-US" altLang="ko-KR" sz="1800">
                <a:ea typeface="굴림" pitchFamily="34" charset="-127"/>
              </a:endParaRPr>
            </a:p>
          </p:txBody>
        </p:sp>
        <p:sp>
          <p:nvSpPr>
            <p:cNvPr id="21544"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21545"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21546" name="Text Box 46"/>
            <p:cNvSpPr txBox="1">
              <a:spLocks noChangeArrowheads="1"/>
            </p:cNvSpPr>
            <p:nvPr/>
          </p:nvSpPr>
          <p:spPr bwMode="auto">
            <a:xfrm>
              <a:off x="2354" y="3830"/>
              <a:ext cx="616" cy="233"/>
            </a:xfrm>
            <a:prstGeom prst="rect">
              <a:avLst/>
            </a:prstGeom>
            <a:noFill/>
            <a:ln w="9525">
              <a:noFill/>
              <a:miter lim="800000"/>
              <a:headEnd/>
              <a:tailEnd/>
            </a:ln>
          </p:spPr>
          <p:txBody>
            <a:bodyPr wrap="none">
              <a:spAutoFit/>
            </a:bodyPr>
            <a:lstStyle/>
            <a:p>
              <a:r>
                <a:rPr lang="en-US" altLang="ko-KR" sz="1800" dirty="0" smtClean="0">
                  <a:solidFill>
                    <a:srgbClr val="FF0000"/>
                  </a:solidFill>
                  <a:latin typeface="Comic Sans MS" pitchFamily="66" charset="0"/>
                  <a:ea typeface="굴림" pitchFamily="34" charset="-127"/>
                </a:rPr>
                <a:t>queuing</a:t>
              </a:r>
              <a:endParaRPr lang="en-US" altLang="ko-KR" sz="1800" dirty="0">
                <a:ea typeface="굴림" pitchFamily="34" charset="-127"/>
              </a:endParaRPr>
            </a:p>
          </p:txBody>
        </p:sp>
        <p:sp>
          <p:nvSpPr>
            <p:cNvPr id="21547" name="Line 47"/>
            <p:cNvSpPr>
              <a:spLocks noChangeShapeType="1"/>
            </p:cNvSpPr>
            <p:nvPr/>
          </p:nvSpPr>
          <p:spPr bwMode="auto">
            <a:xfrm rot="10800000">
              <a:off x="2199" y="3546"/>
              <a:ext cx="375" cy="348"/>
            </a:xfrm>
            <a:prstGeom prst="line">
              <a:avLst/>
            </a:prstGeom>
            <a:noFill/>
            <a:ln w="9525">
              <a:solidFill>
                <a:schemeClr val="tx1"/>
              </a:solidFill>
              <a:round/>
              <a:headEnd/>
              <a:tailEnd/>
            </a:ln>
          </p:spPr>
          <p:txBody>
            <a:bodyPr wrap="none" anchor="ctr"/>
            <a:lstStyle/>
            <a:p>
              <a:endParaRPr lang="zh-CN" altLang="en-US"/>
            </a:p>
          </p:txBody>
        </p:sp>
        <p:grpSp>
          <p:nvGrpSpPr>
            <p:cNvPr id="6" name="Group 48"/>
            <p:cNvGrpSpPr>
              <a:grpSpLocks/>
            </p:cNvGrpSpPr>
            <p:nvPr/>
          </p:nvGrpSpPr>
          <p:grpSpPr bwMode="auto">
            <a:xfrm>
              <a:off x="3738" y="3168"/>
              <a:ext cx="314" cy="75"/>
              <a:chOff x="2208" y="2184"/>
              <a:chExt cx="176" cy="69"/>
            </a:xfrm>
          </p:grpSpPr>
          <p:grpSp>
            <p:nvGrpSpPr>
              <p:cNvPr id="7" name="Group 49"/>
              <p:cNvGrpSpPr>
                <a:grpSpLocks/>
              </p:cNvGrpSpPr>
              <p:nvPr/>
            </p:nvGrpSpPr>
            <p:grpSpPr bwMode="auto">
              <a:xfrm>
                <a:off x="2208" y="2185"/>
                <a:ext cx="176" cy="68"/>
                <a:chOff x="2848" y="848"/>
                <a:chExt cx="140" cy="98"/>
              </a:xfrm>
            </p:grpSpPr>
            <p:sp>
              <p:nvSpPr>
                <p:cNvPr id="21554" name="Line 5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55" name="Line 5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56" name="Line 5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8" name="Group 53"/>
              <p:cNvGrpSpPr>
                <a:grpSpLocks/>
              </p:cNvGrpSpPr>
              <p:nvPr/>
            </p:nvGrpSpPr>
            <p:grpSpPr bwMode="auto">
              <a:xfrm flipV="1">
                <a:off x="2208" y="2184"/>
                <a:ext cx="176" cy="68"/>
                <a:chOff x="2848" y="848"/>
                <a:chExt cx="140" cy="98"/>
              </a:xfrm>
            </p:grpSpPr>
            <p:sp>
              <p:nvSpPr>
                <p:cNvPr id="21551" name="Line 5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52" name="Line 5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53" name="Line 5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sp>
        <p:nvSpPr>
          <p:cNvPr id="21514" name="Rectangle 57"/>
          <p:cNvSpPr>
            <a:spLocks noChangeArrowheads="1"/>
          </p:cNvSpPr>
          <p:nvPr/>
        </p:nvSpPr>
        <p:spPr bwMode="auto">
          <a:xfrm>
            <a:off x="4476750" y="3790950"/>
            <a:ext cx="3800475" cy="8477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a:solidFill>
                  <a:srgbClr val="FF0000"/>
                </a:solidFill>
                <a:latin typeface="Comic Sans MS" pitchFamily="66" charset="0"/>
                <a:ea typeface="굴림" pitchFamily="34" charset="-127"/>
              </a:rPr>
              <a:t>Note: </a:t>
            </a:r>
            <a:r>
              <a:rPr lang="en-US" altLang="ko-KR">
                <a:latin typeface="Comic Sans MS" pitchFamily="66" charset="0"/>
                <a:ea typeface="굴림" pitchFamily="34" charset="-127"/>
              </a:rPr>
              <a:t>s and R are </a:t>
            </a:r>
            <a:r>
              <a:rPr lang="en-US" altLang="ko-KR" i="1">
                <a:latin typeface="Comic Sans MS" pitchFamily="66" charset="0"/>
                <a:ea typeface="굴림" pitchFamily="34" charset="-127"/>
              </a:rPr>
              <a:t>very </a:t>
            </a:r>
            <a:r>
              <a:rPr lang="en-US" altLang="ko-KR">
                <a:latin typeface="Comic Sans MS" pitchFamily="66" charset="0"/>
                <a:ea typeface="굴림" pitchFamily="34" charset="-127"/>
              </a:rPr>
              <a:t>different quantities!</a:t>
            </a:r>
          </a:p>
        </p:txBody>
      </p:sp>
      <p:sp>
        <p:nvSpPr>
          <p:cNvPr id="21515" name="Rectangle 58"/>
          <p:cNvSpPr>
            <a:spLocks noChangeArrowheads="1"/>
          </p:cNvSpPr>
          <p:nvPr/>
        </p:nvSpPr>
        <p:spPr bwMode="auto">
          <a:xfrm>
            <a:off x="4476750" y="3800475"/>
            <a:ext cx="3676650" cy="876300"/>
          </a:xfrm>
          <a:prstGeom prst="rect">
            <a:avLst/>
          </a:prstGeom>
          <a:noFill/>
          <a:ln w="19050">
            <a:solidFill>
              <a:schemeClr val="accent2"/>
            </a:solidFill>
            <a:miter lim="800000"/>
            <a:headEnd/>
            <a:tailEnd/>
          </a:ln>
        </p:spPr>
        <p:txBody>
          <a:bodyPr wrap="none" anchor="ctr"/>
          <a:lstStyle/>
          <a:p>
            <a:endParaRPr lang="ko-KR" altLang="ko-KR">
              <a:ea typeface="굴림" pitchFamily="34" charset="-127"/>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2532" name="Slide Number Placeholder 5"/>
          <p:cNvSpPr>
            <a:spLocks noGrp="1"/>
          </p:cNvSpPr>
          <p:nvPr>
            <p:ph type="sldNum" sz="quarter" idx="12"/>
          </p:nvPr>
        </p:nvSpPr>
        <p:spPr>
          <a:noFill/>
        </p:spPr>
        <p:txBody>
          <a:bodyPr/>
          <a:lstStyle/>
          <a:p>
            <a:r>
              <a:rPr lang="en-US" altLang="ko-KR" smtClean="0">
                <a:ea typeface="굴림" pitchFamily="34" charset="-127"/>
              </a:rPr>
              <a:t>1-</a:t>
            </a:r>
            <a:fld id="{A824395C-6652-431C-A80D-74B295F3D8D3}" type="slidenum">
              <a:rPr lang="en-US" altLang="ko-KR" smtClean="0">
                <a:ea typeface="굴림" pitchFamily="34" charset="-127"/>
              </a:rPr>
              <a:pPr/>
              <a:t>85</a:t>
            </a:fld>
            <a:endParaRPr lang="en-US" altLang="ko-KR" smtClean="0">
              <a:ea typeface="굴림" pitchFamily="34" charset="-127"/>
            </a:endParaRPr>
          </a:p>
        </p:txBody>
      </p:sp>
      <p:sp>
        <p:nvSpPr>
          <p:cNvPr id="22533" name="Rectangle 2"/>
          <p:cNvSpPr>
            <a:spLocks noGrp="1" noChangeArrowheads="1"/>
          </p:cNvSpPr>
          <p:nvPr>
            <p:ph type="title"/>
          </p:nvPr>
        </p:nvSpPr>
        <p:spPr/>
        <p:txBody>
          <a:bodyPr/>
          <a:lstStyle/>
          <a:p>
            <a:r>
              <a:rPr lang="en-US" altLang="ko-KR" smtClean="0">
                <a:ea typeface="굴림" pitchFamily="34" charset="-127"/>
              </a:rPr>
              <a:t>Nodal delay</a:t>
            </a:r>
          </a:p>
        </p:txBody>
      </p:sp>
      <p:sp>
        <p:nvSpPr>
          <p:cNvPr id="22534" name="Rectangle 3"/>
          <p:cNvSpPr>
            <a:spLocks noGrp="1" noChangeArrowheads="1"/>
          </p:cNvSpPr>
          <p:nvPr>
            <p:ph type="body" idx="1"/>
          </p:nvPr>
        </p:nvSpPr>
        <p:spPr>
          <a:xfrm>
            <a:off x="533400" y="2547938"/>
            <a:ext cx="7772400" cy="3700462"/>
          </a:xfrm>
        </p:spPr>
        <p:txBody>
          <a:bodyPr/>
          <a:lstStyle/>
          <a:p>
            <a:r>
              <a:rPr lang="en-US" altLang="ko-KR" sz="2400" smtClean="0">
                <a:ea typeface="굴림" pitchFamily="34" charset="-127"/>
              </a:rPr>
              <a:t>d</a:t>
            </a:r>
            <a:r>
              <a:rPr lang="en-US" altLang="ko-KR" sz="2400" baseline="-25000" smtClean="0">
                <a:ea typeface="굴림" pitchFamily="34" charset="-127"/>
              </a:rPr>
              <a:t>proc</a:t>
            </a:r>
            <a:r>
              <a:rPr lang="en-US" altLang="ko-KR" sz="2400" smtClean="0">
                <a:ea typeface="굴림" pitchFamily="34" charset="-127"/>
              </a:rPr>
              <a:t> = processing delay</a:t>
            </a:r>
          </a:p>
          <a:p>
            <a:pPr lvl="1"/>
            <a:r>
              <a:rPr lang="en-US" altLang="ko-KR" sz="2000" smtClean="0">
                <a:ea typeface="굴림" pitchFamily="34" charset="-127"/>
              </a:rPr>
              <a:t>typically a few microsecs or less</a:t>
            </a:r>
          </a:p>
          <a:p>
            <a:r>
              <a:rPr lang="en-US" altLang="ko-KR" sz="2400" smtClean="0">
                <a:ea typeface="굴림" pitchFamily="34" charset="-127"/>
              </a:rPr>
              <a:t>d</a:t>
            </a:r>
            <a:r>
              <a:rPr lang="en-US" altLang="ko-KR" sz="2400" baseline="-25000" smtClean="0">
                <a:ea typeface="굴림" pitchFamily="34" charset="-127"/>
              </a:rPr>
              <a:t>queue</a:t>
            </a:r>
            <a:r>
              <a:rPr lang="en-US" altLang="ko-KR" sz="2400" smtClean="0">
                <a:ea typeface="굴림" pitchFamily="34" charset="-127"/>
              </a:rPr>
              <a:t> = queuing delay</a:t>
            </a:r>
          </a:p>
          <a:p>
            <a:pPr lvl="1"/>
            <a:r>
              <a:rPr lang="en-US" altLang="ko-KR" sz="2000" smtClean="0">
                <a:ea typeface="굴림" pitchFamily="34" charset="-127"/>
              </a:rPr>
              <a:t>depends on congestion</a:t>
            </a:r>
          </a:p>
          <a:p>
            <a:r>
              <a:rPr lang="en-US" altLang="ko-KR" sz="2400" smtClean="0">
                <a:ea typeface="굴림" pitchFamily="34" charset="-127"/>
              </a:rPr>
              <a:t>d</a:t>
            </a:r>
            <a:r>
              <a:rPr lang="en-US" altLang="ko-KR" sz="2400" baseline="-25000" smtClean="0">
                <a:ea typeface="굴림" pitchFamily="34" charset="-127"/>
              </a:rPr>
              <a:t>trans</a:t>
            </a:r>
            <a:r>
              <a:rPr lang="en-US" altLang="ko-KR" sz="2400" smtClean="0">
                <a:ea typeface="굴림" pitchFamily="34" charset="-127"/>
              </a:rPr>
              <a:t> = transmission delay</a:t>
            </a:r>
          </a:p>
          <a:p>
            <a:pPr lvl="1"/>
            <a:r>
              <a:rPr lang="en-US" altLang="ko-KR" sz="2000" smtClean="0">
                <a:ea typeface="굴림" pitchFamily="34" charset="-127"/>
              </a:rPr>
              <a:t>= L/R, significant for low-speed links</a:t>
            </a:r>
          </a:p>
          <a:p>
            <a:r>
              <a:rPr lang="en-US" altLang="ko-KR" sz="2400" smtClean="0">
                <a:ea typeface="굴림" pitchFamily="34" charset="-127"/>
              </a:rPr>
              <a:t>d</a:t>
            </a:r>
            <a:r>
              <a:rPr lang="en-US" altLang="ko-KR" sz="2400" baseline="-25000" smtClean="0">
                <a:ea typeface="굴림" pitchFamily="34" charset="-127"/>
              </a:rPr>
              <a:t>prop</a:t>
            </a:r>
            <a:r>
              <a:rPr lang="en-US" altLang="ko-KR" sz="2400" smtClean="0">
                <a:ea typeface="굴림" pitchFamily="34" charset="-127"/>
              </a:rPr>
              <a:t> = propagation delay</a:t>
            </a:r>
          </a:p>
          <a:p>
            <a:pPr lvl="1"/>
            <a:r>
              <a:rPr lang="en-US" altLang="ko-KR" sz="2000" smtClean="0">
                <a:ea typeface="굴림" pitchFamily="34" charset="-127"/>
              </a:rPr>
              <a:t>a few microsecs to hundreds of msecs</a:t>
            </a:r>
          </a:p>
        </p:txBody>
      </p:sp>
      <p:graphicFrame>
        <p:nvGraphicFramePr>
          <p:cNvPr id="22530" name="Object 4"/>
          <p:cNvGraphicFramePr>
            <a:graphicFrameLocks noChangeAspect="1"/>
          </p:cNvGraphicFramePr>
          <p:nvPr/>
        </p:nvGraphicFramePr>
        <p:xfrm>
          <a:off x="1887538" y="1371600"/>
          <a:ext cx="5314950" cy="635000"/>
        </p:xfrm>
        <a:graphic>
          <a:graphicData uri="http://schemas.openxmlformats.org/presentationml/2006/ole">
            <p:oleObj spid="_x0000_s287747" name="Equation" r:id="rId4" imgW="2006600" imgH="241300" progId="">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84995" name="Slide Number Placeholder 6"/>
          <p:cNvSpPr>
            <a:spLocks noGrp="1"/>
          </p:cNvSpPr>
          <p:nvPr>
            <p:ph type="sldNum" sz="quarter" idx="12"/>
          </p:nvPr>
        </p:nvSpPr>
        <p:spPr>
          <a:noFill/>
        </p:spPr>
        <p:txBody>
          <a:bodyPr/>
          <a:lstStyle/>
          <a:p>
            <a:r>
              <a:rPr lang="en-US" altLang="ko-KR" smtClean="0">
                <a:ea typeface="굴림" pitchFamily="34" charset="-127"/>
              </a:rPr>
              <a:t>1-</a:t>
            </a:r>
            <a:fld id="{31492FF4-59A5-47F9-8776-3DF08832DFF8}" type="slidenum">
              <a:rPr lang="en-US" altLang="ko-KR" smtClean="0">
                <a:ea typeface="굴림" pitchFamily="34" charset="-127"/>
              </a:rPr>
              <a:pPr/>
              <a:t>86</a:t>
            </a:fld>
            <a:endParaRPr lang="en-US" altLang="ko-KR" smtClean="0">
              <a:ea typeface="굴림" pitchFamily="34" charset="-127"/>
            </a:endParaRPr>
          </a:p>
        </p:txBody>
      </p:sp>
      <p:pic>
        <p:nvPicPr>
          <p:cNvPr id="84996" name="Picture 60" descr="queueDelay"/>
          <p:cNvPicPr>
            <a:picLocks noChangeAspect="1" noChangeArrowheads="1"/>
          </p:cNvPicPr>
          <p:nvPr/>
        </p:nvPicPr>
        <p:blipFill>
          <a:blip r:embed="rId3" cstate="print"/>
          <a:srcRect/>
          <a:stretch>
            <a:fillRect/>
          </a:stretch>
        </p:blipFill>
        <p:spPr bwMode="auto">
          <a:xfrm>
            <a:off x="3981450" y="1290638"/>
            <a:ext cx="5162550" cy="3170237"/>
          </a:xfrm>
          <a:prstGeom prst="rect">
            <a:avLst/>
          </a:prstGeom>
          <a:noFill/>
          <a:ln w="9525">
            <a:noFill/>
            <a:miter lim="800000"/>
            <a:headEnd/>
            <a:tailEnd/>
          </a:ln>
        </p:spPr>
      </p:pic>
      <p:sp>
        <p:nvSpPr>
          <p:cNvPr id="84997" name="Rectangle 2"/>
          <p:cNvSpPr>
            <a:spLocks noGrp="1" noChangeArrowheads="1"/>
          </p:cNvSpPr>
          <p:nvPr>
            <p:ph type="title"/>
          </p:nvPr>
        </p:nvSpPr>
        <p:spPr>
          <a:xfrm>
            <a:off x="476250" y="266700"/>
            <a:ext cx="7772400" cy="1143000"/>
          </a:xfrm>
        </p:spPr>
        <p:txBody>
          <a:bodyPr/>
          <a:lstStyle/>
          <a:p>
            <a:r>
              <a:rPr lang="en-US" altLang="ko-KR" sz="3600" dirty="0" smtClean="0">
                <a:ea typeface="굴림" pitchFamily="34" charset="-127"/>
              </a:rPr>
              <a:t>Queuing delay (revisit)</a:t>
            </a:r>
            <a:endParaRPr lang="en-US" altLang="ko-KR" dirty="0" smtClean="0">
              <a:ea typeface="굴림" pitchFamily="34" charset="-127"/>
            </a:endParaRPr>
          </a:p>
        </p:txBody>
      </p:sp>
      <p:sp>
        <p:nvSpPr>
          <p:cNvPr id="84998" name="Rectangle 3"/>
          <p:cNvSpPr>
            <a:spLocks noGrp="1" noChangeArrowheads="1"/>
          </p:cNvSpPr>
          <p:nvPr>
            <p:ph type="body" sz="half" idx="1"/>
          </p:nvPr>
        </p:nvSpPr>
        <p:spPr>
          <a:xfrm>
            <a:off x="571500" y="1385888"/>
            <a:ext cx="3810000" cy="1781175"/>
          </a:xfrm>
        </p:spPr>
        <p:txBody>
          <a:bodyPr/>
          <a:lstStyle/>
          <a:p>
            <a:r>
              <a:rPr lang="en-US" altLang="ko-KR" sz="2400" smtClean="0">
                <a:ea typeface="굴림" pitchFamily="34" charset="-127"/>
              </a:rPr>
              <a:t>R=link bandwidth (bps)</a:t>
            </a:r>
          </a:p>
          <a:p>
            <a:r>
              <a:rPr lang="en-US" altLang="ko-KR" sz="2400" smtClean="0">
                <a:ea typeface="굴림" pitchFamily="34" charset="-127"/>
              </a:rPr>
              <a:t>L=packet length (bits)</a:t>
            </a:r>
          </a:p>
          <a:p>
            <a:r>
              <a:rPr lang="en-US" altLang="ko-KR" sz="2400" smtClean="0">
                <a:ea typeface="굴림" pitchFamily="34" charset="-127"/>
              </a:rPr>
              <a:t>a=average packet arrival rate</a:t>
            </a:r>
          </a:p>
        </p:txBody>
      </p:sp>
      <p:sp>
        <p:nvSpPr>
          <p:cNvPr id="84999" name="Rectangle 61"/>
          <p:cNvSpPr>
            <a:spLocks noChangeArrowheads="1"/>
          </p:cNvSpPr>
          <p:nvPr/>
        </p:nvSpPr>
        <p:spPr bwMode="auto">
          <a:xfrm>
            <a:off x="665163" y="3282950"/>
            <a:ext cx="3810000" cy="5048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a:solidFill>
                  <a:srgbClr val="FF0000"/>
                </a:solidFill>
                <a:latin typeface="Comic Sans MS" pitchFamily="66" charset="0"/>
                <a:ea typeface="굴림" pitchFamily="34" charset="-127"/>
              </a:rPr>
              <a:t>traffic intensity = La/R</a:t>
            </a:r>
          </a:p>
          <a:p>
            <a:pPr marL="342900" indent="-342900">
              <a:spcBef>
                <a:spcPct val="20000"/>
              </a:spcBef>
              <a:buClr>
                <a:schemeClr val="accent2"/>
              </a:buClr>
              <a:buSzPct val="85000"/>
              <a:buFont typeface="Wingdings" pitchFamily="2" charset="2"/>
              <a:buNone/>
            </a:pPr>
            <a:r>
              <a:rPr lang="en-US" altLang="ko-KR" sz="2000">
                <a:solidFill>
                  <a:srgbClr val="FF0000"/>
                </a:solidFill>
                <a:latin typeface="Comic Sans MS" pitchFamily="66" charset="0"/>
                <a:ea typeface="굴림" pitchFamily="34" charset="-127"/>
              </a:rPr>
              <a:t>A ratio of the average arrival rate to the average departure rate</a:t>
            </a:r>
          </a:p>
        </p:txBody>
      </p:sp>
      <p:sp>
        <p:nvSpPr>
          <p:cNvPr id="85000" name="Rectangle 62"/>
          <p:cNvSpPr>
            <a:spLocks noChangeArrowheads="1"/>
          </p:cNvSpPr>
          <p:nvPr/>
        </p:nvSpPr>
        <p:spPr bwMode="auto">
          <a:xfrm>
            <a:off x="547688" y="4619625"/>
            <a:ext cx="6972300" cy="193357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a:latin typeface="Comic Sans MS" pitchFamily="66" charset="0"/>
                <a:ea typeface="굴림" pitchFamily="34" charset="-127"/>
              </a:rPr>
              <a:t>La/R ~ 0: average queueing delay small</a:t>
            </a:r>
          </a:p>
          <a:p>
            <a:pPr marL="342900" indent="-342900">
              <a:spcBef>
                <a:spcPct val="20000"/>
              </a:spcBef>
              <a:buClr>
                <a:schemeClr val="accent2"/>
              </a:buClr>
              <a:buSzPct val="85000"/>
              <a:buFont typeface="Wingdings" pitchFamily="2" charset="2"/>
              <a:buChar char="q"/>
            </a:pPr>
            <a:r>
              <a:rPr lang="en-US" altLang="ko-KR">
                <a:latin typeface="Comic Sans MS" pitchFamily="66" charset="0"/>
                <a:ea typeface="굴림" pitchFamily="34" charset="-127"/>
              </a:rPr>
              <a:t>La/R -&gt; 1: delays become large</a:t>
            </a:r>
          </a:p>
          <a:p>
            <a:pPr marL="342900" indent="-342900">
              <a:spcBef>
                <a:spcPct val="20000"/>
              </a:spcBef>
              <a:buClr>
                <a:schemeClr val="accent2"/>
              </a:buClr>
              <a:buSzPct val="85000"/>
              <a:buFont typeface="Wingdings" pitchFamily="2" charset="2"/>
              <a:buChar char="q"/>
            </a:pPr>
            <a:r>
              <a:rPr lang="en-US" altLang="ko-KR">
                <a:latin typeface="Comic Sans MS" pitchFamily="66" charset="0"/>
                <a:ea typeface="굴림" pitchFamily="34" charset="-127"/>
              </a:rPr>
              <a:t>La/R &gt; 1: more “work” arriving than can be serviced, average delay infinite!</a:t>
            </a:r>
          </a:p>
          <a:p>
            <a:pPr marL="342900" indent="-342900">
              <a:spcBef>
                <a:spcPct val="20000"/>
              </a:spcBef>
              <a:buClr>
                <a:schemeClr val="accent2"/>
              </a:buClr>
              <a:buSzPct val="85000"/>
              <a:buFont typeface="Wingdings" pitchFamily="2" charset="2"/>
              <a:buChar char="q"/>
            </a:pPr>
            <a:endParaRPr lang="en-US" altLang="ko-KR">
              <a:latin typeface="Comic Sans MS" pitchFamily="66" charset="0"/>
              <a:ea typeface="굴림" pitchFamily="34" charset="-127"/>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4581" name="Slide Number Placeholder 5"/>
          <p:cNvSpPr>
            <a:spLocks noGrp="1"/>
          </p:cNvSpPr>
          <p:nvPr>
            <p:ph type="sldNum" sz="quarter" idx="12"/>
          </p:nvPr>
        </p:nvSpPr>
        <p:spPr>
          <a:noFill/>
        </p:spPr>
        <p:txBody>
          <a:bodyPr/>
          <a:lstStyle/>
          <a:p>
            <a:r>
              <a:rPr lang="en-US" altLang="ko-KR" smtClean="0">
                <a:ea typeface="굴림" pitchFamily="34" charset="-127"/>
              </a:rPr>
              <a:t>1-</a:t>
            </a:r>
            <a:fld id="{DE308FC0-3B33-4E56-8298-DEBBD3B1DCA6}" type="slidenum">
              <a:rPr lang="en-US" altLang="ko-KR" smtClean="0">
                <a:ea typeface="굴림" pitchFamily="34" charset="-127"/>
              </a:rPr>
              <a:pPr/>
              <a:t>87</a:t>
            </a:fld>
            <a:endParaRPr lang="en-US" altLang="ko-KR" smtClean="0">
              <a:ea typeface="굴림" pitchFamily="34" charset="-127"/>
            </a:endParaRPr>
          </a:p>
        </p:txBody>
      </p:sp>
      <p:sp>
        <p:nvSpPr>
          <p:cNvPr id="24582" name="Rectangle 2"/>
          <p:cNvSpPr>
            <a:spLocks noGrp="1" noChangeArrowheads="1"/>
          </p:cNvSpPr>
          <p:nvPr>
            <p:ph type="title"/>
          </p:nvPr>
        </p:nvSpPr>
        <p:spPr>
          <a:xfrm>
            <a:off x="533400" y="-85725"/>
            <a:ext cx="7772400" cy="1143000"/>
          </a:xfrm>
        </p:spPr>
        <p:txBody>
          <a:bodyPr/>
          <a:lstStyle/>
          <a:p>
            <a:r>
              <a:rPr lang="en-US" altLang="ko-KR" dirty="0" smtClean="0">
                <a:ea typeface="굴림" pitchFamily="34" charset="-127"/>
              </a:rPr>
              <a:t>Packet loss</a:t>
            </a:r>
          </a:p>
        </p:txBody>
      </p:sp>
      <p:sp>
        <p:nvSpPr>
          <p:cNvPr id="24583" name="Rectangle 3"/>
          <p:cNvSpPr>
            <a:spLocks noGrp="1" noChangeArrowheads="1"/>
          </p:cNvSpPr>
          <p:nvPr>
            <p:ph type="body" idx="1"/>
          </p:nvPr>
        </p:nvSpPr>
        <p:spPr>
          <a:xfrm>
            <a:off x="354013" y="1095375"/>
            <a:ext cx="8394700" cy="5099050"/>
          </a:xfrm>
        </p:spPr>
        <p:txBody>
          <a:bodyPr/>
          <a:lstStyle/>
          <a:p>
            <a:r>
              <a:rPr lang="en-US" altLang="ko-KR" sz="2400" dirty="0" smtClean="0">
                <a:ea typeface="굴림" pitchFamily="34" charset="-127"/>
              </a:rPr>
              <a:t>queue (i.e., buffer) preceding link in buffer has finite capacity</a:t>
            </a:r>
          </a:p>
          <a:p>
            <a:r>
              <a:rPr lang="en-US" altLang="ko-KR" sz="2400" dirty="0" smtClean="0">
                <a:ea typeface="굴림" pitchFamily="34" charset="-127"/>
              </a:rPr>
              <a:t>packet arriving to full queue dropped (i.e., lost)</a:t>
            </a:r>
          </a:p>
          <a:p>
            <a:r>
              <a:rPr lang="en-US" altLang="ko-KR" sz="2400" dirty="0" smtClean="0">
                <a:ea typeface="굴림" pitchFamily="34" charset="-127"/>
              </a:rPr>
              <a:t>lost packet may be retransmitted by previous node, by source end system, or not at all</a:t>
            </a:r>
          </a:p>
          <a:p>
            <a:r>
              <a:rPr lang="en-US" altLang="ko-KR" sz="2400" dirty="0" smtClean="0">
                <a:solidFill>
                  <a:srgbClr val="0070C0"/>
                </a:solidFill>
              </a:rPr>
              <a:t>performance </a:t>
            </a:r>
            <a:r>
              <a:rPr lang="en-US" altLang="ko-KR" sz="2400" dirty="0" smtClean="0"/>
              <a:t>at a node is often measured </a:t>
            </a:r>
            <a:r>
              <a:rPr lang="en-US" altLang="ko-KR" sz="2400" u="sng" dirty="0" smtClean="0"/>
              <a:t>not only </a:t>
            </a:r>
            <a:r>
              <a:rPr lang="en-US" altLang="ko-KR" sz="2400" dirty="0" smtClean="0"/>
              <a:t>in terms of </a:t>
            </a:r>
            <a:r>
              <a:rPr lang="en-US" altLang="ko-KR" sz="2400" dirty="0" smtClean="0">
                <a:solidFill>
                  <a:srgbClr val="0070C0"/>
                </a:solidFill>
              </a:rPr>
              <a:t>delay</a:t>
            </a:r>
            <a:r>
              <a:rPr lang="en-US" altLang="ko-KR" sz="2400" dirty="0" smtClean="0"/>
              <a:t>, </a:t>
            </a:r>
            <a:r>
              <a:rPr lang="en-US" altLang="ko-KR" sz="2400" u="sng" dirty="0" smtClean="0"/>
              <a:t>but also </a:t>
            </a:r>
            <a:r>
              <a:rPr lang="en-US" altLang="ko-KR" sz="2400" dirty="0" smtClean="0"/>
              <a:t>in terms of the probability of </a:t>
            </a:r>
            <a:r>
              <a:rPr lang="en-US" altLang="ko-KR" sz="2400" dirty="0" smtClean="0">
                <a:solidFill>
                  <a:srgbClr val="0070C0"/>
                </a:solidFill>
              </a:rPr>
              <a:t>packet loss</a:t>
            </a:r>
            <a:r>
              <a:rPr lang="en-US" altLang="ko-KR" sz="2400" dirty="0" smtClean="0"/>
              <a:t>.</a:t>
            </a:r>
            <a:r>
              <a:rPr lang="en-US" altLang="ko-KR" sz="2400" b="1" dirty="0" smtClean="0"/>
              <a:t> </a:t>
            </a:r>
            <a:endParaRPr lang="en-US" altLang="ko-KR" sz="2400" dirty="0" smtClean="0">
              <a:ea typeface="굴림" pitchFamily="34" charset="-127"/>
            </a:endParaRPr>
          </a:p>
        </p:txBody>
      </p:sp>
      <p:graphicFrame>
        <p:nvGraphicFramePr>
          <p:cNvPr id="24578" name="Object 5"/>
          <p:cNvGraphicFramePr>
            <a:graphicFrameLocks noChangeAspect="1"/>
          </p:cNvGraphicFramePr>
          <p:nvPr/>
        </p:nvGraphicFramePr>
        <p:xfrm>
          <a:off x="2051050" y="5346700"/>
          <a:ext cx="646113" cy="533400"/>
        </p:xfrm>
        <a:graphic>
          <a:graphicData uri="http://schemas.openxmlformats.org/presentationml/2006/ole">
            <p:oleObj spid="_x0000_s288772" name="Clip" r:id="rId4" imgW="1305000" imgH="1085760" progId="">
              <p:embed/>
            </p:oleObj>
          </a:graphicData>
        </a:graphic>
      </p:graphicFrame>
      <p:sp>
        <p:nvSpPr>
          <p:cNvPr id="24584" name="Oval 6"/>
          <p:cNvSpPr>
            <a:spLocks noChangeArrowheads="1"/>
          </p:cNvSpPr>
          <p:nvPr/>
        </p:nvSpPr>
        <p:spPr bwMode="auto">
          <a:xfrm>
            <a:off x="3092450" y="5105400"/>
            <a:ext cx="1198563" cy="369888"/>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24585" name="Rectangle 7"/>
          <p:cNvSpPr>
            <a:spLocks noChangeArrowheads="1"/>
          </p:cNvSpPr>
          <p:nvPr/>
        </p:nvSpPr>
        <p:spPr bwMode="auto">
          <a:xfrm>
            <a:off x="3092450" y="5037138"/>
            <a:ext cx="1198563" cy="263525"/>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4586" name="Oval 8"/>
          <p:cNvSpPr>
            <a:spLocks noChangeArrowheads="1"/>
          </p:cNvSpPr>
          <p:nvPr/>
        </p:nvSpPr>
        <p:spPr bwMode="auto">
          <a:xfrm>
            <a:off x="3101975" y="4808538"/>
            <a:ext cx="1198563" cy="430212"/>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pSp>
        <p:nvGrpSpPr>
          <p:cNvPr id="2" name="Group 9"/>
          <p:cNvGrpSpPr>
            <a:grpSpLocks/>
          </p:cNvGrpSpPr>
          <p:nvPr/>
        </p:nvGrpSpPr>
        <p:grpSpPr bwMode="auto">
          <a:xfrm>
            <a:off x="3448050" y="4838700"/>
            <a:ext cx="498475" cy="119063"/>
            <a:chOff x="2208" y="2184"/>
            <a:chExt cx="176" cy="69"/>
          </a:xfrm>
        </p:grpSpPr>
        <p:grpSp>
          <p:nvGrpSpPr>
            <p:cNvPr id="3" name="Group 10"/>
            <p:cNvGrpSpPr>
              <a:grpSpLocks/>
            </p:cNvGrpSpPr>
            <p:nvPr/>
          </p:nvGrpSpPr>
          <p:grpSpPr bwMode="auto">
            <a:xfrm>
              <a:off x="2208" y="2185"/>
              <a:ext cx="176" cy="68"/>
              <a:chOff x="2848" y="848"/>
              <a:chExt cx="140" cy="98"/>
            </a:xfrm>
          </p:grpSpPr>
          <p:sp>
            <p:nvSpPr>
              <p:cNvPr id="24618" name="Line 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619" name="Line 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620" name="Line 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14"/>
            <p:cNvGrpSpPr>
              <a:grpSpLocks/>
            </p:cNvGrpSpPr>
            <p:nvPr/>
          </p:nvGrpSpPr>
          <p:grpSpPr bwMode="auto">
            <a:xfrm flipV="1">
              <a:off x="2208" y="2184"/>
              <a:ext cx="176" cy="68"/>
              <a:chOff x="2848" y="848"/>
              <a:chExt cx="140" cy="98"/>
            </a:xfrm>
          </p:grpSpPr>
          <p:sp>
            <p:nvSpPr>
              <p:cNvPr id="24615"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616"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617"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24579" name="Object 22"/>
          <p:cNvGraphicFramePr>
            <a:graphicFrameLocks noChangeAspect="1"/>
          </p:cNvGraphicFramePr>
          <p:nvPr/>
        </p:nvGraphicFramePr>
        <p:xfrm>
          <a:off x="1736725" y="4337050"/>
          <a:ext cx="646113" cy="533400"/>
        </p:xfrm>
        <a:graphic>
          <a:graphicData uri="http://schemas.openxmlformats.org/presentationml/2006/ole">
            <p:oleObj spid="_x0000_s288773" name="Clip" r:id="rId5" imgW="1305000" imgH="1085760" progId="">
              <p:embed/>
            </p:oleObj>
          </a:graphicData>
        </a:graphic>
      </p:graphicFrame>
      <p:sp>
        <p:nvSpPr>
          <p:cNvPr id="24588" name="Line 23"/>
          <p:cNvSpPr>
            <a:spLocks noChangeShapeType="1"/>
          </p:cNvSpPr>
          <p:nvPr/>
        </p:nvSpPr>
        <p:spPr bwMode="auto">
          <a:xfrm>
            <a:off x="2362200" y="4743450"/>
            <a:ext cx="504825" cy="0"/>
          </a:xfrm>
          <a:prstGeom prst="line">
            <a:avLst/>
          </a:prstGeom>
          <a:noFill/>
          <a:ln w="19050">
            <a:solidFill>
              <a:schemeClr val="tx1"/>
            </a:solidFill>
            <a:round/>
            <a:headEnd/>
            <a:tailEnd/>
          </a:ln>
        </p:spPr>
        <p:txBody>
          <a:bodyPr wrap="none" anchor="ctr"/>
          <a:lstStyle/>
          <a:p>
            <a:endParaRPr lang="zh-CN" altLang="en-US"/>
          </a:p>
        </p:txBody>
      </p:sp>
      <p:sp>
        <p:nvSpPr>
          <p:cNvPr id="24589" name="Line 24"/>
          <p:cNvSpPr>
            <a:spLocks noChangeShapeType="1"/>
          </p:cNvSpPr>
          <p:nvPr/>
        </p:nvSpPr>
        <p:spPr bwMode="auto">
          <a:xfrm flipV="1">
            <a:off x="2667000" y="5729288"/>
            <a:ext cx="195263" cy="4762"/>
          </a:xfrm>
          <a:prstGeom prst="line">
            <a:avLst/>
          </a:prstGeom>
          <a:noFill/>
          <a:ln w="19050">
            <a:solidFill>
              <a:schemeClr val="tx1"/>
            </a:solidFill>
            <a:round/>
            <a:headEnd/>
            <a:tailEnd/>
          </a:ln>
        </p:spPr>
        <p:txBody>
          <a:bodyPr wrap="none" anchor="ctr"/>
          <a:lstStyle/>
          <a:p>
            <a:endParaRPr lang="zh-CN" altLang="en-US"/>
          </a:p>
        </p:txBody>
      </p:sp>
      <p:sp>
        <p:nvSpPr>
          <p:cNvPr id="24590" name="Line 25"/>
          <p:cNvSpPr>
            <a:spLocks noChangeShapeType="1"/>
          </p:cNvSpPr>
          <p:nvPr/>
        </p:nvSpPr>
        <p:spPr bwMode="auto">
          <a:xfrm>
            <a:off x="4286250" y="5162550"/>
            <a:ext cx="1933575" cy="9525"/>
          </a:xfrm>
          <a:prstGeom prst="line">
            <a:avLst/>
          </a:prstGeom>
          <a:noFill/>
          <a:ln w="19050">
            <a:solidFill>
              <a:schemeClr val="tx1"/>
            </a:solidFill>
            <a:round/>
            <a:headEnd/>
            <a:tailEnd/>
          </a:ln>
        </p:spPr>
        <p:txBody>
          <a:bodyPr wrap="none" anchor="ctr"/>
          <a:lstStyle/>
          <a:p>
            <a:endParaRPr lang="zh-CN" altLang="en-US"/>
          </a:p>
        </p:txBody>
      </p:sp>
      <p:sp>
        <p:nvSpPr>
          <p:cNvPr id="24591" name="Line 26"/>
          <p:cNvSpPr>
            <a:spLocks noChangeShapeType="1"/>
          </p:cNvSpPr>
          <p:nvPr/>
        </p:nvSpPr>
        <p:spPr bwMode="auto">
          <a:xfrm flipH="1">
            <a:off x="2867025" y="4733925"/>
            <a:ext cx="0" cy="1000125"/>
          </a:xfrm>
          <a:prstGeom prst="line">
            <a:avLst/>
          </a:prstGeom>
          <a:noFill/>
          <a:ln w="19050">
            <a:solidFill>
              <a:schemeClr val="tx1"/>
            </a:solidFill>
            <a:round/>
            <a:headEnd/>
            <a:tailEnd/>
          </a:ln>
        </p:spPr>
        <p:txBody>
          <a:bodyPr wrap="none" anchor="ctr"/>
          <a:lstStyle/>
          <a:p>
            <a:endParaRPr lang="zh-CN" altLang="en-US"/>
          </a:p>
        </p:txBody>
      </p:sp>
      <p:sp>
        <p:nvSpPr>
          <p:cNvPr id="24592" name="Line 27"/>
          <p:cNvSpPr>
            <a:spLocks noChangeShapeType="1"/>
          </p:cNvSpPr>
          <p:nvPr/>
        </p:nvSpPr>
        <p:spPr bwMode="auto">
          <a:xfrm>
            <a:off x="2876550" y="5167313"/>
            <a:ext cx="200025" cy="0"/>
          </a:xfrm>
          <a:prstGeom prst="line">
            <a:avLst/>
          </a:prstGeom>
          <a:noFill/>
          <a:ln w="19050">
            <a:solidFill>
              <a:schemeClr val="tx1"/>
            </a:solidFill>
            <a:round/>
            <a:headEnd/>
            <a:tailEnd/>
          </a:ln>
        </p:spPr>
        <p:txBody>
          <a:bodyPr wrap="none" anchor="ctr"/>
          <a:lstStyle/>
          <a:p>
            <a:endParaRPr lang="zh-CN" altLang="en-US"/>
          </a:p>
        </p:txBody>
      </p:sp>
      <p:sp>
        <p:nvSpPr>
          <p:cNvPr id="24593" name="Rectangle 28"/>
          <p:cNvSpPr>
            <a:spLocks noChangeArrowheads="1"/>
          </p:cNvSpPr>
          <p:nvPr/>
        </p:nvSpPr>
        <p:spPr bwMode="auto">
          <a:xfrm>
            <a:off x="5205413" y="4962525"/>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594" name="Rectangle 29"/>
          <p:cNvSpPr>
            <a:spLocks noChangeArrowheads="1"/>
          </p:cNvSpPr>
          <p:nvPr/>
        </p:nvSpPr>
        <p:spPr bwMode="auto">
          <a:xfrm>
            <a:off x="3952875" y="5033963"/>
            <a:ext cx="147638"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595" name="Rectangle 30"/>
          <p:cNvSpPr>
            <a:spLocks noChangeArrowheads="1"/>
          </p:cNvSpPr>
          <p:nvPr/>
        </p:nvSpPr>
        <p:spPr bwMode="auto">
          <a:xfrm>
            <a:off x="4114800" y="5033963"/>
            <a:ext cx="147638"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596" name="Rectangle 31"/>
          <p:cNvSpPr>
            <a:spLocks noChangeArrowheads="1"/>
          </p:cNvSpPr>
          <p:nvPr/>
        </p:nvSpPr>
        <p:spPr bwMode="auto">
          <a:xfrm>
            <a:off x="2805113" y="5208588"/>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597" name="Freeform 32"/>
          <p:cNvSpPr>
            <a:spLocks/>
          </p:cNvSpPr>
          <p:nvPr/>
        </p:nvSpPr>
        <p:spPr bwMode="auto">
          <a:xfrm>
            <a:off x="2903538" y="5087938"/>
            <a:ext cx="228600" cy="103187"/>
          </a:xfrm>
          <a:custGeom>
            <a:avLst/>
            <a:gdLst>
              <a:gd name="T0" fmla="*/ 0 w 111"/>
              <a:gd name="T1" fmla="*/ 2147483647 h 67"/>
              <a:gd name="T2" fmla="*/ 0 w 111"/>
              <a:gd name="T3" fmla="*/ 0 h 67"/>
              <a:gd name="T4" fmla="*/ 2147483647 w 111"/>
              <a:gd name="T5" fmla="*/ 2147483647 h 67"/>
              <a:gd name="T6" fmla="*/ 0 60000 65536"/>
              <a:gd name="T7" fmla="*/ 0 60000 65536"/>
              <a:gd name="T8" fmla="*/ 0 60000 65536"/>
              <a:gd name="T9" fmla="*/ 0 w 111"/>
              <a:gd name="T10" fmla="*/ 0 h 67"/>
              <a:gd name="T11" fmla="*/ 111 w 111"/>
              <a:gd name="T12" fmla="*/ 67 h 67"/>
            </a:gdLst>
            <a:ahLst/>
            <a:cxnLst>
              <a:cxn ang="T6">
                <a:pos x="T0" y="T1"/>
              </a:cxn>
              <a:cxn ang="T7">
                <a:pos x="T2" y="T3"/>
              </a:cxn>
              <a:cxn ang="T8">
                <a:pos x="T4" y="T5"/>
              </a:cxn>
            </a:cxnLst>
            <a:rect l="T9" t="T10" r="T11" b="T12"/>
            <a:pathLst>
              <a:path w="111" h="67">
                <a:moveTo>
                  <a:pt x="0" y="67"/>
                </a:moveTo>
                <a:lnTo>
                  <a:pt x="0" y="0"/>
                </a:lnTo>
                <a:lnTo>
                  <a:pt x="111" y="1"/>
                </a:lnTo>
              </a:path>
            </a:pathLst>
          </a:custGeom>
          <a:noFill/>
          <a:ln w="9525">
            <a:solidFill>
              <a:schemeClr val="tx1"/>
            </a:solidFill>
            <a:round/>
            <a:headEnd/>
            <a:tailEnd type="triangle" w="med" len="med"/>
          </a:ln>
        </p:spPr>
        <p:txBody>
          <a:bodyPr wrap="none" anchor="ctr"/>
          <a:lstStyle/>
          <a:p>
            <a:endParaRPr lang="zh-CN" altLang="en-US"/>
          </a:p>
        </p:txBody>
      </p:sp>
      <p:sp>
        <p:nvSpPr>
          <p:cNvPr id="24598" name="Line 33"/>
          <p:cNvSpPr>
            <a:spLocks noChangeShapeType="1"/>
          </p:cNvSpPr>
          <p:nvPr/>
        </p:nvSpPr>
        <p:spPr bwMode="auto">
          <a:xfrm flipV="1">
            <a:off x="2809875" y="5451475"/>
            <a:ext cx="0" cy="176213"/>
          </a:xfrm>
          <a:prstGeom prst="line">
            <a:avLst/>
          </a:prstGeom>
          <a:noFill/>
          <a:ln w="9525">
            <a:solidFill>
              <a:schemeClr val="tx1"/>
            </a:solidFill>
            <a:round/>
            <a:headEnd/>
            <a:tailEnd type="triangle" w="med" len="med"/>
          </a:ln>
        </p:spPr>
        <p:txBody>
          <a:bodyPr wrap="none" anchor="ctr"/>
          <a:lstStyle/>
          <a:p>
            <a:endParaRPr lang="zh-CN" altLang="en-US"/>
          </a:p>
        </p:txBody>
      </p:sp>
      <p:sp>
        <p:nvSpPr>
          <p:cNvPr id="24599" name="Text Box 35"/>
          <p:cNvSpPr txBox="1">
            <a:spLocks noChangeArrowheads="1"/>
          </p:cNvSpPr>
          <p:nvPr/>
        </p:nvSpPr>
        <p:spPr bwMode="auto">
          <a:xfrm>
            <a:off x="1384300" y="4360863"/>
            <a:ext cx="406400" cy="457200"/>
          </a:xfrm>
          <a:prstGeom prst="rect">
            <a:avLst/>
          </a:prstGeom>
          <a:noFill/>
          <a:ln w="9525">
            <a:noFill/>
            <a:miter lim="800000"/>
            <a:headEnd/>
            <a:tailEnd/>
          </a:ln>
        </p:spPr>
        <p:txBody>
          <a:bodyPr wrap="none">
            <a:spAutoFit/>
          </a:bodyPr>
          <a:lstStyle/>
          <a:p>
            <a:r>
              <a:rPr lang="en-US" altLang="ko-KR">
                <a:solidFill>
                  <a:schemeClr val="accent1"/>
                </a:solidFill>
                <a:latin typeface="Comic Sans MS" pitchFamily="66" charset="0"/>
                <a:ea typeface="굴림" pitchFamily="34" charset="-127"/>
              </a:rPr>
              <a:t>A</a:t>
            </a:r>
            <a:endParaRPr lang="en-US" altLang="ko-KR">
              <a:solidFill>
                <a:schemeClr val="accent1"/>
              </a:solidFill>
              <a:ea typeface="굴림" pitchFamily="34" charset="-127"/>
            </a:endParaRPr>
          </a:p>
        </p:txBody>
      </p:sp>
      <p:sp>
        <p:nvSpPr>
          <p:cNvPr id="24600" name="Text Box 36"/>
          <p:cNvSpPr txBox="1">
            <a:spLocks noChangeArrowheads="1"/>
          </p:cNvSpPr>
          <p:nvPr/>
        </p:nvSpPr>
        <p:spPr bwMode="auto">
          <a:xfrm>
            <a:off x="1660525" y="5380038"/>
            <a:ext cx="376238" cy="457200"/>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B</a:t>
            </a:r>
            <a:endParaRPr lang="en-US" altLang="ko-KR">
              <a:solidFill>
                <a:schemeClr val="accent1"/>
              </a:solidFill>
              <a:ea typeface="굴림" pitchFamily="34" charset="-127"/>
            </a:endParaRPr>
          </a:p>
        </p:txBody>
      </p:sp>
      <p:sp>
        <p:nvSpPr>
          <p:cNvPr id="24601" name="Text Box 40"/>
          <p:cNvSpPr txBox="1">
            <a:spLocks noChangeArrowheads="1"/>
          </p:cNvSpPr>
          <p:nvPr/>
        </p:nvSpPr>
        <p:spPr bwMode="auto">
          <a:xfrm>
            <a:off x="4765675" y="4203700"/>
            <a:ext cx="2881313" cy="366713"/>
          </a:xfrm>
          <a:prstGeom prst="rect">
            <a:avLst/>
          </a:prstGeom>
          <a:noFill/>
          <a:ln w="9525">
            <a:noFill/>
            <a:miter lim="800000"/>
            <a:headEnd/>
            <a:tailEnd/>
          </a:ln>
        </p:spPr>
        <p:txBody>
          <a:bodyPr wrap="none">
            <a:spAutoFit/>
          </a:bodyPr>
          <a:lstStyle/>
          <a:p>
            <a:r>
              <a:rPr lang="en-US" altLang="ko-KR" sz="1800">
                <a:solidFill>
                  <a:srgbClr val="FF0000"/>
                </a:solidFill>
                <a:latin typeface="Comic Sans MS" pitchFamily="66" charset="0"/>
                <a:ea typeface="굴림" pitchFamily="34" charset="-127"/>
              </a:rPr>
              <a:t>packet being transmitted</a:t>
            </a:r>
            <a:endParaRPr lang="en-US" altLang="ko-KR" sz="1800">
              <a:ea typeface="굴림" pitchFamily="34" charset="-127"/>
            </a:endParaRPr>
          </a:p>
        </p:txBody>
      </p:sp>
      <p:sp>
        <p:nvSpPr>
          <p:cNvPr id="24602" name="Line 41"/>
          <p:cNvSpPr>
            <a:spLocks noChangeShapeType="1"/>
          </p:cNvSpPr>
          <p:nvPr/>
        </p:nvSpPr>
        <p:spPr bwMode="auto">
          <a:xfrm rot="10800000" flipV="1">
            <a:off x="4283075" y="4495800"/>
            <a:ext cx="727075" cy="577850"/>
          </a:xfrm>
          <a:prstGeom prst="line">
            <a:avLst/>
          </a:prstGeom>
          <a:noFill/>
          <a:ln w="9525">
            <a:solidFill>
              <a:srgbClr val="FF3300"/>
            </a:solidFill>
            <a:round/>
            <a:headEnd/>
            <a:tailEnd/>
          </a:ln>
        </p:spPr>
        <p:txBody>
          <a:bodyPr wrap="none" anchor="ctr"/>
          <a:lstStyle/>
          <a:p>
            <a:endParaRPr lang="zh-CN" altLang="en-US"/>
          </a:p>
        </p:txBody>
      </p:sp>
      <p:sp>
        <p:nvSpPr>
          <p:cNvPr id="24603" name="Rectangle 56"/>
          <p:cNvSpPr>
            <a:spLocks noChangeArrowheads="1"/>
          </p:cNvSpPr>
          <p:nvPr/>
        </p:nvSpPr>
        <p:spPr bwMode="auto">
          <a:xfrm>
            <a:off x="3789363" y="5032375"/>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604" name="Rectangle 57"/>
          <p:cNvSpPr>
            <a:spLocks noChangeArrowheads="1"/>
          </p:cNvSpPr>
          <p:nvPr/>
        </p:nvSpPr>
        <p:spPr bwMode="auto">
          <a:xfrm>
            <a:off x="3627438" y="5032375"/>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605" name="Rectangle 58"/>
          <p:cNvSpPr>
            <a:spLocks noChangeArrowheads="1"/>
          </p:cNvSpPr>
          <p:nvPr/>
        </p:nvSpPr>
        <p:spPr bwMode="auto">
          <a:xfrm>
            <a:off x="3462338" y="5032375"/>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606" name="Rectangle 59"/>
          <p:cNvSpPr>
            <a:spLocks noChangeArrowheads="1"/>
          </p:cNvSpPr>
          <p:nvPr/>
        </p:nvSpPr>
        <p:spPr bwMode="auto">
          <a:xfrm>
            <a:off x="3298825" y="5032375"/>
            <a:ext cx="147638"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607" name="Rectangle 61"/>
          <p:cNvSpPr>
            <a:spLocks noChangeArrowheads="1"/>
          </p:cNvSpPr>
          <p:nvPr/>
        </p:nvSpPr>
        <p:spPr bwMode="auto">
          <a:xfrm>
            <a:off x="3133725" y="5033963"/>
            <a:ext cx="147638"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608" name="Rectangle 62"/>
          <p:cNvSpPr>
            <a:spLocks noChangeArrowheads="1"/>
          </p:cNvSpPr>
          <p:nvPr/>
        </p:nvSpPr>
        <p:spPr bwMode="auto">
          <a:xfrm>
            <a:off x="3105150" y="5010150"/>
            <a:ext cx="1171575" cy="242888"/>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24609" name="Line 63"/>
          <p:cNvSpPr>
            <a:spLocks noChangeShapeType="1"/>
          </p:cNvSpPr>
          <p:nvPr/>
        </p:nvSpPr>
        <p:spPr bwMode="auto">
          <a:xfrm rot="10800000">
            <a:off x="3008313" y="5448300"/>
            <a:ext cx="771525" cy="396875"/>
          </a:xfrm>
          <a:prstGeom prst="line">
            <a:avLst/>
          </a:prstGeom>
          <a:noFill/>
          <a:ln w="9525">
            <a:solidFill>
              <a:srgbClr val="FF3300"/>
            </a:solidFill>
            <a:round/>
            <a:headEnd/>
            <a:tailEnd/>
          </a:ln>
        </p:spPr>
        <p:txBody>
          <a:bodyPr wrap="none" anchor="ctr"/>
          <a:lstStyle/>
          <a:p>
            <a:endParaRPr lang="zh-CN" altLang="en-US"/>
          </a:p>
        </p:txBody>
      </p:sp>
      <p:sp>
        <p:nvSpPr>
          <p:cNvPr id="24610" name="Text Box 64"/>
          <p:cNvSpPr txBox="1">
            <a:spLocks noChangeArrowheads="1"/>
          </p:cNvSpPr>
          <p:nvPr/>
        </p:nvSpPr>
        <p:spPr bwMode="auto">
          <a:xfrm>
            <a:off x="3708400" y="5661025"/>
            <a:ext cx="2078038" cy="641350"/>
          </a:xfrm>
          <a:prstGeom prst="rect">
            <a:avLst/>
          </a:prstGeom>
          <a:noFill/>
          <a:ln w="9525">
            <a:noFill/>
            <a:miter lim="800000"/>
            <a:headEnd/>
            <a:tailEnd/>
          </a:ln>
        </p:spPr>
        <p:txBody>
          <a:bodyPr wrap="none">
            <a:spAutoFit/>
          </a:bodyPr>
          <a:lstStyle/>
          <a:p>
            <a:r>
              <a:rPr lang="en-US" altLang="ko-KR" sz="1800">
                <a:solidFill>
                  <a:srgbClr val="FF0000"/>
                </a:solidFill>
                <a:latin typeface="Comic Sans MS" pitchFamily="66" charset="0"/>
                <a:ea typeface="굴림" pitchFamily="34" charset="-127"/>
              </a:rPr>
              <a:t>packet arriving to</a:t>
            </a:r>
          </a:p>
          <a:p>
            <a:r>
              <a:rPr lang="en-US" altLang="ko-KR" sz="1800">
                <a:solidFill>
                  <a:srgbClr val="FF0000"/>
                </a:solidFill>
                <a:latin typeface="Comic Sans MS" pitchFamily="66" charset="0"/>
                <a:ea typeface="굴림" pitchFamily="34" charset="-127"/>
              </a:rPr>
              <a:t>full buffer</a:t>
            </a:r>
            <a:r>
              <a:rPr lang="en-US" altLang="ko-KR" sz="1800">
                <a:latin typeface="Comic Sans MS" pitchFamily="66" charset="0"/>
                <a:ea typeface="굴림" pitchFamily="34" charset="-127"/>
              </a:rPr>
              <a:t> </a:t>
            </a:r>
            <a:r>
              <a:rPr lang="en-US" altLang="ko-KR" sz="1800">
                <a:solidFill>
                  <a:srgbClr val="FF0000"/>
                </a:solidFill>
                <a:latin typeface="Comic Sans MS" pitchFamily="66" charset="0"/>
                <a:ea typeface="굴림" pitchFamily="34" charset="-127"/>
              </a:rPr>
              <a:t>is </a:t>
            </a:r>
            <a:r>
              <a:rPr lang="en-US" altLang="ko-KR" sz="1800" i="1">
                <a:solidFill>
                  <a:srgbClr val="FF0000"/>
                </a:solidFill>
                <a:latin typeface="Comic Sans MS" pitchFamily="66" charset="0"/>
                <a:ea typeface="굴림" pitchFamily="34" charset="-127"/>
              </a:rPr>
              <a:t>lost</a:t>
            </a:r>
          </a:p>
        </p:txBody>
      </p:sp>
      <p:sp>
        <p:nvSpPr>
          <p:cNvPr id="24611" name="Text Box 65"/>
          <p:cNvSpPr txBox="1">
            <a:spLocks noChangeArrowheads="1"/>
          </p:cNvSpPr>
          <p:nvPr/>
        </p:nvSpPr>
        <p:spPr bwMode="auto">
          <a:xfrm>
            <a:off x="2946400" y="4022725"/>
            <a:ext cx="1639888" cy="641350"/>
          </a:xfrm>
          <a:prstGeom prst="rect">
            <a:avLst/>
          </a:prstGeom>
          <a:noFill/>
          <a:ln w="9525">
            <a:noFill/>
            <a:miter lim="800000"/>
            <a:headEnd/>
            <a:tailEnd/>
          </a:ln>
        </p:spPr>
        <p:txBody>
          <a:bodyPr wrap="none">
            <a:spAutoFit/>
          </a:bodyPr>
          <a:lstStyle/>
          <a:p>
            <a:pPr algn="ctr"/>
            <a:r>
              <a:rPr lang="en-US" altLang="ko-KR" sz="1800">
                <a:solidFill>
                  <a:srgbClr val="FF0000"/>
                </a:solidFill>
                <a:latin typeface="Comic Sans MS" pitchFamily="66" charset="0"/>
                <a:ea typeface="굴림" pitchFamily="34" charset="-127"/>
              </a:rPr>
              <a:t>buffer </a:t>
            </a:r>
          </a:p>
          <a:p>
            <a:pPr algn="ctr"/>
            <a:r>
              <a:rPr lang="en-US" altLang="ko-KR" sz="1800">
                <a:solidFill>
                  <a:srgbClr val="FF0000"/>
                </a:solidFill>
                <a:latin typeface="Comic Sans MS" pitchFamily="66" charset="0"/>
                <a:ea typeface="굴림" pitchFamily="34" charset="-127"/>
              </a:rPr>
              <a:t>(waiting area)</a:t>
            </a:r>
            <a:endParaRPr lang="en-US" altLang="ko-KR" sz="1800">
              <a:ea typeface="굴림" pitchFamily="34" charset="-127"/>
            </a:endParaRPr>
          </a:p>
        </p:txBody>
      </p:sp>
      <p:sp>
        <p:nvSpPr>
          <p:cNvPr id="24612" name="Line 66"/>
          <p:cNvSpPr>
            <a:spLocks noChangeShapeType="1"/>
          </p:cNvSpPr>
          <p:nvPr/>
        </p:nvSpPr>
        <p:spPr bwMode="auto">
          <a:xfrm>
            <a:off x="3238500" y="4619625"/>
            <a:ext cx="0" cy="333375"/>
          </a:xfrm>
          <a:prstGeom prst="line">
            <a:avLst/>
          </a:prstGeom>
          <a:noFill/>
          <a:ln w="9525">
            <a:solidFill>
              <a:srgbClr val="FF330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2336" y="228600"/>
            <a:ext cx="8461248" cy="1143000"/>
          </a:xfrm>
        </p:spPr>
        <p:txBody>
          <a:bodyPr/>
          <a:lstStyle/>
          <a:p>
            <a:r>
              <a:rPr lang="en-US" altLang="zh-CN" sz="3200" dirty="0" smtClean="0"/>
              <a:t>End System, Application, and Other Delays</a:t>
            </a:r>
            <a:endParaRPr lang="zh-CN" altLang="en-US" sz="3200" dirty="0"/>
          </a:p>
        </p:txBody>
      </p:sp>
      <p:sp>
        <p:nvSpPr>
          <p:cNvPr id="3" name="内容占位符 2"/>
          <p:cNvSpPr>
            <a:spLocks noGrp="1"/>
          </p:cNvSpPr>
          <p:nvPr>
            <p:ph idx="1"/>
          </p:nvPr>
        </p:nvSpPr>
        <p:spPr>
          <a:xfrm>
            <a:off x="533400" y="1368552"/>
            <a:ext cx="7772400" cy="4648200"/>
          </a:xfrm>
        </p:spPr>
        <p:txBody>
          <a:bodyPr/>
          <a:lstStyle/>
          <a:p>
            <a:r>
              <a:rPr lang="en-US" altLang="zh-CN" dirty="0" smtClean="0"/>
              <a:t>Additional significant delays in the end systems</a:t>
            </a:r>
          </a:p>
          <a:p>
            <a:pPr lvl="1">
              <a:spcBef>
                <a:spcPts val="1200"/>
              </a:spcBef>
            </a:pPr>
            <a:r>
              <a:rPr lang="en-US" altLang="zh-CN" dirty="0" smtClean="0">
                <a:solidFill>
                  <a:srgbClr val="0000FF"/>
                </a:solidFill>
              </a:rPr>
              <a:t>Example 1: </a:t>
            </a:r>
            <a:r>
              <a:rPr lang="en-US" altLang="zh-CN" dirty="0" smtClean="0"/>
              <a:t>an end system wanting to transmit a packet into a shared medium may </a:t>
            </a:r>
            <a:r>
              <a:rPr lang="en-US" altLang="zh-CN" i="1" dirty="0" smtClean="0">
                <a:solidFill>
                  <a:srgbClr val="0070C0"/>
                </a:solidFill>
              </a:rPr>
              <a:t>purposefully delay</a:t>
            </a:r>
            <a:r>
              <a:rPr lang="en-US" altLang="zh-CN" i="1" dirty="0" smtClean="0"/>
              <a:t> its transmission </a:t>
            </a:r>
            <a:r>
              <a:rPr lang="en-US" altLang="zh-CN" i="1" dirty="0" smtClean="0">
                <a:solidFill>
                  <a:srgbClr val="0070C0"/>
                </a:solidFill>
              </a:rPr>
              <a:t>as part of its protocol</a:t>
            </a:r>
            <a:r>
              <a:rPr lang="en-US" altLang="zh-CN" i="1" dirty="0" smtClean="0"/>
              <a:t>.</a:t>
            </a:r>
          </a:p>
          <a:p>
            <a:pPr lvl="1">
              <a:spcBef>
                <a:spcPts val="1200"/>
              </a:spcBef>
            </a:pPr>
            <a:r>
              <a:rPr lang="en-US" altLang="zh-CN" dirty="0" smtClean="0">
                <a:solidFill>
                  <a:srgbClr val="0000FF"/>
                </a:solidFill>
              </a:rPr>
              <a:t>Example 2:</a:t>
            </a:r>
            <a:r>
              <a:rPr lang="en-US" altLang="zh-CN" dirty="0" smtClean="0"/>
              <a:t> media </a:t>
            </a:r>
            <a:r>
              <a:rPr lang="en-US" altLang="zh-CN" dirty="0" err="1" smtClean="0">
                <a:solidFill>
                  <a:srgbClr val="0070C0"/>
                </a:solidFill>
              </a:rPr>
              <a:t>packetization</a:t>
            </a:r>
            <a:r>
              <a:rPr lang="en-US" altLang="zh-CN" dirty="0" smtClean="0">
                <a:solidFill>
                  <a:srgbClr val="0070C0"/>
                </a:solidFill>
              </a:rPr>
              <a:t> delay</a:t>
            </a:r>
            <a:r>
              <a:rPr lang="en-US" altLang="zh-CN" dirty="0" smtClean="0"/>
              <a:t>: present in Voice over-IP (VoIP) applications.</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88</a:t>
            </a:fld>
            <a:endParaRPr lang="en-US" altLang="ko-KR"/>
          </a:p>
        </p:txBody>
      </p:sp>
      <p:sp>
        <p:nvSpPr>
          <p:cNvPr id="547842" name="AutoShape 2" descr="data:image/jpeg;base64,/9j/4AAQSkZJRgABAQAAAQABAAD/2wCEAAkGBxQTEhUUEhQUFhUVFhQYGBUWGBcUGBcYFxQWFxcVFBUYHCggGholHBgXIjEhJSkrLi4uGB8zODMsNygtLisBCgoKDg0OGhAQGjckHB0vLDQwLCwsLCwsLy0sLSwsLC0sLTU3LCwsLCwsLC0sLCwsLCwsLCwsLCwsLCwsLCwsLP/AABEIAMQBAQMBIgACEQEDEQH/xAAcAAACAgMBAQAAAAAAAAAAAAAABgEFAgQHAwj/xABNEAACAQIDBAYFCAUJBgcAAAABAgMAEQQSIQUGMVETQWFxgZEHIlOh0xQXIzJCUrHBNGKSs9EVJENzgsLS4fAzcpOisvEIFiU1RGO0/8QAGgEBAAMBAQEAAAAAAAAAAAAAAAECAwQFBv/EADQRAAIBAgMECQIFBQAAAAAAAAABAgMRBCFSEhQxURMVM0FxgZGhsQUyJDRCYXIiI2LB4f/aAAwDAQACEQMRAD8AZt0t2IsVEzyPIpWQp6hUCwRGucynW7Grz5v8P7Sfzj+HUejT9Gk/rm/dRU3gV2YivUVRpPI8nB4KhOhGUo3bQofN/h/az+cfw6x/8hYa+Xppr2vbNHe3C9snCrDeKeSOVOhNnmXINLj6JukOh01TpB4ivLZStK5dJGQSq0lwFJKmVhHbMCAMoU8Ky3mrqOrq/DaEa3zf4f2s/nH8Oj5v8P7Wfzj+HVp8vLwwG8gkkiEhEXRXIyKXN5fVABcV4NI8qYNzK6F3IYr0epMExBN1IvcAaaa9xpvNXUOr8NoRpfN/h/az+cfw6Pm/w/tZ/OP4dNMCWABYsR9prXOp45QB7q08dKekVek6NcjOWGXXKQPtgjKL3NN5q6h1fhtCKCPcPDMAyzTEEAghoyCDqCDk4Vl83+H9rP5x/Drd2bKxhwSLIUD4dSXULclY4sqrmBAJDM3DgtYnHyt0aqzm/TevF0IL9G+VT9KQtiNTb3Cm81dQ6vw2hGp83+H9rP5x/Do+b/D+1n84/h1b4mWYxxNcqcmaRYzHnvlW5TOCpUEm/eLHqNnhHDIrAlgVUhjoSCLgkdtN5q6h1fhtCFX5v8P7Sfzj+HXnuMDFNicMfsNmW/LhfvIy05EUnTHotrrymj/ut+aVeNWdRSjJ3y+DCrh6VCcKkFbOz88hzpX9IWIy4Uj77Kvhx/Kme9JPpNb1YF5sx8gB+dZ4ZXqxN8fPZw82uXzkYbL3Hikijd3mDMoYhSlgSOq6E1tfN9h/az+cfw6acLHlRRyVR5AV7VZ4mrf7isPp+H2VeCFD5vsP7Wfzj+HR832H9rP5x/DpuBqajeauot1fhtCFH5vsP7Wfzj+HUfN9h/az+cfw6bIpQwBU3B6+6sr03mrqHV+G0IUfm+w/tZ/OP4dT832H9rP5x/DptvXj8rTpBFmHSFS4TryghS1uVyB403mrqHV+G0IV/m+w/tZ/OP4dHzfYf2s/nH8Om69Tem81dQ6vw2hCj832H9rP5x/DqPm+w/tZ/OP4dN168TjE6QRZh0hRnCX9YopVWa3IFlHiKbzV1Dq/DaEK/wA32H9rP5x/Dqfm+w/tZ/OP4dN1Rem81dQ6vw2hCj83+H9pP5x/Dqt3k3Rhw+HeVHlLKUsGKEes6qb2UHgT110Gl/fwfzGXvi/fJV6WIqupFOWV0YYnA4eNGclBXSfwcqqaipr2sj5bpGdG9Gf6NJ/XH93FTeKUPRn+jSf1x/dxU3ivCxPayPsPp/5aHgYtGCQSASOB5d1YpCo4KBYWFgBYch2V6UVgdh4SYONgFZEYLbKCoIW3DKCNLVBwUZUqY0ysblcosSesi1ie2tiigPOGBUUKqhVHBVAAHcBwqJsOj2zqrZTcZgDYjgRfge2uf7rbKmkGHlRGjtJmec4h26RFc5kEFyouBl1tbjUjCqmCkxavIuIWbE5G6V7Oy4qREj6MnKbgBbWoB9lwcbKEZFZBaylQV04WU6aVM2EjZcrIjKOCsoIFuFgdKziOgvxsPwrOgNeXAxMFDRowW2UFQQtuGUEaeFe9qmigIpO3rFsfgm5tb/nT/EacTShvef55gf6z+/HW1B/1eT+DkxvZrxXyNy0j+kr62G75Pxjp4FJfpNT6OF/usw81v/dqcL2qKfUV+Gl5fI6JwHdS7snAXbOsUaWnxJaQWDyfTSjKbC9uHE9VXmBkzRo3NVPmK9wKxfE7Iu6QvLtH6eIqzBXkdCGkUiwjkItHxX11UC/O3XW4jKzktMysJCMgYKNHsq5evMLd+bSrLoF1OVdeOg176loVJuVBI4EgX86gsUmxpWOVXOQDNkUcJNTcluzX1ey5vWGFxcjTG7AWmkQoZFtkBYLaO17kBWvfr5aVf5ByGnDs7qgxLfNYX52F/OgKXAQKs895GB6ZSFMlswMEIBy9YuCPC1bclxikGZsrxTEqTdbo+HCkA8PrN51vNEpIJAJHAkC47jWOInRBndlUD7TEKBcjrPM2oCojYPL6krZUf1vpLhmB1iVT1A6HTsGt7eeJ2haUFWYDpQjBnULocrAR8bdd9OfDjdJDGbMFQ3sQwAN76gg/nWbQqSSVUk6E2GvYaApnhUYqQtI63igI9fKDZ57gcwLrp+t21uNcYlAGazxSkqT6t0aAAgdX1j51uyRq31gDbmAbedZ2oBfxuLIMzdKRJGwEcWgDaKVUrxbOTa/VfS1qzjd7dL0jH+ctGF0y5PlLRWItqbdfYO292YwSCQLjgbC47jWWUchz8b3v50BJpe38/QZe+L98lMJpe38/QZe+L98laUe0j4o58X2E/wCL+DlVFFFe+fEnR/Rn+jSf1x/dxU3ilD0Z/o0n9cf3cVN4rw8T2sj7L6f+Wh4BUXqunxriYJ6iqSoBcN69+IRhoD1WOtYSyTdOVRo8vRhgGVjrcg3IYf8AasDsLWoIqp2xtUwgkGM5VzFPWLkC50totwNCeJom2lKGmsiZIXVTcnMwMcTnKOAIznjyHfQFhhMIkSBI1Cqt7KOAubm3iar8Pu5hUk6VYIhJctny3NySSbnrua8t4MVIYsSseUBIXzEkhrmMn1LcLCxv1k2041dGgJqaptprI8yRjoyjRytlZS1yjQjWzD75rJ8ZIucRqhWAKGuWBY5FchOQCstib3Jt1XoC3qL1XSY2RpMkarbo0cu5OgYuLZRqT6v468L62OjZsrEyLK6KqxpIyojgMzu2U2YC4vcHRRYXNAXNJu8Hr7TwiD7AzHzLf3BTjGDYX1NtTzPOk/Yv0+055eqIZB3/AFfyat6GW1LkmcWMz2IapL2zY5Cl7fvDZ8I/NLP4A6+4mmKvHFQh0ZG4MpU9xFjWcJbMk+R0VqfSU5Q5op9ysV0mEi5qCh/smw91j41fUibhTmKabCvxBLDvXRvMWNPdXrx2aj/fP1McDU26Eb8Vk/FZBRRRWJ1hVdtWLM8CktYyNfKzLe0MpAJUjS+vgKsa8MVg0kAEiKwBuMwBsbEXF+wmgKRsY6no4y5HTMqsMrvlWFXIUyEAnOWGt9FPG16ttmu5jUyCz3YEaXNmIUnKSASLGw59lejYGMqEKLkHBbCw7h1V6QQKihUAVRwA0Aub8KApsFNlwmGCs4ZoorBArMbRAkDOMo06zU4XHv0SStwWSVJLgA5VleMOcpIBBUE20sW7KtHwMZRUKKVWwVSAQLCwsOqw0rVxey1ZGjS0aPcOEUAsCLEA9Wml+OtAe2AlLlm+xmsncuha/ab+AFblYRRBQAosAAAOQAsBWdAFFFFABpe38/QZe+L98lMJpe38/QZe+L98laUe0j4o58X2E/4v4OVUUUV758SdD9G8yjDyAsAemJsSBp0cYv7jTiDSLvJufDHh3kiz5kAOpvpcX6uWvhTRu3jOlw0T9ZQA/wC8NGHmK8WulK9SLybPrcE507UJrNLJ34q5sT4JWfMxc6qcuY5LqbqcvDQ2PgKMTgg5DXdWAtdGKki97G3GqPfzHPHCgjYqzyKMwNiLXP5VprsHaAsVxgP+9f8ANTVI0bxUnK1+ZtPFONRwjBytxsMmJ2YkhbNms4syhmAYWy+sB2aVkuz0yuvrHpCCxJJJIVFBv3IvlS18h2svCeJv2fhCi+1h7Jv2f8qnoOUkV3x99OXp/wBGPHbKjlzZ81nXKwDFQwsbZgONr1vCk/5VtX2UR8v8dHy3avsYvd/jqOgfNepO+x0S9BreAF1e3rKrKD2OULad6L5Vr4nZiOxJzDMAGAYgOBwDAceNqVcVtXaSC8gw8Y5uyL/1PXhhNqY+Y5Yp8ITyR42PkM1T0H+S9SN85Ql6DykADl7alVXwUsQLf2jWUiC4NzpfrsNeY66Uf5J2m/18Uij9X/KMfjUjc2V/9ti5W7r/AJsadFBcZryuN5qS+2k/OyLvbe2Ugids65gpyrcXLdQA66r9wdnmPD52+tKc5PZwHnqfGow+4uGX62dz+sxH/Tb8aZYowoAAsALAcgOFJShGGzF8eIp06s6qqVUlZZJZ8e8zqKmorA7RL3o2TMuJTFYZCzfaA5gWva4JBGmnKsF3znTSbCMO0Zl9zL+dO9qgrW6rJpKUb2OKWEkpOVOezf8Aa6FKLf6A/WSRfAH8DW7FvnhDxkI71b8hVxLs+NvrRoe9QfyrRm3ZwrcYE8Bl/wCm1L0X3NeZGxi4/qT8rAm8+EPDER+Jy/jXuu3cMeGIh/4i/wAa0H3MwZ/oiO53/jVNvFsLZ2DhM+IaSOMEAkFm1JsAAASam1B979ENrGL9MfVjYNrQe2i/bX+NH8rQe2i/bX+Nclw28ewHNvlEyH9dHUeeWw8acdmbrYDEJnglMqfeR1Ye4VGzR1P0G3i9C9RoO2MP7eL9tf414tt/Cj/5EP7a/wAaqhuJhf8A7P2v8qzXcfCj7Lnvdqm1Hm/RDbxmmPqzbbejCD+nTwN/wryfe/CD+lv3K5/KpTc3CD+iv3u/+KvZN1sIP6BPG7fiaf2P39h+Men3NFt+MKOuQ9yH86v8HillRXQ3VwCO40vb0bFgTCSlIo1IW4KqARYjrr13Dlvg4/1WkHgJGt/Ck4QdPbhztmRSq1lX6Kq07q+XiMRrn+8e8L4gS4aKEsAwGdSWPqODfKF5rbjTft/aIggeTrAIUc2Oijzqh9HezysLTN9aVtCetV6/E3qaKUYupJXtw8SMW5VaioQdrp38BI/kbEewl/4b1NdltUVt1hPkji6ip637GM0YZSp1DCxHYRY0nbpzHDYiXByaAktGT16cB3jXwNOpFLG+myGdFnh0lhNwRxIGunMjj51zUWs4Pg/nuPRxUGrVY8Ye67zW9Iq/RwNylHvBpujNwD2Ckjbe0FxmzjINHjZC68jex8CDcU07CxPSYeJ+aL5gWP4VapFqmk+KbRShUjKvJx4SSa+DfNFTRXOd4Up+lHHYmDZs8uDOWRApLWBITMA7LfS4BvfkDTbVPvbtDDwYWRsUwWJlKMSCR64IANudAfH2Px0kzF5pHkY/adix8zTd6F//AHnCd83/AOaWkqW2Y24XNu6+lW+5+2/kWMhxOUt0TE5QbFgVZSL9xoD7IqaodydqT4rCRz4mIQvJmYRi+iZjkJvrcrar2gCpoooAoqKmgIqaiigJoqKKAmub+n5gNkt2zQgdupP5V0evnX0wybSaWaCRjNhBiOmjKqCU9VgIyVFwFDEa996A5Reuo/8Ah9wEj7RaRGZY4oiZLEgPmNkRh163Ov3a5hHGWNlBJ5AXPkK7d/4fcRLF0sRws9pmDdOVyxqqKRYs3E36hQHcRU1AqaAKg1NQaAod95cuDl/Wyr5sPyrHceHLgou3O3m7Ee6qv0k4m0UUQ4uxPgot+LCo3g2t8ngjwsFzKUVTbUqLAftHqrrjBypKK738HlTrRhiZ1HwhFLzedjU2/iDjsUmHiP0cZOZhwuNGbw4Dvp7wsCoioosqgAdwql3R2CMNFdrdK4Bc8bclB7L1f2rOtNO0I8EdGEpSV6tT7pey5BRRaiufZR2k1iwrKoqQc/3p2W2FZ5YheGZWSVOoZha/ZxuD1Grb0d4rNhsh4xuw8G9Ye8mmXEQK6lXAKsCCD1g1UbvbvLhWkKuzBzoDwABNu868a6XWjOk4y4nnRwsqeJU4fa0/IvBU1FBrmPRCtfaOTonMiqyBSWVgGBAF7EHQ8K2aWPSRjDFs+ZlNiejUf2pFB916A5G+xIsRPl6GGMSM7ZujvawZwqotiSeAUca8cMmGw8jCJIWINukVSL20Ng+qm9wR1EGtc4lmXX8q8IJgJFBQMSw0PAkkcdeB66vw4FVmd03AxxlwisTezMoPYLWpkpD2BtvEwTrBjYEjSU2heFbR36gzAkXOgp7BqhYKmoqaAg0UGigCiiigCiiigA1wfb2PljmcOjqWdyMwK5hmOovxHbXWd7ZMSUWHCJd5SQZCcqxL1uTz5aGuTb7YOfDvHFJiDiHCXYniuY8B2GpTB4CaOSJGTpExAZQwY3UrrmIAUAfZtZje5vXSfRljSY5Iib5CGB7Gvf3j31yKEHj103+iXHH5eyXuHif/AJWUj8TUvgV7zslTUVNVLBUNU1BoDmO+u0M2MFrHocgAPC4ObXxI8qvtz9gMD8pxFzK9yobit/tG/WfcK3IN0YhiTOxZ7sWCtwDE3v2jkKYwK66leOwoQ5Znl4fBSdaVWrzyX+yQKmiiuQ9QKKKKAKipooCKLUVNAFFFFAFIXpjxQXArH1yzRgf2TnP4U8YiZUUsxAVQSSeAA4k1xHfPbTY/EeqbQx3CKSATf6zntP4Ac6lZkN2QvweqBoLaa9p/7UXBe3D9bgOA6625FsPVuOrX/XfVdKtv4HhYmrNZHPCpdndty9pLicJHexeMKjg6+sgFm916Yq416NtviCcRtpHPZSeT/ZPdqQe8V2RaodJNFFFABooNFAFFFFAFFFFAeeIlCKzHgoJPcBc1wDeTanyid5et2uL8AosFBPVp+NdE9KO8XRxjDRmzyAF+YjvoP7RFu69ckaQE92nZUoiWSNtWJW46hYnSw06/Gwq13FxfQ7SgJ4OWjbszrp7wKrcMnV/rjes8RhQwzcCL2txHbzFWayOaFR7R9ECsqTtwN6flMfRy/wC2Qak2HSAfat97mPGnAVQ6iaKipoCLVNFFAFFFFAFFFFAFFFFAFFRRQE1rYvGLGLsfAanyrX2rtVYRzbqH5mlJ8eXYsxuf9cKslchs2N6cS86ZF0j1uBx7zXOjhejJGnHlpT/h8WAaWt58BZiV77VfgV4i3imt1f651VYg9ulq2pZeIPM1XzG/CqSZMKCTCFib9vCu8+j3bRxWDRmN5Iz0bnmVAIPiCK4IreFdR9Ckh/nI6vozbt9YfkKz7zZq0TqFTUVNWMyDRQaKAKKKKAKwnlCqzMbBQSTyAFyazqs3nv8AI8Tbj0E37tqA4DtvaLYiaWZjrIxNuQ+yB4WqviPUeyhW/AVip1vVYs1cU8i1wkmulWaPe2v+v41RQz9Qph2NhM1i3hWqZg6KWYx7vbLygOLrYg37vu074TbVrB+H3v4il+ScIoQdQFa5xWhqzzIudERwRcajnU0nbE2uyGxuUPu7qZtn7RjmBaJwwUlTbirA2IYcQazasWublFRU1BIUUUUAUUUUAVFFBNAFc/3/AN9hDFIkDWa/R9J+uTqEPYuYk9lquNtb6YaNxCsqtKxy2BuFP6zcAeq1cq2pD0mAkfiY5ulAbjqzE+GVz5VKA64aMRxKgJaw+sxLFiRcuSdbk6+NaWJkIv4cPwow+LEkaODe6rw7tR51ryzW16+rlWhQzOKIFeGNxuYam9hbyrRnxNzWlLKTflVGyyRX7TiBueB499VD6VbTVqMlZtmsXY80jDcB1V2H0SbKMWGeVgQZmBH+6oABHeb1zndjYjYqdYl0H2mH2VB1bv8AzrveDwyxoqILKoAA5ACiIkz2ooqasUINFBooAooooArCaMMpU8GBB7iLGs6DQHztt7ZJw88kR4q2nIjiD5GqiW5PCu0ekvdrpouniH0kY9YDiyfxHHzrkLLpr/q1UNFIMFGL3PVw/wC1Mez8RbgaoIq3sO/UKsmVlmMSYsmvdbk358DVBDN28BVnhMTccxbhyrRMpYvsNLbrqj/lSSDalogQZIAWAHqsy3OZgLX9UWPeK3Y5woux0GpJ6qo9l4pZ9oyyhj0cUJQEfeIAuPJvOpZCOw7vbXXEwiQaEEq68crroQD1jtq0ri2w98xgVsFzhpWzKDb1SFOYHnmJ07K6TsPfHCYkLklCu39HJZH06rcD4E1mWL+pqAamgCiiigKzb+2YsJA80xsqjgNSx6lQdbGuIbc3zxOMcks6IfqwRsQoHNyLZ279OyuiemKFWwQ+jkkkVw0YTNYHgzPYWCgX42rkezsUEszLrawsL/5GgN7ZuxHLqz5bDq/yrd2VOA8+Hl1B1VeGnCy9mUj314nFSHgubsyEe6szgJ5CD8klZhwIiYW8TViLFPsfa/yKV4pi3R65Dqw4mxHO99TTFJtEMAVYEHgeIqq2xs+cgCfCSqtx6zrYdmvVXk+7bZRwAGuQMwXyqu0TY98VjAATmJvYWvp215dM7AC2Vfea9sHswL9cgkeAHYBWxiZYl4kXPheqtlkjQra2XsmSeURxKWZrdWij7zHqFe+EwvyhkWHW5sLDVj/Dt7K7PuzsGPCRBVHrmxd+tm7+VQsyXkYbqbupg4sq6u1i7/ePIdg1tV3U1Bq5QKBRRQAaKDRQBRRRQBRRRQEEVzXfrcc3afDLcG5eIDzZOfdXS6g1DF7Hzjk4WoMROouD2V0L0hbshG+UxrZSRmy/ZbSxtyNIf8qDpArIcxbKABe5JsLWqty/E1endW+kF1Oma341tR7WjUhSwB5E24cudWeOwhVjHKhRhxU9v5VoR7BRjqdOXG3uqyZVordqbzPJmggQtmFs4PUeNtPfW9gZPkuEMds0r5vqgk3e9zpxAGg8K3MJuziZZejwmViouWeyhRfTXt5AVdP6P9oqAf5u5vwEhU+ZFWuRYo4tlK2HRHdlbja17Em9rVVbQ2c0QP2k0PC3iORFNE26G0QdYWPYrq34GqzbOy8ZCl5MPIqdbE5gP2b2FLkDT6Md93Mi4PFsWLaQysSWJtfo3J46AkHwrqy1wD0X4n/1BHvBItsoDOqupbg8Of6xGt7G9jXf1qCSaKKKARdvbl4jHTv8qxjLhBbo4MOMhPbK7A5u6rbYW4+CwhDRQr0gFukf13824eFqY6BQGIjHIeVZWqaKA1sdhFljaNxdXBBHeK4/tfCSYaQxSgm3Bupl6mH512hqVfSDs4Ph+l4ND61+vJ9sW7tfCofAlK7sK25+7JxR6WW6wgkZdQzkdXYvbW96UN01khjmiUL8nspUDjGWH4E37r007nZfksZTgbnxvrVxPGGUqwBVgQRzB0IqLZEy/plZiF6L9lKoeUr6y2VeQB1JHuroIFIW7WKbC42XBu147gwnS4BF1UnsF1/s9tPimkeBapFxefeZUVAqasZkVNRU0BBqCayqp3ixmSMqL5n004268v6xvYfrMKlK7IbsrloKmqjdzF548pvmTTXjl1y37Rqp7VNW9GrMJ3VwoooqCQooqCaA1Nr4cSQyIwuGRh7q5luZuusuM6SThhyGI6s5Jyi/Xa1/LnTVv/tsRQtEjDpJBaw4qOs95ra3NaGLCRKsiE5QXbMLlzq5N9b3/CqZORt0bjT2uZvbwbBjxSWfRx9SQfWU/mOYrkrQSLJ0VgWz5BbUE5sort+blSJu5Ek+0sRJkGWEnKerMxte3cD51LyZSMHJN8hk3X2J8liykhnY3dhfU8AO4DSrmiirFCaxIrKooBZ27uFgcVmMkCLIw0mjGSRT1MrDrFXex8D0EKRdJJJkULnkIZ2t1sQBc+FblRQE0VFFARnHOo6Qc6ytRagPMzisDi17fKve1BUUBqNjhyaq3b20D0EmWFpSVIyaC99OJq76Mcq8cdhy8bopyllIBte1xxtR8CYuzTOabs73jDRdEUIFyVYm9r8dOvXtr1xuOnxUimKXGR3NiI0YJY8D9aw79aeId34RCkLIrqgAuwBJ5k9prTTdONHzQSzQ8PVRrrpzVgRbsqii+B01K1OTcoq0hD2hu/N8pREaUvIpbpGzOwKniW40x4DbGPwy2xULSxjjKt8wHMi2vjTwic+Nhc1kVooW4FXiG4qMs0a2zcekyCSM3U+4jiDyI5VtGvDDYRI7hFCgm5AFgT1m1Kc223kWRcwKsmdfqqy2lRQCFY2vfgddKuc/gOdTek/F7VeISBHAbpcU3rZcuVCul2YdZGgue61bce2HZnPSRx5VQiJhdnzRB8wOYG1zYW+6aAZCarZ9m55llZrhbWW2mnDW/PXwXlVRiNqToEzSxIWhebMUNiRltELt23J48hXrHtWYnPdVXpcPGY8uv0yxXu1+KmTTTqpchq5Yw7MyzmVWsG+sluNxrY301APDjm+9VnSwdsTFJAMoeBcrkqbGUuApAv8AVyetb9YV6x4ydXYM8bKkyREZMpYOitmvm0tm9xoLDFeil7ZG2r5+nkQZchuMuT13KJlkVje5sLEA615YjbMgWd88YMbSIsJW7AK1hKxvci3r2ta1CRlY0pYzFYzFMy4YGCIEjpXBUuOF0BHDrv3VsRbSlZxEssbXlydMEuCOgaU2UNbMCLcta2Ni42V2j6RkIkjlNlXLlMTonG5vcMaMtGWy7iftHcOZRmDNM7Ouckm+W+pAvc+deu2911hCy9FB6nEu/RDs6iG8a6TVfjdiwTMGljVyBYFrmw67cqrsruNHXlJrad7HP8LvFiiOjw8ZY2t6maRV00sbW0qw3DTEK8+YKBcBkIs4fmTytenuHDqgsihQOoCwrxg2ciSPKos0mXOb/Wy6Akc7VGy73Lyrx2HCMbXI6eTrQVkuIf7nvratRVzmPESt9w+dZCQ/dNetRQGObsNTfsNZUUBjeisqKAKKKKAKKKKAKiiigA0VNFAFRU0UBFYCBdfVGvHQa3qKKAGgU8VB1vqAdeffUmFb3sLjQaDQchRRQA8KkAFQQNQCAbEcCKkxjkOIPAcRbXvoooDygwapmsL52LtfW5NuPgAByAFe3RjkOfjz76iigMRAtrZRYm5FhqdNT26VPQre9he3Gwv3XoooASBVsFUADgAALX5VkEA6hpf30UUBNqKKKAKKKKAmiiigCiiigCiiigCiiigP/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47844" name="AutoShape 4" descr="data:image/jpeg;base64,/9j/4AAQSkZJRgABAQAAAQABAAD/2wCEAAkGBxQTEhUUEhQUFhUVFhQYGBUWGBcUGBcYFxQWFxcVFBUYHCggGholHBgXIjEhJSkrLi4uGB8zODMsNygtLisBCgoKDg0OGhAQGjckHB0vLDQwLCwsLCwsLy0sLSwsLC0sLTU3LCwsLCwsLC0sLCwsLCwsLCwsLCwsLCwsLCwsLP/AABEIAMQBAQMBIgACEQEDEQH/xAAcAAACAgMBAQAAAAAAAAAAAAAABgEFAgQHAwj/xABNEAACAQIDBAYFCAUJBgcAAAABAgMAEQQSIQUGMVETQWFxgZEHIlOh0xQXIzJCUrHBNGKSs9EVJENzgsLS4fAzcpOisvEIFiU1RGO0/8QAGgEBAAMBAQEAAAAAAAAAAAAAAAECAwQFBv/EADQRAAIBAgMECQIFBQAAAAAAAAABAgMRBCFSEhQxURMVM0FxgZGhsQUyJDRCYXIiI2LB4f/aAAwDAQACEQMRAD8AZt0t2IsVEzyPIpWQp6hUCwRGucynW7Grz5v8P7Sfzj+HUejT9Gk/rm/dRU3gV2YivUVRpPI8nB4KhOhGUo3bQofN/h/az+cfw6x/8hYa+Xppr2vbNHe3C9snCrDeKeSOVOhNnmXINLj6JukOh01TpB4ivLZStK5dJGQSq0lwFJKmVhHbMCAMoU8Ky3mrqOrq/DaEa3zf4f2s/nH8Oj5v8P7Wfzj+HVp8vLwwG8gkkiEhEXRXIyKXN5fVABcV4NI8qYNzK6F3IYr0epMExBN1IvcAaaa9xpvNXUOr8NoRpfN/h/az+cfw6Pm/w/tZ/OP4dNMCWABYsR9prXOp45QB7q08dKekVek6NcjOWGXXKQPtgjKL3NN5q6h1fhtCKCPcPDMAyzTEEAghoyCDqCDk4Vl83+H9rP5x/Drd2bKxhwSLIUD4dSXULclY4sqrmBAJDM3DgtYnHyt0aqzm/TevF0IL9G+VT9KQtiNTb3Cm81dQ6vw2hGp83+H9rP5x/Do+b/D+1n84/h1b4mWYxxNcqcmaRYzHnvlW5TOCpUEm/eLHqNnhHDIrAlgVUhjoSCLgkdtN5q6h1fhtCFX5v8P7Sfzj+HXnuMDFNicMfsNmW/LhfvIy05EUnTHotrrymj/ut+aVeNWdRSjJ3y+DCrh6VCcKkFbOz88hzpX9IWIy4Uj77Kvhx/Kme9JPpNb1YF5sx8gB+dZ4ZXqxN8fPZw82uXzkYbL3Hikijd3mDMoYhSlgSOq6E1tfN9h/az+cfw6acLHlRRyVR5AV7VZ4mrf7isPp+H2VeCFD5vsP7Wfzj+HR832H9rP5x/DpuBqajeauot1fhtCFH5vsP7Wfzj+HUfN9h/az+cfw6bIpQwBU3B6+6sr03mrqHV+G0IUfm+w/tZ/OP4dT832H9rP5x/DptvXj8rTpBFmHSFS4TryghS1uVyB403mrqHV+G0IV/m+w/tZ/OP4dHzfYf2s/nH8Om69Tem81dQ6vw2hCj832H9rP5x/DqPm+w/tZ/OP4dN168TjE6QRZh0hRnCX9YopVWa3IFlHiKbzV1Dq/DaEK/wA32H9rP5x/Dqfm+w/tZ/OP4dN1Rem81dQ6vw2hCj83+H9pP5x/Dqt3k3Rhw+HeVHlLKUsGKEes6qb2UHgT110Gl/fwfzGXvi/fJV6WIqupFOWV0YYnA4eNGclBXSfwcqqaipr2sj5bpGdG9Gf6NJ/XH93FTeKUPRn+jSf1x/dxU3ivCxPayPsPp/5aHgYtGCQSASOB5d1YpCo4KBYWFgBYch2V6UVgdh4SYONgFZEYLbKCoIW3DKCNLVBwUZUqY0ysblcosSesi1ie2tiigPOGBUUKqhVHBVAAHcBwqJsOj2zqrZTcZgDYjgRfge2uf7rbKmkGHlRGjtJmec4h26RFc5kEFyouBl1tbjUjCqmCkxavIuIWbE5G6V7Oy4qREj6MnKbgBbWoB9lwcbKEZFZBaylQV04WU6aVM2EjZcrIjKOCsoIFuFgdKziOgvxsPwrOgNeXAxMFDRowW2UFQQtuGUEaeFe9qmigIpO3rFsfgm5tb/nT/EacTShvef55gf6z+/HW1B/1eT+DkxvZrxXyNy0j+kr62G75Pxjp4FJfpNT6OF/usw81v/dqcL2qKfUV+Gl5fI6JwHdS7snAXbOsUaWnxJaQWDyfTSjKbC9uHE9VXmBkzRo3NVPmK9wKxfE7Iu6QvLtH6eIqzBXkdCGkUiwjkItHxX11UC/O3XW4jKzktMysJCMgYKNHsq5evMLd+bSrLoF1OVdeOg176loVJuVBI4EgX86gsUmxpWOVXOQDNkUcJNTcluzX1ey5vWGFxcjTG7AWmkQoZFtkBYLaO17kBWvfr5aVf5ByGnDs7qgxLfNYX52F/OgKXAQKs895GB6ZSFMlswMEIBy9YuCPC1bclxikGZsrxTEqTdbo+HCkA8PrN51vNEpIJAJHAkC47jWOInRBndlUD7TEKBcjrPM2oCojYPL6krZUf1vpLhmB1iVT1A6HTsGt7eeJ2haUFWYDpQjBnULocrAR8bdd9OfDjdJDGbMFQ3sQwAN76gg/nWbQqSSVUk6E2GvYaApnhUYqQtI63igI9fKDZ57gcwLrp+t21uNcYlAGazxSkqT6t0aAAgdX1j51uyRq31gDbmAbedZ2oBfxuLIMzdKRJGwEcWgDaKVUrxbOTa/VfS1qzjd7dL0jH+ctGF0y5PlLRWItqbdfYO292YwSCQLjgbC47jWWUchz8b3v50BJpe38/QZe+L98lMJpe38/QZe+L98laUe0j4o58X2E/wCL+DlVFFFe+fEnR/Rn+jSf1x/dxU3ilD0Z/o0n9cf3cVN4rw8T2sj7L6f+Wh4BUXqunxriYJ6iqSoBcN69+IRhoD1WOtYSyTdOVRo8vRhgGVjrcg3IYf8AasDsLWoIqp2xtUwgkGM5VzFPWLkC50totwNCeJom2lKGmsiZIXVTcnMwMcTnKOAIznjyHfQFhhMIkSBI1Cqt7KOAubm3iar8Pu5hUk6VYIhJctny3NySSbnrua8t4MVIYsSseUBIXzEkhrmMn1LcLCxv1k2041dGgJqaptprI8yRjoyjRytlZS1yjQjWzD75rJ8ZIucRqhWAKGuWBY5FchOQCstib3Jt1XoC3qL1XSY2RpMkarbo0cu5OgYuLZRqT6v468L62OjZsrEyLK6KqxpIyojgMzu2U2YC4vcHRRYXNAXNJu8Hr7TwiD7AzHzLf3BTjGDYX1NtTzPOk/Yv0+055eqIZB3/AFfyat6GW1LkmcWMz2IapL2zY5Cl7fvDZ8I/NLP4A6+4mmKvHFQh0ZG4MpU9xFjWcJbMk+R0VqfSU5Q5op9ysV0mEi5qCh/smw91j41fUibhTmKabCvxBLDvXRvMWNPdXrx2aj/fP1McDU26Eb8Vk/FZBRRRWJ1hVdtWLM8CktYyNfKzLe0MpAJUjS+vgKsa8MVg0kAEiKwBuMwBsbEXF+wmgKRsY6no4y5HTMqsMrvlWFXIUyEAnOWGt9FPG16ttmu5jUyCz3YEaXNmIUnKSASLGw59lejYGMqEKLkHBbCw7h1V6QQKihUAVRwA0Aub8KApsFNlwmGCs4ZoorBArMbRAkDOMo06zU4XHv0SStwWSVJLgA5VleMOcpIBBUE20sW7KtHwMZRUKKVWwVSAQLCwsOqw0rVxey1ZGjS0aPcOEUAsCLEA9Wml+OtAe2AlLlm+xmsncuha/ab+AFblYRRBQAosAAAOQAsBWdAFFFFABpe38/QZe+L98lMJpe38/QZe+L98laUe0j4o58X2E/4v4OVUUUV758SdD9G8yjDyAsAemJsSBp0cYv7jTiDSLvJufDHh3kiz5kAOpvpcX6uWvhTRu3jOlw0T9ZQA/wC8NGHmK8WulK9SLybPrcE507UJrNLJ34q5sT4JWfMxc6qcuY5LqbqcvDQ2PgKMTgg5DXdWAtdGKki97G3GqPfzHPHCgjYqzyKMwNiLXP5VprsHaAsVxgP+9f8ANTVI0bxUnK1+ZtPFONRwjBytxsMmJ2YkhbNms4syhmAYWy+sB2aVkuz0yuvrHpCCxJJJIVFBv3IvlS18h2svCeJv2fhCi+1h7Jv2f8qnoOUkV3x99OXp/wBGPHbKjlzZ81nXKwDFQwsbZgONr1vCk/5VtX2UR8v8dHy3avsYvd/jqOgfNepO+x0S9BreAF1e3rKrKD2OULad6L5Vr4nZiOxJzDMAGAYgOBwDAceNqVcVtXaSC8gw8Y5uyL/1PXhhNqY+Y5Yp8ITyR42PkM1T0H+S9SN85Ql6DykADl7alVXwUsQLf2jWUiC4NzpfrsNeY66Uf5J2m/18Uij9X/KMfjUjc2V/9ti5W7r/AJsadFBcZryuN5qS+2k/OyLvbe2Ugids65gpyrcXLdQA66r9wdnmPD52+tKc5PZwHnqfGow+4uGX62dz+sxH/Tb8aZYowoAAsALAcgOFJShGGzF8eIp06s6qqVUlZZJZ8e8zqKmorA7RL3o2TMuJTFYZCzfaA5gWva4JBGmnKsF3znTSbCMO0Zl9zL+dO9qgrW6rJpKUb2OKWEkpOVOezf8Aa6FKLf6A/WSRfAH8DW7FvnhDxkI71b8hVxLs+NvrRoe9QfyrRm3ZwrcYE8Bl/wCm1L0X3NeZGxi4/qT8rAm8+EPDER+Jy/jXuu3cMeGIh/4i/wAa0H3MwZ/oiO53/jVNvFsLZ2DhM+IaSOMEAkFm1JsAAASam1B979ENrGL9MfVjYNrQe2i/bX+NH8rQe2i/bX+Nclw28ewHNvlEyH9dHUeeWw8acdmbrYDEJnglMqfeR1Ye4VGzR1P0G3i9C9RoO2MP7eL9tf414tt/Cj/5EP7a/wAaqhuJhf8A7P2v8qzXcfCj7Lnvdqm1Hm/RDbxmmPqzbbejCD+nTwN/wryfe/CD+lv3K5/KpTc3CD+iv3u/+KvZN1sIP6BPG7fiaf2P39h+Men3NFt+MKOuQ9yH86v8HillRXQ3VwCO40vb0bFgTCSlIo1IW4KqARYjrr13Dlvg4/1WkHgJGt/Ck4QdPbhztmRSq1lX6Kq07q+XiMRrn+8e8L4gS4aKEsAwGdSWPqODfKF5rbjTft/aIggeTrAIUc2Oijzqh9HezysLTN9aVtCetV6/E3qaKUYupJXtw8SMW5VaioQdrp38BI/kbEewl/4b1NdltUVt1hPkji6ip637GM0YZSp1DCxHYRY0nbpzHDYiXByaAktGT16cB3jXwNOpFLG+myGdFnh0lhNwRxIGunMjj51zUWs4Pg/nuPRxUGrVY8Ye67zW9Iq/RwNylHvBpujNwD2Ckjbe0FxmzjINHjZC68jex8CDcU07CxPSYeJ+aL5gWP4VapFqmk+KbRShUjKvJx4SSa+DfNFTRXOd4Up+lHHYmDZs8uDOWRApLWBITMA7LfS4BvfkDTbVPvbtDDwYWRsUwWJlKMSCR64IANudAfH2Px0kzF5pHkY/adix8zTd6F//AHnCd83/AOaWkqW2Y24XNu6+lW+5+2/kWMhxOUt0TE5QbFgVZSL9xoD7IqaodydqT4rCRz4mIQvJmYRi+iZjkJvrcrar2gCpoooAoqKmgIqaiigJoqKKAmub+n5gNkt2zQgdupP5V0evnX0wybSaWaCRjNhBiOmjKqCU9VgIyVFwFDEa996A5Reuo/8Ah9wEj7RaRGZY4oiZLEgPmNkRh163Ov3a5hHGWNlBJ5AXPkK7d/4fcRLF0sRws9pmDdOVyxqqKRYs3E36hQHcRU1AqaAKg1NQaAod95cuDl/Wyr5sPyrHceHLgou3O3m7Ee6qv0k4m0UUQ4uxPgot+LCo3g2t8ngjwsFzKUVTbUqLAftHqrrjBypKK738HlTrRhiZ1HwhFLzedjU2/iDjsUmHiP0cZOZhwuNGbw4Dvp7wsCoioosqgAdwql3R2CMNFdrdK4Bc8bclB7L1f2rOtNO0I8EdGEpSV6tT7pey5BRRaiufZR2k1iwrKoqQc/3p2W2FZ5YheGZWSVOoZha/ZxuD1Grb0d4rNhsh4xuw8G9Ye8mmXEQK6lXAKsCCD1g1UbvbvLhWkKuzBzoDwABNu868a6XWjOk4y4nnRwsqeJU4fa0/IvBU1FBrmPRCtfaOTonMiqyBSWVgGBAF7EHQ8K2aWPSRjDFs+ZlNiejUf2pFB916A5G+xIsRPl6GGMSM7ZujvawZwqotiSeAUca8cMmGw8jCJIWINukVSL20Ng+qm9wR1EGtc4lmXX8q8IJgJFBQMSw0PAkkcdeB66vw4FVmd03AxxlwisTezMoPYLWpkpD2BtvEwTrBjYEjSU2heFbR36gzAkXOgp7BqhYKmoqaAg0UGigCiiigCiiigA1wfb2PljmcOjqWdyMwK5hmOovxHbXWd7ZMSUWHCJd5SQZCcqxL1uTz5aGuTb7YOfDvHFJiDiHCXYniuY8B2GpTB4CaOSJGTpExAZQwY3UrrmIAUAfZtZje5vXSfRljSY5Iib5CGB7Gvf3j31yKEHj103+iXHH5eyXuHif/AJWUj8TUvgV7zslTUVNVLBUNU1BoDmO+u0M2MFrHocgAPC4ObXxI8qvtz9gMD8pxFzK9yobit/tG/WfcK3IN0YhiTOxZ7sWCtwDE3v2jkKYwK66leOwoQ5Znl4fBSdaVWrzyX+yQKmiiuQ9QKKKKAKipooCKLUVNAFFFFAFIXpjxQXArH1yzRgf2TnP4U8YiZUUsxAVQSSeAA4k1xHfPbTY/EeqbQx3CKSATf6zntP4Ac6lZkN2QvweqBoLaa9p/7UXBe3D9bgOA6625FsPVuOrX/XfVdKtv4HhYmrNZHPCpdndty9pLicJHexeMKjg6+sgFm916Yq416NtviCcRtpHPZSeT/ZPdqQe8V2RaodJNFFFABooNFAFFFFAFFFFAeeIlCKzHgoJPcBc1wDeTanyid5et2uL8AosFBPVp+NdE9KO8XRxjDRmzyAF+YjvoP7RFu69ckaQE92nZUoiWSNtWJW46hYnSw06/Gwq13FxfQ7SgJ4OWjbszrp7wKrcMnV/rjes8RhQwzcCL2txHbzFWayOaFR7R9ECsqTtwN6flMfRy/wC2Qak2HSAfat97mPGnAVQ6iaKipoCLVNFFAFFFFAFFFFAFFFFAFFRRQE1rYvGLGLsfAanyrX2rtVYRzbqH5mlJ8eXYsxuf9cKslchs2N6cS86ZF0j1uBx7zXOjhejJGnHlpT/h8WAaWt58BZiV77VfgV4i3imt1f651VYg9ulq2pZeIPM1XzG/CqSZMKCTCFib9vCu8+j3bRxWDRmN5Iz0bnmVAIPiCK4IreFdR9Ckh/nI6vozbt9YfkKz7zZq0TqFTUVNWMyDRQaKAKKKKAKwnlCqzMbBQSTyAFyazqs3nv8AI8Tbj0E37tqA4DtvaLYiaWZjrIxNuQ+yB4WqviPUeyhW/AVip1vVYs1cU8i1wkmulWaPe2v+v41RQz9Qph2NhM1i3hWqZg6KWYx7vbLygOLrYg37vu074TbVrB+H3v4il+ScIoQdQFa5xWhqzzIudERwRcajnU0nbE2uyGxuUPu7qZtn7RjmBaJwwUlTbirA2IYcQazasWublFRU1BIUUUUAUUUUAVFFBNAFc/3/AN9hDFIkDWa/R9J+uTqEPYuYk9lquNtb6YaNxCsqtKxy2BuFP6zcAeq1cq2pD0mAkfiY5ulAbjqzE+GVz5VKA64aMRxKgJaw+sxLFiRcuSdbk6+NaWJkIv4cPwow+LEkaODe6rw7tR51ryzW16+rlWhQzOKIFeGNxuYam9hbyrRnxNzWlLKTflVGyyRX7TiBueB499VD6VbTVqMlZtmsXY80jDcB1V2H0SbKMWGeVgQZmBH+6oABHeb1zndjYjYqdYl0H2mH2VB1bv8AzrveDwyxoqILKoAA5ACiIkz2ooqasUINFBooAooooArCaMMpU8GBB7iLGs6DQHztt7ZJw88kR4q2nIjiD5GqiW5PCu0ekvdrpouniH0kY9YDiyfxHHzrkLLpr/q1UNFIMFGL3PVw/wC1Mez8RbgaoIq3sO/UKsmVlmMSYsmvdbk358DVBDN28BVnhMTccxbhyrRMpYvsNLbrqj/lSSDalogQZIAWAHqsy3OZgLX9UWPeK3Y5woux0GpJ6qo9l4pZ9oyyhj0cUJQEfeIAuPJvOpZCOw7vbXXEwiQaEEq68crroQD1jtq0ri2w98xgVsFzhpWzKDb1SFOYHnmJ07K6TsPfHCYkLklCu39HJZH06rcD4E1mWL+pqAamgCiiigKzb+2YsJA80xsqjgNSx6lQdbGuIbc3zxOMcks6IfqwRsQoHNyLZ279OyuiemKFWwQ+jkkkVw0YTNYHgzPYWCgX42rkezsUEszLrawsL/5GgN7ZuxHLqz5bDq/yrd2VOA8+Hl1B1VeGnCy9mUj314nFSHgubsyEe6szgJ5CD8klZhwIiYW8TViLFPsfa/yKV4pi3R65Dqw4mxHO99TTFJtEMAVYEHgeIqq2xs+cgCfCSqtx6zrYdmvVXk+7bZRwAGuQMwXyqu0TY98VjAATmJvYWvp215dM7AC2Vfea9sHswL9cgkeAHYBWxiZYl4kXPheqtlkjQra2XsmSeURxKWZrdWij7zHqFe+EwvyhkWHW5sLDVj/Dt7K7PuzsGPCRBVHrmxd+tm7+VQsyXkYbqbupg4sq6u1i7/ePIdg1tV3U1Bq5QKBRRQAaKDRQBRRRQBRRRQEEVzXfrcc3afDLcG5eIDzZOfdXS6g1DF7Hzjk4WoMROouD2V0L0hbshG+UxrZSRmy/ZbSxtyNIf8qDpArIcxbKABe5JsLWqty/E1endW+kF1Oma341tR7WjUhSwB5E24cudWeOwhVjHKhRhxU9v5VoR7BRjqdOXG3uqyZVordqbzPJmggQtmFs4PUeNtPfW9gZPkuEMds0r5vqgk3e9zpxAGg8K3MJuziZZejwmViouWeyhRfTXt5AVdP6P9oqAf5u5vwEhU+ZFWuRYo4tlK2HRHdlbja17Em9rVVbQ2c0QP2k0PC3iORFNE26G0QdYWPYrq34GqzbOy8ZCl5MPIqdbE5gP2b2FLkDT6Md93Mi4PFsWLaQysSWJtfo3J46AkHwrqy1wD0X4n/1BHvBItsoDOqupbg8Of6xGt7G9jXf1qCSaKKKARdvbl4jHTv8qxjLhBbo4MOMhPbK7A5u6rbYW4+CwhDRQr0gFukf13824eFqY6BQGIjHIeVZWqaKA1sdhFljaNxdXBBHeK4/tfCSYaQxSgm3Bupl6mH512hqVfSDs4Ph+l4ND61+vJ9sW7tfCofAlK7sK25+7JxR6WW6wgkZdQzkdXYvbW96UN01khjmiUL8nspUDjGWH4E37r007nZfksZTgbnxvrVxPGGUqwBVgQRzB0IqLZEy/plZiF6L9lKoeUr6y2VeQB1JHuroIFIW7WKbC42XBu147gwnS4BF1UnsF1/s9tPimkeBapFxefeZUVAqasZkVNRU0BBqCayqp3ixmSMqL5n004268v6xvYfrMKlK7IbsrloKmqjdzF548pvmTTXjl1y37Rqp7VNW9GrMJ3VwoooqCQooqCaA1Nr4cSQyIwuGRh7q5luZuusuM6SThhyGI6s5Jyi/Xa1/LnTVv/tsRQtEjDpJBaw4qOs95ra3NaGLCRKsiE5QXbMLlzq5N9b3/CqZORt0bjT2uZvbwbBjxSWfRx9SQfWU/mOYrkrQSLJ0VgWz5BbUE5sort+blSJu5Ek+0sRJkGWEnKerMxte3cD51LyZSMHJN8hk3X2J8liykhnY3dhfU8AO4DSrmiirFCaxIrKooBZ27uFgcVmMkCLIw0mjGSRT1MrDrFXex8D0EKRdJJJkULnkIZ2t1sQBc+FblRQE0VFFARnHOo6Qc6ytRagPMzisDi17fKve1BUUBqNjhyaq3b20D0EmWFpSVIyaC99OJq76Mcq8cdhy8bopyllIBte1xxtR8CYuzTOabs73jDRdEUIFyVYm9r8dOvXtr1xuOnxUimKXGR3NiI0YJY8D9aw79aeId34RCkLIrqgAuwBJ5k9prTTdONHzQSzQ8PVRrrpzVgRbsqii+B01K1OTcoq0hD2hu/N8pREaUvIpbpGzOwKniW40x4DbGPwy2xULSxjjKt8wHMi2vjTwic+Nhc1kVooW4FXiG4qMs0a2zcekyCSM3U+4jiDyI5VtGvDDYRI7hFCgm5AFgT1m1Kc223kWRcwKsmdfqqy2lRQCFY2vfgddKuc/gOdTek/F7VeISBHAbpcU3rZcuVCul2YdZGgue61bce2HZnPSRx5VQiJhdnzRB8wOYG1zYW+6aAZCarZ9m55llZrhbWW2mnDW/PXwXlVRiNqToEzSxIWhebMUNiRltELt23J48hXrHtWYnPdVXpcPGY8uv0yxXu1+KmTTTqpchq5Yw7MyzmVWsG+sluNxrY301APDjm+9VnSwdsTFJAMoeBcrkqbGUuApAv8AVyetb9YV6x4ydXYM8bKkyREZMpYOitmvm0tm9xoLDFeil7ZG2r5+nkQZchuMuT13KJlkVje5sLEA615YjbMgWd88YMbSIsJW7AK1hKxvci3r2ta1CRlY0pYzFYzFMy4YGCIEjpXBUuOF0BHDrv3VsRbSlZxEssbXlydMEuCOgaU2UNbMCLcta2Ni42V2j6RkIkjlNlXLlMTonG5vcMaMtGWy7iftHcOZRmDNM7Ouckm+W+pAvc+deu2911hCy9FB6nEu/RDs6iG8a6TVfjdiwTMGljVyBYFrmw67cqrsruNHXlJrad7HP8LvFiiOjw8ZY2t6maRV00sbW0qw3DTEK8+YKBcBkIs4fmTytenuHDqgsihQOoCwrxg2ciSPKos0mXOb/Wy6Akc7VGy73Lyrx2HCMbXI6eTrQVkuIf7nvratRVzmPESt9w+dZCQ/dNetRQGObsNTfsNZUUBjeisqKAKKKKAKKKKAKiiigA0VNFAFRU0UBFYCBdfVGvHQa3qKKAGgU8VB1vqAdeffUmFb3sLjQaDQchRRQA8KkAFQQNQCAbEcCKkxjkOIPAcRbXvoooDygwapmsL52LtfW5NuPgAByAFe3RjkOfjz76iigMRAtrZRYm5FhqdNT26VPQre9he3Gwv3XoooASBVsFUADgAALX5VkEA6hpf30UUBNqKKKAKKKKAmiiigCiiigCiiigCiiigP/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47846" name="Picture 6" descr="http://s.allacronyms.com/banners/148149_1.jpg"/>
          <p:cNvPicPr>
            <a:picLocks noChangeAspect="1" noChangeArrowheads="1"/>
          </p:cNvPicPr>
          <p:nvPr/>
        </p:nvPicPr>
        <p:blipFill>
          <a:blip r:embed="rId3" cstate="print"/>
          <a:srcRect/>
          <a:stretch>
            <a:fillRect/>
          </a:stretch>
        </p:blipFill>
        <p:spPr bwMode="auto">
          <a:xfrm>
            <a:off x="204343" y="4580762"/>
            <a:ext cx="3200400" cy="2447926"/>
          </a:xfrm>
          <a:prstGeom prst="rect">
            <a:avLst/>
          </a:prstGeo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5604" name="Slide Number Placeholder 5"/>
          <p:cNvSpPr>
            <a:spLocks noGrp="1"/>
          </p:cNvSpPr>
          <p:nvPr>
            <p:ph type="sldNum" sz="quarter" idx="12"/>
          </p:nvPr>
        </p:nvSpPr>
        <p:spPr>
          <a:noFill/>
        </p:spPr>
        <p:txBody>
          <a:bodyPr/>
          <a:lstStyle/>
          <a:p>
            <a:r>
              <a:rPr lang="en-US" altLang="ko-KR" smtClean="0">
                <a:ea typeface="굴림" pitchFamily="34" charset="-127"/>
              </a:rPr>
              <a:t>1-</a:t>
            </a:r>
            <a:fld id="{F01A4FA3-6018-4AD3-A84E-37D2C64E5F64}" type="slidenum">
              <a:rPr lang="en-US" altLang="ko-KR" smtClean="0">
                <a:ea typeface="굴림" pitchFamily="34" charset="-127"/>
              </a:rPr>
              <a:pPr/>
              <a:t>89</a:t>
            </a:fld>
            <a:endParaRPr lang="en-US" altLang="ko-KR" smtClean="0">
              <a:ea typeface="굴림" pitchFamily="34" charset="-127"/>
            </a:endParaRPr>
          </a:p>
        </p:txBody>
      </p:sp>
      <p:sp>
        <p:nvSpPr>
          <p:cNvPr id="25605" name="Line 321"/>
          <p:cNvSpPr>
            <a:spLocks noChangeShapeType="1"/>
          </p:cNvSpPr>
          <p:nvPr/>
        </p:nvSpPr>
        <p:spPr bwMode="auto">
          <a:xfrm>
            <a:off x="1441450" y="4530725"/>
            <a:ext cx="6316663" cy="0"/>
          </a:xfrm>
          <a:prstGeom prst="line">
            <a:avLst/>
          </a:prstGeom>
          <a:noFill/>
          <a:ln w="9525">
            <a:solidFill>
              <a:schemeClr val="tx1"/>
            </a:solidFill>
            <a:round/>
            <a:headEnd/>
            <a:tailEnd/>
          </a:ln>
        </p:spPr>
        <p:txBody>
          <a:bodyPr/>
          <a:lstStyle/>
          <a:p>
            <a:endParaRPr lang="zh-CN" altLang="en-US"/>
          </a:p>
        </p:txBody>
      </p:sp>
      <p:sp>
        <p:nvSpPr>
          <p:cNvPr id="25606" name="Rectangle 2"/>
          <p:cNvSpPr>
            <a:spLocks noGrp="1" noChangeArrowheads="1"/>
          </p:cNvSpPr>
          <p:nvPr>
            <p:ph type="title"/>
          </p:nvPr>
        </p:nvSpPr>
        <p:spPr/>
        <p:txBody>
          <a:bodyPr/>
          <a:lstStyle/>
          <a:p>
            <a:r>
              <a:rPr lang="en-US" altLang="ko-KR" smtClean="0">
                <a:ea typeface="굴림" pitchFamily="34" charset="-127"/>
              </a:rPr>
              <a:t>Throughput</a:t>
            </a:r>
          </a:p>
        </p:txBody>
      </p:sp>
      <p:sp>
        <p:nvSpPr>
          <p:cNvPr id="25607" name="Rectangle 3"/>
          <p:cNvSpPr>
            <a:spLocks noGrp="1" noChangeArrowheads="1"/>
          </p:cNvSpPr>
          <p:nvPr>
            <p:ph type="body" idx="1"/>
          </p:nvPr>
        </p:nvSpPr>
        <p:spPr>
          <a:xfrm>
            <a:off x="519113" y="1447800"/>
            <a:ext cx="7772400" cy="4648200"/>
          </a:xfrm>
        </p:spPr>
        <p:txBody>
          <a:bodyPr/>
          <a:lstStyle/>
          <a:p>
            <a:r>
              <a:rPr lang="en-US" altLang="ko-KR" i="1" dirty="0" smtClean="0">
                <a:solidFill>
                  <a:srgbClr val="FF3300"/>
                </a:solidFill>
                <a:ea typeface="굴림" pitchFamily="34" charset="-127"/>
              </a:rPr>
              <a:t>throughput:</a:t>
            </a:r>
            <a:r>
              <a:rPr lang="en-US" altLang="ko-KR" dirty="0" smtClean="0">
                <a:ea typeface="굴림" pitchFamily="34" charset="-127"/>
              </a:rPr>
              <a:t> rate (bits/time unit) at which bits transferred </a:t>
            </a:r>
            <a:r>
              <a:rPr lang="en-US" altLang="ko-KR" u="sng" dirty="0" smtClean="0">
                <a:solidFill>
                  <a:srgbClr val="0000FF"/>
                </a:solidFill>
                <a:ea typeface="굴림" pitchFamily="34" charset="-127"/>
              </a:rPr>
              <a:t>between sender/receiver</a:t>
            </a:r>
          </a:p>
          <a:p>
            <a:pPr lvl="1"/>
            <a:r>
              <a:rPr lang="en-US" altLang="ko-KR" i="1" dirty="0" smtClean="0">
                <a:solidFill>
                  <a:srgbClr val="FF3300"/>
                </a:solidFill>
                <a:ea typeface="굴림" pitchFamily="34" charset="-127"/>
              </a:rPr>
              <a:t>instantaneous</a:t>
            </a:r>
            <a:r>
              <a:rPr lang="en-US" altLang="ko-KR" i="1" dirty="0" smtClean="0">
                <a:ea typeface="굴림" pitchFamily="34" charset="-127"/>
              </a:rPr>
              <a:t>:</a:t>
            </a:r>
            <a:r>
              <a:rPr lang="en-US" altLang="ko-KR" dirty="0" smtClean="0">
                <a:ea typeface="굴림" pitchFamily="34" charset="-127"/>
              </a:rPr>
              <a:t> rate at given point in time</a:t>
            </a:r>
          </a:p>
          <a:p>
            <a:pPr lvl="1"/>
            <a:r>
              <a:rPr lang="en-US" altLang="ko-KR" i="1" dirty="0" smtClean="0">
                <a:solidFill>
                  <a:srgbClr val="FF3300"/>
                </a:solidFill>
                <a:ea typeface="굴림" pitchFamily="34" charset="-127"/>
              </a:rPr>
              <a:t>average:</a:t>
            </a:r>
            <a:r>
              <a:rPr lang="en-US" altLang="ko-KR" dirty="0" smtClean="0">
                <a:ea typeface="굴림" pitchFamily="34" charset="-127"/>
              </a:rPr>
              <a:t> rate over longer period of time</a:t>
            </a:r>
          </a:p>
        </p:txBody>
      </p:sp>
      <p:grpSp>
        <p:nvGrpSpPr>
          <p:cNvPr id="2" name="Group 246"/>
          <p:cNvGrpSpPr>
            <a:grpSpLocks/>
          </p:cNvGrpSpPr>
          <p:nvPr/>
        </p:nvGrpSpPr>
        <p:grpSpPr bwMode="auto">
          <a:xfrm>
            <a:off x="3806825" y="4394200"/>
            <a:ext cx="1055688" cy="360363"/>
            <a:chOff x="3600" y="219"/>
            <a:chExt cx="360" cy="175"/>
          </a:xfrm>
        </p:grpSpPr>
        <p:sp>
          <p:nvSpPr>
            <p:cNvPr id="25643"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5644" name="Line 24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5645" name="Line 24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5646" name="Rectangle 25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5647"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 name="Group 252"/>
            <p:cNvGrpSpPr>
              <a:grpSpLocks/>
            </p:cNvGrpSpPr>
            <p:nvPr/>
          </p:nvGrpSpPr>
          <p:grpSpPr bwMode="auto">
            <a:xfrm>
              <a:off x="3686" y="244"/>
              <a:ext cx="177" cy="66"/>
              <a:chOff x="2848" y="848"/>
              <a:chExt cx="140" cy="98"/>
            </a:xfrm>
          </p:grpSpPr>
          <p:sp>
            <p:nvSpPr>
              <p:cNvPr id="25653" name="Line 25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5654" name="Line 25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5655" name="Line 25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256"/>
            <p:cNvGrpSpPr>
              <a:grpSpLocks/>
            </p:cNvGrpSpPr>
            <p:nvPr/>
          </p:nvGrpSpPr>
          <p:grpSpPr bwMode="auto">
            <a:xfrm flipV="1">
              <a:off x="3686" y="243"/>
              <a:ext cx="177" cy="66"/>
              <a:chOff x="2848" y="848"/>
              <a:chExt cx="140" cy="98"/>
            </a:xfrm>
          </p:grpSpPr>
          <p:sp>
            <p:nvSpPr>
              <p:cNvPr id="25650" name="Line 25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5651" name="Line 25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5652" name="Line 25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25602" name="Object 271"/>
          <p:cNvGraphicFramePr>
            <a:graphicFrameLocks noChangeAspect="1"/>
          </p:cNvGraphicFramePr>
          <p:nvPr/>
        </p:nvGraphicFramePr>
        <p:xfrm>
          <a:off x="7721600" y="4062413"/>
          <a:ext cx="785813" cy="655637"/>
        </p:xfrm>
        <a:graphic>
          <a:graphicData uri="http://schemas.openxmlformats.org/presentationml/2006/ole">
            <p:oleObj spid="_x0000_s289795" name="Clip" r:id="rId4" imgW="1305000" imgH="1085760" progId="">
              <p:embed/>
            </p:oleObj>
          </a:graphicData>
        </a:graphic>
      </p:graphicFrame>
      <p:grpSp>
        <p:nvGrpSpPr>
          <p:cNvPr id="5" name="Group 300"/>
          <p:cNvGrpSpPr>
            <a:grpSpLocks/>
          </p:cNvGrpSpPr>
          <p:nvPr/>
        </p:nvGrpSpPr>
        <p:grpSpPr bwMode="auto">
          <a:xfrm>
            <a:off x="942975" y="3981450"/>
            <a:ext cx="374650" cy="838200"/>
            <a:chOff x="4180" y="783"/>
            <a:chExt cx="150" cy="307"/>
          </a:xfrm>
        </p:grpSpPr>
        <p:sp>
          <p:nvSpPr>
            <p:cNvPr id="25635" name="AutoShape 30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5636" name="Rectangle 30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5637" name="Rectangle 30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5638" name="AutoShape 30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5639" name="Line 30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5640" name="Line 30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5641" name="Rectangle 30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5642" name="Rectangle 30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25610" name="Text Box 325"/>
          <p:cNvSpPr txBox="1">
            <a:spLocks noChangeArrowheads="1"/>
          </p:cNvSpPr>
          <p:nvPr/>
        </p:nvSpPr>
        <p:spPr bwMode="auto">
          <a:xfrm>
            <a:off x="242888" y="5043488"/>
            <a:ext cx="2127250" cy="1006475"/>
          </a:xfrm>
          <a:prstGeom prst="rect">
            <a:avLst/>
          </a:prstGeom>
          <a:noFill/>
          <a:ln w="9525">
            <a:noFill/>
            <a:miter lim="800000"/>
            <a:headEnd/>
            <a:tailEnd/>
          </a:ln>
        </p:spPr>
        <p:txBody>
          <a:bodyPr wrap="none">
            <a:spAutoFit/>
          </a:bodyPr>
          <a:lstStyle/>
          <a:p>
            <a:pPr algn="ctr"/>
            <a:r>
              <a:rPr lang="en-US" altLang="ko-KR" sz="2000" dirty="0">
                <a:latin typeface="Comic Sans MS" pitchFamily="66" charset="0"/>
                <a:ea typeface="굴림" pitchFamily="34" charset="-127"/>
              </a:rPr>
              <a:t>server, with</a:t>
            </a:r>
          </a:p>
          <a:p>
            <a:pPr algn="ctr"/>
            <a:r>
              <a:rPr lang="en-US" altLang="ko-KR" sz="2000" dirty="0">
                <a:latin typeface="Comic Sans MS" pitchFamily="66" charset="0"/>
                <a:ea typeface="굴림" pitchFamily="34" charset="-127"/>
              </a:rPr>
              <a:t>file of F bits </a:t>
            </a:r>
          </a:p>
          <a:p>
            <a:pPr algn="ctr"/>
            <a:r>
              <a:rPr lang="en-US" altLang="ko-KR" sz="2000" dirty="0">
                <a:latin typeface="Comic Sans MS" pitchFamily="66" charset="0"/>
                <a:ea typeface="굴림" pitchFamily="34" charset="-127"/>
              </a:rPr>
              <a:t>to send to client</a:t>
            </a:r>
          </a:p>
        </p:txBody>
      </p:sp>
      <p:sp>
        <p:nvSpPr>
          <p:cNvPr id="25611" name="AutoShape 327"/>
          <p:cNvSpPr>
            <a:spLocks noChangeArrowheads="1"/>
          </p:cNvSpPr>
          <p:nvPr/>
        </p:nvSpPr>
        <p:spPr bwMode="auto">
          <a:xfrm>
            <a:off x="419100" y="3641725"/>
            <a:ext cx="449263" cy="581025"/>
          </a:xfrm>
          <a:prstGeom prst="can">
            <a:avLst>
              <a:gd name="adj" fmla="val 26147"/>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25612" name="Text Box 328"/>
          <p:cNvSpPr txBox="1">
            <a:spLocks noChangeArrowheads="1"/>
          </p:cNvSpPr>
          <p:nvPr/>
        </p:nvSpPr>
        <p:spPr bwMode="auto">
          <a:xfrm>
            <a:off x="2674938" y="4973638"/>
            <a:ext cx="1651000" cy="701675"/>
          </a:xfrm>
          <a:prstGeom prst="rect">
            <a:avLst/>
          </a:prstGeom>
          <a:noFill/>
          <a:ln w="9525">
            <a:noFill/>
            <a:miter lim="800000"/>
            <a:headEnd/>
            <a:tailEnd/>
          </a:ln>
        </p:spPr>
        <p:txBody>
          <a:bodyPr wrap="none">
            <a:spAutoFit/>
          </a:bodyPr>
          <a:lstStyle/>
          <a:p>
            <a:pPr algn="ctr"/>
            <a:r>
              <a:rPr lang="en-US" altLang="ko-KR" sz="2000">
                <a:latin typeface="Comic Sans MS" pitchFamily="66" charset="0"/>
                <a:ea typeface="굴림" pitchFamily="34" charset="-127"/>
              </a:rPr>
              <a:t>link capacity</a:t>
            </a:r>
          </a:p>
          <a:p>
            <a:pPr algn="ctr"/>
            <a:r>
              <a:rPr lang="en-US" altLang="ko-KR" sz="2000">
                <a:latin typeface="Comic Sans MS" pitchFamily="66" charset="0"/>
                <a:ea typeface="굴림" pitchFamily="34" charset="-127"/>
              </a:rPr>
              <a:t> R</a:t>
            </a:r>
            <a:r>
              <a:rPr lang="en-US" altLang="ko-KR" sz="2800" baseline="-25000">
                <a:latin typeface="Comic Sans MS" pitchFamily="66" charset="0"/>
                <a:ea typeface="굴림" pitchFamily="34" charset="-127"/>
              </a:rPr>
              <a:t>s</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sp>
        <p:nvSpPr>
          <p:cNvPr id="25613" name="Text Box 329"/>
          <p:cNvSpPr txBox="1">
            <a:spLocks noChangeArrowheads="1"/>
          </p:cNvSpPr>
          <p:nvPr/>
        </p:nvSpPr>
        <p:spPr bwMode="auto">
          <a:xfrm>
            <a:off x="5543550" y="4970463"/>
            <a:ext cx="1651000" cy="701675"/>
          </a:xfrm>
          <a:prstGeom prst="rect">
            <a:avLst/>
          </a:prstGeom>
          <a:noFill/>
          <a:ln w="9525">
            <a:noFill/>
            <a:miter lim="800000"/>
            <a:headEnd/>
            <a:tailEnd/>
          </a:ln>
        </p:spPr>
        <p:txBody>
          <a:bodyPr wrap="none">
            <a:spAutoFit/>
          </a:bodyPr>
          <a:lstStyle/>
          <a:p>
            <a:pPr algn="ctr"/>
            <a:r>
              <a:rPr lang="en-US" altLang="ko-KR" sz="2000">
                <a:latin typeface="Comic Sans MS" pitchFamily="66" charset="0"/>
                <a:ea typeface="굴림" pitchFamily="34" charset="-127"/>
              </a:rPr>
              <a:t>link capacity</a:t>
            </a:r>
          </a:p>
          <a:p>
            <a:pPr algn="ctr"/>
            <a:r>
              <a:rPr lang="en-US" altLang="ko-KR" sz="2000">
                <a:latin typeface="Comic Sans MS" pitchFamily="66" charset="0"/>
                <a:ea typeface="굴림" pitchFamily="34" charset="-127"/>
              </a:rPr>
              <a:t> R</a:t>
            </a:r>
            <a:r>
              <a:rPr lang="en-US" altLang="ko-KR" sz="2800" baseline="-25000">
                <a:latin typeface="Comic Sans MS" pitchFamily="66" charset="0"/>
                <a:ea typeface="굴림" pitchFamily="34" charset="-127"/>
              </a:rPr>
              <a:t>c</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grpSp>
        <p:nvGrpSpPr>
          <p:cNvPr id="6" name="Group 338"/>
          <p:cNvGrpSpPr>
            <a:grpSpLocks/>
          </p:cNvGrpSpPr>
          <p:nvPr/>
        </p:nvGrpSpPr>
        <p:grpSpPr bwMode="auto">
          <a:xfrm>
            <a:off x="1404938" y="4371975"/>
            <a:ext cx="3568700" cy="1676400"/>
            <a:chOff x="913" y="2726"/>
            <a:chExt cx="2248" cy="1056"/>
          </a:xfrm>
        </p:grpSpPr>
        <p:grpSp>
          <p:nvGrpSpPr>
            <p:cNvPr id="7" name="Group 335"/>
            <p:cNvGrpSpPr>
              <a:grpSpLocks/>
            </p:cNvGrpSpPr>
            <p:nvPr/>
          </p:nvGrpSpPr>
          <p:grpSpPr bwMode="auto">
            <a:xfrm>
              <a:off x="913" y="2726"/>
              <a:ext cx="1463" cy="247"/>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5633"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5630" name="Text Box 336"/>
            <p:cNvSpPr txBox="1">
              <a:spLocks noChangeArrowheads="1"/>
            </p:cNvSpPr>
            <p:nvPr/>
          </p:nvSpPr>
          <p:spPr bwMode="auto">
            <a:xfrm>
              <a:off x="1392" y="3148"/>
              <a:ext cx="1769" cy="634"/>
            </a:xfrm>
            <a:prstGeom prst="rect">
              <a:avLst/>
            </a:prstGeom>
            <a:solidFill>
              <a:schemeClr val="bg1"/>
            </a:solidFill>
            <a:ln w="9525">
              <a:noFill/>
              <a:miter lim="800000"/>
              <a:headEnd/>
              <a:tailEnd/>
            </a:ln>
          </p:spPr>
          <p:txBody>
            <a:bodyPr>
              <a:spAutoFit/>
            </a:bodyPr>
            <a:lstStyle/>
            <a:p>
              <a:pPr algn="ctr"/>
              <a:r>
                <a:rPr lang="en-US" altLang="ko-KR" sz="2000" dirty="0">
                  <a:latin typeface="Comic Sans MS" pitchFamily="66" charset="0"/>
                  <a:ea typeface="굴림" pitchFamily="34" charset="-127"/>
                </a:rPr>
                <a:t> pipe that can carry</a:t>
              </a:r>
            </a:p>
            <a:p>
              <a:pPr algn="ctr"/>
              <a:r>
                <a:rPr lang="en-US" altLang="ko-KR" sz="2000" dirty="0">
                  <a:latin typeface="Comic Sans MS" pitchFamily="66" charset="0"/>
                  <a:ea typeface="굴림" pitchFamily="34" charset="-127"/>
                </a:rPr>
                <a:t>fluid at rate</a:t>
              </a:r>
            </a:p>
            <a:p>
              <a:pPr algn="ctr"/>
              <a:r>
                <a:rPr lang="en-US" altLang="ko-KR" sz="2000" dirty="0">
                  <a:latin typeface="Comic Sans MS" pitchFamily="66" charset="0"/>
                  <a:ea typeface="굴림" pitchFamily="34" charset="-127"/>
                </a:rPr>
                <a:t> </a:t>
              </a:r>
              <a:r>
                <a:rPr lang="en-US" altLang="ko-KR" sz="2000" dirty="0">
                  <a:solidFill>
                    <a:srgbClr val="0000FF"/>
                  </a:solidFill>
                  <a:latin typeface="Comic Sans MS" pitchFamily="66" charset="0"/>
                  <a:ea typeface="굴림" pitchFamily="34" charset="-127"/>
                </a:rPr>
                <a:t>R</a:t>
              </a:r>
              <a:r>
                <a:rPr lang="en-US" altLang="ko-KR" sz="2800" baseline="-25000" dirty="0">
                  <a:solidFill>
                    <a:srgbClr val="0000FF"/>
                  </a:solidFill>
                  <a:latin typeface="Comic Sans MS" pitchFamily="66" charset="0"/>
                  <a:ea typeface="굴림" pitchFamily="34" charset="-127"/>
                </a:rPr>
                <a:t>s</a:t>
              </a:r>
              <a:r>
                <a:rPr lang="en-US" altLang="ko-KR" sz="2000" baseline="-25000" dirty="0">
                  <a:latin typeface="Comic Sans MS" pitchFamily="66" charset="0"/>
                  <a:ea typeface="굴림" pitchFamily="34" charset="-127"/>
                </a:rPr>
                <a:t> </a:t>
              </a:r>
              <a:r>
                <a:rPr lang="en-US" altLang="ko-KR" sz="2000" dirty="0" smtClean="0">
                  <a:latin typeface="Comic Sans MS" pitchFamily="66" charset="0"/>
                  <a:ea typeface="굴림" pitchFamily="34" charset="-127"/>
                </a:rPr>
                <a:t>bits/sec</a:t>
              </a:r>
              <a:endParaRPr lang="en-US" altLang="ko-KR" sz="2000" dirty="0">
                <a:latin typeface="Comic Sans MS" pitchFamily="66" charset="0"/>
                <a:ea typeface="굴림" pitchFamily="34" charset="-127"/>
              </a:endParaRPr>
            </a:p>
          </p:txBody>
        </p:sp>
      </p:grpSp>
      <p:sp>
        <p:nvSpPr>
          <p:cNvPr id="25615" name="Line 337"/>
          <p:cNvSpPr>
            <a:spLocks noChangeShapeType="1"/>
          </p:cNvSpPr>
          <p:nvPr/>
        </p:nvSpPr>
        <p:spPr bwMode="auto">
          <a:xfrm flipH="1" flipV="1">
            <a:off x="2801938" y="4614863"/>
            <a:ext cx="477837" cy="450850"/>
          </a:xfrm>
          <a:prstGeom prst="line">
            <a:avLst/>
          </a:prstGeom>
          <a:noFill/>
          <a:ln w="9525">
            <a:solidFill>
              <a:schemeClr val="tx1"/>
            </a:solidFill>
            <a:round/>
            <a:headEnd/>
            <a:tailEnd/>
          </a:ln>
        </p:spPr>
        <p:txBody>
          <a:bodyPr/>
          <a:lstStyle/>
          <a:p>
            <a:endParaRPr lang="zh-CN" altLang="en-US"/>
          </a:p>
        </p:txBody>
      </p:sp>
      <p:sp>
        <p:nvSpPr>
          <p:cNvPr id="25616" name="Line 347"/>
          <p:cNvSpPr>
            <a:spLocks noChangeShapeType="1"/>
          </p:cNvSpPr>
          <p:nvPr/>
        </p:nvSpPr>
        <p:spPr bwMode="auto">
          <a:xfrm flipH="1" flipV="1">
            <a:off x="5834063" y="4557713"/>
            <a:ext cx="479425" cy="522287"/>
          </a:xfrm>
          <a:prstGeom prst="line">
            <a:avLst/>
          </a:prstGeom>
          <a:noFill/>
          <a:ln w="9525">
            <a:solidFill>
              <a:schemeClr val="tx1"/>
            </a:solidFill>
            <a:round/>
            <a:headEnd/>
            <a:tailEnd/>
          </a:ln>
        </p:spPr>
        <p:txBody>
          <a:bodyPr/>
          <a:lstStyle/>
          <a:p>
            <a:endParaRPr lang="zh-CN" altLang="en-US"/>
          </a:p>
        </p:txBody>
      </p:sp>
      <p:sp>
        <p:nvSpPr>
          <p:cNvPr id="25617" name="AutoShape 349"/>
          <p:cNvSpPr>
            <a:spLocks noChangeArrowheads="1"/>
          </p:cNvSpPr>
          <p:nvPr/>
        </p:nvSpPr>
        <p:spPr bwMode="auto">
          <a:xfrm flipV="1">
            <a:off x="508000" y="4064000"/>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25618" name="AutoShape 350"/>
          <p:cNvSpPr>
            <a:spLocks noChangeArrowheads="1"/>
          </p:cNvSpPr>
          <p:nvPr/>
        </p:nvSpPr>
        <p:spPr bwMode="auto">
          <a:xfrm>
            <a:off x="7286625" y="4325938"/>
            <a:ext cx="889000" cy="485775"/>
          </a:xfrm>
          <a:prstGeom prst="rightArrow">
            <a:avLst>
              <a:gd name="adj1" fmla="val 50000"/>
              <a:gd name="adj2" fmla="val 45752"/>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8" name="Group 348"/>
          <p:cNvGrpSpPr>
            <a:grpSpLocks/>
          </p:cNvGrpSpPr>
          <p:nvPr/>
        </p:nvGrpSpPr>
        <p:grpSpPr bwMode="auto">
          <a:xfrm>
            <a:off x="4910138" y="4248150"/>
            <a:ext cx="3178175" cy="1822450"/>
            <a:chOff x="3093" y="2676"/>
            <a:chExt cx="2002" cy="1148"/>
          </a:xfrm>
        </p:grpSpPr>
        <p:grpSp>
          <p:nvGrpSpPr>
            <p:cNvPr id="9" name="Group 341"/>
            <p:cNvGrpSpPr>
              <a:grpSpLocks/>
            </p:cNvGrpSpPr>
            <p:nvPr/>
          </p:nvGrpSpPr>
          <p:grpSpPr bwMode="auto">
            <a:xfrm>
              <a:off x="3093" y="2676"/>
              <a:ext cx="1765" cy="366"/>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5627"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5624" name="Text Box 346"/>
            <p:cNvSpPr txBox="1">
              <a:spLocks noChangeArrowheads="1"/>
            </p:cNvSpPr>
            <p:nvPr/>
          </p:nvSpPr>
          <p:spPr bwMode="auto">
            <a:xfrm>
              <a:off x="3235" y="3190"/>
              <a:ext cx="1860" cy="634"/>
            </a:xfrm>
            <a:prstGeom prst="rect">
              <a:avLst/>
            </a:prstGeom>
            <a:solidFill>
              <a:schemeClr val="bg1"/>
            </a:solidFill>
            <a:ln w="9525">
              <a:noFill/>
              <a:miter lim="800000"/>
              <a:headEnd/>
              <a:tailEnd/>
            </a:ln>
          </p:spPr>
          <p:txBody>
            <a:bodyPr>
              <a:spAutoFit/>
            </a:bodyPr>
            <a:lstStyle/>
            <a:p>
              <a:pPr algn="ctr"/>
              <a:r>
                <a:rPr lang="en-US" altLang="ko-KR" sz="2000" dirty="0">
                  <a:latin typeface="Comic Sans MS" pitchFamily="66" charset="0"/>
                  <a:ea typeface="굴림" pitchFamily="34" charset="-127"/>
                </a:rPr>
                <a:t> pipe that can carry</a:t>
              </a:r>
            </a:p>
            <a:p>
              <a:pPr algn="ctr"/>
              <a:r>
                <a:rPr lang="en-US" altLang="ko-KR" sz="2000" dirty="0">
                  <a:latin typeface="Comic Sans MS" pitchFamily="66" charset="0"/>
                  <a:ea typeface="굴림" pitchFamily="34" charset="-127"/>
                </a:rPr>
                <a:t>fluid at rate</a:t>
              </a:r>
            </a:p>
            <a:p>
              <a:pPr algn="ctr"/>
              <a:r>
                <a:rPr lang="en-US" altLang="ko-KR" sz="2000" dirty="0">
                  <a:latin typeface="Comic Sans MS" pitchFamily="66" charset="0"/>
                  <a:ea typeface="굴림" pitchFamily="34" charset="-127"/>
                </a:rPr>
                <a:t> </a:t>
              </a:r>
              <a:r>
                <a:rPr lang="en-US" altLang="ko-KR" sz="2000" dirty="0" err="1">
                  <a:solidFill>
                    <a:srgbClr val="0000FF"/>
                  </a:solidFill>
                  <a:latin typeface="Comic Sans MS" pitchFamily="66" charset="0"/>
                  <a:ea typeface="굴림" pitchFamily="34" charset="-127"/>
                </a:rPr>
                <a:t>R</a:t>
              </a:r>
              <a:r>
                <a:rPr lang="en-US" altLang="ko-KR" sz="2800" baseline="-25000" dirty="0" err="1">
                  <a:solidFill>
                    <a:srgbClr val="0000FF"/>
                  </a:solidFill>
                  <a:latin typeface="Comic Sans MS" pitchFamily="66" charset="0"/>
                  <a:ea typeface="굴림" pitchFamily="34" charset="-127"/>
                </a:rPr>
                <a:t>c</a:t>
              </a:r>
              <a:r>
                <a:rPr lang="en-US" altLang="ko-KR" sz="2000" baseline="-25000" dirty="0">
                  <a:latin typeface="Comic Sans MS" pitchFamily="66" charset="0"/>
                  <a:ea typeface="굴림" pitchFamily="34" charset="-127"/>
                </a:rPr>
                <a:t> </a:t>
              </a:r>
              <a:r>
                <a:rPr lang="en-US" altLang="ko-KR" sz="2000" dirty="0" smtClean="0">
                  <a:latin typeface="Comic Sans MS" pitchFamily="66" charset="0"/>
                  <a:ea typeface="굴림" pitchFamily="34" charset="-127"/>
                </a:rPr>
                <a:t>bits/sec</a:t>
              </a:r>
              <a:endParaRPr lang="en-US" altLang="ko-KR" sz="2000" dirty="0">
                <a:latin typeface="Comic Sans MS" pitchFamily="66" charset="0"/>
                <a:ea typeface="굴림" pitchFamily="34" charset="-127"/>
              </a:endParaRPr>
            </a:p>
          </p:txBody>
        </p:sp>
      </p:grpSp>
      <p:sp>
        <p:nvSpPr>
          <p:cNvPr id="25620" name="AutoShape 351"/>
          <p:cNvSpPr>
            <a:spLocks noChangeArrowheads="1"/>
          </p:cNvSpPr>
          <p:nvPr/>
        </p:nvSpPr>
        <p:spPr bwMode="auto">
          <a:xfrm>
            <a:off x="3708400" y="4319588"/>
            <a:ext cx="1484313" cy="485775"/>
          </a:xfrm>
          <a:prstGeom prst="rightArrow">
            <a:avLst>
              <a:gd name="adj1" fmla="val 50000"/>
              <a:gd name="adj2" fmla="val 76389"/>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5621" name="Line 352"/>
          <p:cNvSpPr>
            <a:spLocks noChangeShapeType="1"/>
          </p:cNvSpPr>
          <p:nvPr/>
        </p:nvSpPr>
        <p:spPr bwMode="auto">
          <a:xfrm>
            <a:off x="1030288" y="4876800"/>
            <a:ext cx="0" cy="217488"/>
          </a:xfrm>
          <a:prstGeom prst="line">
            <a:avLst/>
          </a:prstGeom>
          <a:noFill/>
          <a:ln w="9525">
            <a:solidFill>
              <a:schemeClr val="tx1"/>
            </a:solidFill>
            <a:round/>
            <a:headEnd/>
            <a:tailEnd/>
          </a:ln>
        </p:spPr>
        <p:txBody>
          <a:bodyPr/>
          <a:lstStyle/>
          <a:p>
            <a:endParaRPr lang="zh-CN" altLang="en-US"/>
          </a:p>
        </p:txBody>
      </p:sp>
      <p:sp>
        <p:nvSpPr>
          <p:cNvPr id="255329" name="Text Box 353"/>
          <p:cNvSpPr txBox="1">
            <a:spLocks noChangeArrowheads="1"/>
          </p:cNvSpPr>
          <p:nvPr/>
        </p:nvSpPr>
        <p:spPr bwMode="auto">
          <a:xfrm>
            <a:off x="0" y="5076825"/>
            <a:ext cx="2319338" cy="1006475"/>
          </a:xfrm>
          <a:prstGeom prst="rect">
            <a:avLst/>
          </a:prstGeom>
          <a:solidFill>
            <a:schemeClr val="bg1"/>
          </a:solidFill>
          <a:ln w="9525">
            <a:noFill/>
            <a:miter lim="800000"/>
            <a:headEnd/>
            <a:tailEnd/>
          </a:ln>
        </p:spPr>
        <p:txBody>
          <a:bodyPr>
            <a:spAutoFit/>
          </a:bodyPr>
          <a:lstStyle/>
          <a:p>
            <a:pPr algn="ctr"/>
            <a:r>
              <a:rPr lang="en-US" altLang="ko-KR" sz="2000" dirty="0">
                <a:latin typeface="Comic Sans MS" pitchFamily="66" charset="0"/>
                <a:ea typeface="굴림" pitchFamily="34" charset="-127"/>
              </a:rPr>
              <a:t>server sends bits </a:t>
            </a:r>
          </a:p>
          <a:p>
            <a:pPr algn="ctr"/>
            <a:r>
              <a:rPr lang="en-US" altLang="ko-KR" sz="2000" dirty="0">
                <a:latin typeface="Comic Sans MS" pitchFamily="66" charset="0"/>
                <a:ea typeface="굴림" pitchFamily="34" charset="-127"/>
              </a:rPr>
              <a:t>(fluid) into pipe</a:t>
            </a:r>
          </a:p>
          <a:p>
            <a:pPr algn="ctr"/>
            <a:endParaRPr lang="en-US" altLang="ko-KR" sz="2000" dirty="0">
              <a:latin typeface="Comic Sans MS" pitchFamily="66" charset="0"/>
              <a:ea typeface="굴림"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53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7" grpId="0" animBg="1"/>
      <p:bldP spid="25618" grpId="0" animBg="1"/>
      <p:bldP spid="25620" grpId="0" animBg="1"/>
      <p:bldP spid="2553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Classification of Networks </a:t>
            </a:r>
            <a:endParaRPr lang="zh-CN" altLang="en-US" dirty="0"/>
          </a:p>
        </p:txBody>
      </p:sp>
      <p:sp>
        <p:nvSpPr>
          <p:cNvPr id="3" name="内容占位符 2"/>
          <p:cNvSpPr>
            <a:spLocks noGrp="1"/>
          </p:cNvSpPr>
          <p:nvPr>
            <p:ph idx="1"/>
          </p:nvPr>
        </p:nvSpPr>
        <p:spPr>
          <a:xfrm>
            <a:off x="533400" y="1328057"/>
            <a:ext cx="4713514" cy="5148943"/>
          </a:xfrm>
        </p:spPr>
        <p:txBody>
          <a:bodyPr/>
          <a:lstStyle/>
          <a:p>
            <a:pPr>
              <a:buNone/>
            </a:pPr>
            <a:r>
              <a:rPr lang="en-US" altLang="zh-CN" sz="2400" dirty="0" smtClean="0"/>
              <a:t>Classification by </a:t>
            </a:r>
            <a:r>
              <a:rPr lang="en-US" altLang="zh-CN" sz="2400" b="1" dirty="0" smtClean="0">
                <a:solidFill>
                  <a:srgbClr val="0000FF"/>
                </a:solidFill>
              </a:rPr>
              <a:t>Distance</a:t>
            </a:r>
          </a:p>
          <a:p>
            <a:pPr>
              <a:spcAft>
                <a:spcPts val="1000"/>
              </a:spcAft>
              <a:buNone/>
            </a:pPr>
            <a:r>
              <a:rPr lang="en-US" altLang="zh-CN" sz="2400" dirty="0" smtClean="0"/>
              <a:t>1 m</a:t>
            </a:r>
          </a:p>
          <a:p>
            <a:pPr>
              <a:spcAft>
                <a:spcPts val="1000"/>
              </a:spcAft>
              <a:buNone/>
            </a:pPr>
            <a:r>
              <a:rPr lang="en-US" altLang="zh-CN" sz="2400" dirty="0" smtClean="0"/>
              <a:t>10 m Room</a:t>
            </a:r>
          </a:p>
          <a:p>
            <a:pPr>
              <a:spcAft>
                <a:spcPts val="1000"/>
              </a:spcAft>
              <a:buNone/>
            </a:pPr>
            <a:r>
              <a:rPr lang="en-US" altLang="zh-CN" sz="2400" dirty="0" smtClean="0"/>
              <a:t>100 m Building</a:t>
            </a:r>
          </a:p>
          <a:p>
            <a:pPr>
              <a:spcAft>
                <a:spcPts val="1000"/>
              </a:spcAft>
              <a:buNone/>
            </a:pPr>
            <a:r>
              <a:rPr lang="en-US" altLang="zh-CN" sz="2400" dirty="0" smtClean="0"/>
              <a:t>1 km Campus</a:t>
            </a:r>
          </a:p>
          <a:p>
            <a:pPr>
              <a:spcAft>
                <a:spcPts val="1000"/>
              </a:spcAft>
              <a:buNone/>
            </a:pPr>
            <a:r>
              <a:rPr lang="en-US" altLang="zh-CN" sz="2400" dirty="0" smtClean="0"/>
              <a:t>10 km Town</a:t>
            </a:r>
          </a:p>
          <a:p>
            <a:pPr>
              <a:spcAft>
                <a:spcPts val="1000"/>
              </a:spcAft>
              <a:buNone/>
            </a:pPr>
            <a:r>
              <a:rPr lang="en-US" altLang="zh-CN" sz="2400" dirty="0" smtClean="0"/>
              <a:t>100 km Country</a:t>
            </a:r>
          </a:p>
          <a:p>
            <a:pPr>
              <a:spcAft>
                <a:spcPts val="1000"/>
              </a:spcAft>
              <a:buNone/>
            </a:pPr>
            <a:r>
              <a:rPr lang="en-US" altLang="zh-CN" sz="2400" dirty="0" smtClean="0"/>
              <a:t>1000 km Continent</a:t>
            </a:r>
          </a:p>
          <a:p>
            <a:pPr>
              <a:spcAft>
                <a:spcPts val="1000"/>
              </a:spcAft>
              <a:buNone/>
            </a:pPr>
            <a:r>
              <a:rPr lang="en-US" altLang="zh-CN" sz="2400" dirty="0" smtClean="0"/>
              <a:t>10000 km Planet</a:t>
            </a:r>
          </a:p>
          <a:p>
            <a:pPr>
              <a:buNone/>
            </a:pPr>
            <a:endParaRPr lang="en-US" altLang="zh-CN" sz="2400" dirty="0" smtClean="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9</a:t>
            </a:fld>
            <a:endParaRPr lang="en-US" altLang="ko-KR"/>
          </a:p>
        </p:txBody>
      </p:sp>
      <p:sp>
        <p:nvSpPr>
          <p:cNvPr id="6" name="矩形 5"/>
          <p:cNvSpPr/>
          <p:nvPr/>
        </p:nvSpPr>
        <p:spPr>
          <a:xfrm>
            <a:off x="3848826" y="2109608"/>
            <a:ext cx="4413432" cy="461665"/>
          </a:xfrm>
          <a:prstGeom prst="rect">
            <a:avLst/>
          </a:prstGeom>
        </p:spPr>
        <p:txBody>
          <a:bodyPr wrap="square">
            <a:spAutoFit/>
          </a:bodyPr>
          <a:lstStyle/>
          <a:p>
            <a:pPr>
              <a:buNone/>
            </a:pPr>
            <a:r>
              <a:rPr lang="en-US" altLang="zh-CN" dirty="0" smtClean="0">
                <a:solidFill>
                  <a:schemeClr val="accent2">
                    <a:lumMod val="60000"/>
                    <a:lumOff val="40000"/>
                  </a:schemeClr>
                </a:solidFill>
                <a:latin typeface="+mn-lt"/>
              </a:rPr>
              <a:t>Personal Area Network (PAN)</a:t>
            </a:r>
          </a:p>
        </p:txBody>
      </p:sp>
      <p:sp>
        <p:nvSpPr>
          <p:cNvPr id="7" name="矩形 6"/>
          <p:cNvSpPr/>
          <p:nvPr/>
        </p:nvSpPr>
        <p:spPr>
          <a:xfrm>
            <a:off x="3848826" y="3024005"/>
            <a:ext cx="4032431" cy="461665"/>
          </a:xfrm>
          <a:prstGeom prst="rect">
            <a:avLst/>
          </a:prstGeom>
        </p:spPr>
        <p:txBody>
          <a:bodyPr wrap="square">
            <a:spAutoFit/>
          </a:bodyPr>
          <a:lstStyle/>
          <a:p>
            <a:r>
              <a:rPr lang="en-US" altLang="zh-CN" dirty="0" smtClean="0">
                <a:solidFill>
                  <a:srgbClr val="FFC000"/>
                </a:solidFill>
                <a:latin typeface="+mn-lt"/>
              </a:rPr>
              <a:t>Local Area Network (LAN)</a:t>
            </a:r>
            <a:endParaRPr lang="zh-CN" altLang="en-US" dirty="0">
              <a:solidFill>
                <a:srgbClr val="FFC000"/>
              </a:solidFill>
              <a:latin typeface="+mn-lt"/>
            </a:endParaRPr>
          </a:p>
        </p:txBody>
      </p:sp>
      <p:sp>
        <p:nvSpPr>
          <p:cNvPr id="8" name="矩形 7"/>
          <p:cNvSpPr/>
          <p:nvPr/>
        </p:nvSpPr>
        <p:spPr>
          <a:xfrm>
            <a:off x="3848826" y="4025492"/>
            <a:ext cx="5295174" cy="461665"/>
          </a:xfrm>
          <a:prstGeom prst="rect">
            <a:avLst/>
          </a:prstGeom>
        </p:spPr>
        <p:txBody>
          <a:bodyPr wrap="square">
            <a:spAutoFit/>
          </a:bodyPr>
          <a:lstStyle/>
          <a:p>
            <a:pPr>
              <a:buNone/>
            </a:pPr>
            <a:r>
              <a:rPr lang="en-US" altLang="zh-CN" dirty="0" smtClean="0">
                <a:solidFill>
                  <a:srgbClr val="FF0000"/>
                </a:solidFill>
                <a:latin typeface="+mn-lt"/>
              </a:rPr>
              <a:t>Metropolitan Area Network (MAN)</a:t>
            </a:r>
          </a:p>
        </p:txBody>
      </p:sp>
      <p:sp>
        <p:nvSpPr>
          <p:cNvPr id="9" name="矩形 8"/>
          <p:cNvSpPr/>
          <p:nvPr/>
        </p:nvSpPr>
        <p:spPr>
          <a:xfrm>
            <a:off x="3848826" y="5016474"/>
            <a:ext cx="4304574" cy="461665"/>
          </a:xfrm>
          <a:prstGeom prst="rect">
            <a:avLst/>
          </a:prstGeom>
        </p:spPr>
        <p:txBody>
          <a:bodyPr wrap="square">
            <a:spAutoFit/>
          </a:bodyPr>
          <a:lstStyle/>
          <a:p>
            <a:pPr>
              <a:buNone/>
            </a:pPr>
            <a:r>
              <a:rPr lang="en-US" altLang="zh-CN" dirty="0" smtClean="0">
                <a:solidFill>
                  <a:srgbClr val="00CCFF"/>
                </a:solidFill>
                <a:latin typeface="+mn-lt"/>
              </a:rPr>
              <a:t>Wide Area Network (WAN)</a:t>
            </a:r>
            <a:endParaRPr lang="zh-CN" altLang="en-US" dirty="0">
              <a:solidFill>
                <a:srgbClr val="00CCFF"/>
              </a:solidFill>
              <a:latin typeface="+mn-lt"/>
            </a:endParaRPr>
          </a:p>
        </p:txBody>
      </p:sp>
      <p:sp>
        <p:nvSpPr>
          <p:cNvPr id="10" name="矩形 9"/>
          <p:cNvSpPr/>
          <p:nvPr/>
        </p:nvSpPr>
        <p:spPr>
          <a:xfrm>
            <a:off x="3848826" y="5712768"/>
            <a:ext cx="1572260" cy="461665"/>
          </a:xfrm>
          <a:prstGeom prst="rect">
            <a:avLst/>
          </a:prstGeom>
        </p:spPr>
        <p:txBody>
          <a:bodyPr wrap="square">
            <a:spAutoFit/>
          </a:bodyPr>
          <a:lstStyle/>
          <a:p>
            <a:r>
              <a:rPr lang="en-US" altLang="zh-CN" dirty="0" smtClean="0">
                <a:solidFill>
                  <a:srgbClr val="0000FF"/>
                </a:solidFill>
                <a:latin typeface="+mn-lt"/>
              </a:rPr>
              <a:t>Internet</a:t>
            </a:r>
            <a:endParaRPr lang="zh-CN" altLang="en-US" dirty="0">
              <a:solidFill>
                <a:srgbClr val="0000FF"/>
              </a:solidFill>
              <a:latin typeface="+mn-lt"/>
            </a:endParaRPr>
          </a:p>
        </p:txBody>
      </p:sp>
      <p:sp>
        <p:nvSpPr>
          <p:cNvPr id="11" name="右大括号 10"/>
          <p:cNvSpPr/>
          <p:nvPr/>
        </p:nvSpPr>
        <p:spPr bwMode="auto">
          <a:xfrm>
            <a:off x="3603150" y="1937657"/>
            <a:ext cx="283029" cy="783772"/>
          </a:xfrm>
          <a:prstGeom prst="rightBrace">
            <a:avLst/>
          </a:prstGeom>
          <a:ln>
            <a:solidFill>
              <a:schemeClr val="accent2">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2" name="右大括号 11"/>
          <p:cNvSpPr/>
          <p:nvPr/>
        </p:nvSpPr>
        <p:spPr bwMode="auto">
          <a:xfrm>
            <a:off x="3603150" y="2710543"/>
            <a:ext cx="283029" cy="990600"/>
          </a:xfrm>
          <a:prstGeom prst="rightBrace">
            <a:avLst/>
          </a:prstGeom>
          <a:ln>
            <a:solidFill>
              <a:srgbClr val="FFC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3" name="右大括号 12"/>
          <p:cNvSpPr/>
          <p:nvPr/>
        </p:nvSpPr>
        <p:spPr bwMode="auto">
          <a:xfrm>
            <a:off x="3603150" y="3722913"/>
            <a:ext cx="283029" cy="1045029"/>
          </a:xfrm>
          <a:prstGeom prst="rightBrace">
            <a:avLst/>
          </a:prstGeom>
          <a:ln>
            <a:solidFill>
              <a:srgbClr val="FF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4" name="右大括号 13"/>
          <p:cNvSpPr/>
          <p:nvPr/>
        </p:nvSpPr>
        <p:spPr bwMode="auto">
          <a:xfrm>
            <a:off x="3603150" y="4800600"/>
            <a:ext cx="283029" cy="870858"/>
          </a:xfrm>
          <a:prstGeom prst="rightBrace">
            <a:avLst/>
          </a:prstGeom>
          <a:ln>
            <a:solidFill>
              <a:srgbClr val="00CCFF"/>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5" name="右大括号 14"/>
          <p:cNvSpPr/>
          <p:nvPr/>
        </p:nvSpPr>
        <p:spPr bwMode="auto">
          <a:xfrm>
            <a:off x="3603150" y="5704110"/>
            <a:ext cx="283029" cy="402772"/>
          </a:xfrm>
          <a:prstGeom prst="righ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6629" name="Slide Number Placeholder 5"/>
          <p:cNvSpPr>
            <a:spLocks noGrp="1"/>
          </p:cNvSpPr>
          <p:nvPr>
            <p:ph type="sldNum" sz="quarter" idx="12"/>
          </p:nvPr>
        </p:nvSpPr>
        <p:spPr>
          <a:noFill/>
        </p:spPr>
        <p:txBody>
          <a:bodyPr/>
          <a:lstStyle/>
          <a:p>
            <a:r>
              <a:rPr lang="en-US" altLang="ko-KR" smtClean="0">
                <a:ea typeface="굴림" pitchFamily="34" charset="-127"/>
              </a:rPr>
              <a:t>1-</a:t>
            </a:r>
            <a:fld id="{F84C2914-B625-49D6-8D55-7BAA913F76C7}" type="slidenum">
              <a:rPr lang="en-US" altLang="ko-KR" smtClean="0">
                <a:ea typeface="굴림" pitchFamily="34" charset="-127"/>
              </a:rPr>
              <a:pPr/>
              <a:t>90</a:t>
            </a:fld>
            <a:endParaRPr lang="en-US" altLang="ko-KR" smtClean="0">
              <a:ea typeface="굴림" pitchFamily="34" charset="-127"/>
            </a:endParaRPr>
          </a:p>
        </p:txBody>
      </p:sp>
      <p:sp>
        <p:nvSpPr>
          <p:cNvPr id="26630" name="Rectangle 3"/>
          <p:cNvSpPr>
            <a:spLocks noGrp="1" noChangeArrowheads="1"/>
          </p:cNvSpPr>
          <p:nvPr>
            <p:ph type="title"/>
          </p:nvPr>
        </p:nvSpPr>
        <p:spPr/>
        <p:txBody>
          <a:bodyPr/>
          <a:lstStyle/>
          <a:p>
            <a:r>
              <a:rPr lang="en-US" altLang="ko-KR" smtClean="0">
                <a:ea typeface="굴림" pitchFamily="34" charset="-127"/>
              </a:rPr>
              <a:t>Throughput (more)</a:t>
            </a:r>
          </a:p>
        </p:txBody>
      </p:sp>
      <p:sp>
        <p:nvSpPr>
          <p:cNvPr id="26631" name="Rectangle 4"/>
          <p:cNvSpPr>
            <a:spLocks noGrp="1" noChangeArrowheads="1"/>
          </p:cNvSpPr>
          <p:nvPr>
            <p:ph type="body" idx="1"/>
          </p:nvPr>
        </p:nvSpPr>
        <p:spPr>
          <a:xfrm>
            <a:off x="519113" y="1447800"/>
            <a:ext cx="8150225" cy="554038"/>
          </a:xfrm>
        </p:spPr>
        <p:txBody>
          <a:bodyPr/>
          <a:lstStyle/>
          <a:p>
            <a:r>
              <a:rPr lang="en-US" altLang="ko-KR" i="1" smtClean="0">
                <a:solidFill>
                  <a:srgbClr val="FF3300"/>
                </a:solidFill>
                <a:ea typeface="굴림" pitchFamily="34" charset="-127"/>
              </a:rPr>
              <a:t>R</a:t>
            </a:r>
            <a:r>
              <a:rPr lang="en-US" altLang="ko-KR" i="1" baseline="-25000" smtClean="0">
                <a:solidFill>
                  <a:srgbClr val="FF3300"/>
                </a:solidFill>
                <a:ea typeface="굴림" pitchFamily="34" charset="-127"/>
              </a:rPr>
              <a:t>s</a:t>
            </a:r>
            <a:r>
              <a:rPr lang="en-US" altLang="ko-KR" i="1" smtClean="0">
                <a:solidFill>
                  <a:srgbClr val="FF3300"/>
                </a:solidFill>
                <a:ea typeface="굴림" pitchFamily="34" charset="-127"/>
              </a:rPr>
              <a:t> &lt; R</a:t>
            </a:r>
            <a:r>
              <a:rPr lang="en-US" altLang="ko-KR" i="1" baseline="-25000" smtClean="0">
                <a:solidFill>
                  <a:srgbClr val="FF3300"/>
                </a:solidFill>
                <a:ea typeface="굴림" pitchFamily="34" charset="-127"/>
              </a:rPr>
              <a:t>c</a:t>
            </a:r>
            <a:r>
              <a:rPr lang="en-US" altLang="ko-KR" i="1" smtClean="0">
                <a:solidFill>
                  <a:srgbClr val="FF3300"/>
                </a:solidFill>
                <a:ea typeface="굴림" pitchFamily="34" charset="-127"/>
              </a:rPr>
              <a:t>  </a:t>
            </a:r>
            <a:r>
              <a:rPr lang="en-US" altLang="ko-KR" smtClean="0">
                <a:ea typeface="굴림" pitchFamily="34" charset="-127"/>
              </a:rPr>
              <a:t>What is average end-end throughput?</a:t>
            </a:r>
          </a:p>
        </p:txBody>
      </p:sp>
      <p:sp>
        <p:nvSpPr>
          <p:cNvPr id="26632" name="Line 2"/>
          <p:cNvSpPr>
            <a:spLocks noChangeShapeType="1"/>
          </p:cNvSpPr>
          <p:nvPr/>
        </p:nvSpPr>
        <p:spPr bwMode="auto">
          <a:xfrm>
            <a:off x="2112963" y="2741613"/>
            <a:ext cx="5811837" cy="0"/>
          </a:xfrm>
          <a:prstGeom prst="line">
            <a:avLst/>
          </a:prstGeom>
          <a:noFill/>
          <a:ln w="9525">
            <a:solidFill>
              <a:schemeClr val="tx1"/>
            </a:solidFill>
            <a:round/>
            <a:headEnd/>
            <a:tailEnd/>
          </a:ln>
        </p:spPr>
        <p:txBody>
          <a:bodyPr/>
          <a:lstStyle/>
          <a:p>
            <a:endParaRPr lang="zh-CN" altLang="en-US"/>
          </a:p>
        </p:txBody>
      </p:sp>
      <p:grpSp>
        <p:nvGrpSpPr>
          <p:cNvPr id="2" name="Group 5"/>
          <p:cNvGrpSpPr>
            <a:grpSpLocks/>
          </p:cNvGrpSpPr>
          <p:nvPr/>
        </p:nvGrpSpPr>
        <p:grpSpPr bwMode="auto">
          <a:xfrm>
            <a:off x="4289425" y="2633663"/>
            <a:ext cx="971550" cy="282575"/>
            <a:chOff x="3600" y="219"/>
            <a:chExt cx="360" cy="175"/>
          </a:xfrm>
        </p:grpSpPr>
        <p:sp>
          <p:nvSpPr>
            <p:cNvPr id="26706" name="Oval 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6707" name="Line 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6708" name="Line 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6709" name="Rectangle 9"/>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6710" name="Oval 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 name="Group 11"/>
            <p:cNvGrpSpPr>
              <a:grpSpLocks/>
            </p:cNvGrpSpPr>
            <p:nvPr/>
          </p:nvGrpSpPr>
          <p:grpSpPr bwMode="auto">
            <a:xfrm>
              <a:off x="3686" y="244"/>
              <a:ext cx="177" cy="66"/>
              <a:chOff x="2848" y="848"/>
              <a:chExt cx="140" cy="98"/>
            </a:xfrm>
          </p:grpSpPr>
          <p:sp>
            <p:nvSpPr>
              <p:cNvPr id="26716" name="Line 1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6717" name="Line 1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6718" name="Line 1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15"/>
            <p:cNvGrpSpPr>
              <a:grpSpLocks/>
            </p:cNvGrpSpPr>
            <p:nvPr/>
          </p:nvGrpSpPr>
          <p:grpSpPr bwMode="auto">
            <a:xfrm flipV="1">
              <a:off x="3686" y="243"/>
              <a:ext cx="177" cy="66"/>
              <a:chOff x="2848" y="848"/>
              <a:chExt cx="140" cy="98"/>
            </a:xfrm>
          </p:grpSpPr>
          <p:sp>
            <p:nvSpPr>
              <p:cNvPr id="26713"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6714"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6715"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26626" name="Object 19"/>
          <p:cNvGraphicFramePr>
            <a:graphicFrameLocks noChangeAspect="1"/>
          </p:cNvGraphicFramePr>
          <p:nvPr/>
        </p:nvGraphicFramePr>
        <p:xfrm>
          <a:off x="8104188" y="2454275"/>
          <a:ext cx="722312" cy="512763"/>
        </p:xfrm>
        <a:graphic>
          <a:graphicData uri="http://schemas.openxmlformats.org/presentationml/2006/ole">
            <p:oleObj spid="_x0000_s290820" name="Clip" r:id="rId4" imgW="1305000" imgH="1085760" progId="">
              <p:embed/>
            </p:oleObj>
          </a:graphicData>
        </a:graphic>
      </p:graphicFrame>
      <p:grpSp>
        <p:nvGrpSpPr>
          <p:cNvPr id="5" name="Group 20"/>
          <p:cNvGrpSpPr>
            <a:grpSpLocks/>
          </p:cNvGrpSpPr>
          <p:nvPr/>
        </p:nvGrpSpPr>
        <p:grpSpPr bwMode="auto">
          <a:xfrm>
            <a:off x="1655763" y="2311400"/>
            <a:ext cx="344487" cy="655638"/>
            <a:chOff x="4180" y="783"/>
            <a:chExt cx="150" cy="307"/>
          </a:xfrm>
        </p:grpSpPr>
        <p:sp>
          <p:nvSpPr>
            <p:cNvPr id="26698" name="AutoShape 2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6699" name="Rectangle 2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6700"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701"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702" name="Line 2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6703" name="Line 2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6704"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705" name="Rectangle 2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26635" name="AutoShape 30"/>
          <p:cNvSpPr>
            <a:spLocks noChangeArrowheads="1"/>
          </p:cNvSpPr>
          <p:nvPr/>
        </p:nvSpPr>
        <p:spPr bwMode="auto">
          <a:xfrm>
            <a:off x="1173163" y="2044700"/>
            <a:ext cx="412750" cy="455613"/>
          </a:xfrm>
          <a:prstGeom prst="can">
            <a:avLst>
              <a:gd name="adj" fmla="val 22317"/>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grpSp>
        <p:nvGrpSpPr>
          <p:cNvPr id="6" name="Group 34"/>
          <p:cNvGrpSpPr>
            <a:grpSpLocks/>
          </p:cNvGrpSpPr>
          <p:nvPr/>
        </p:nvGrpSpPr>
        <p:grpSpPr bwMode="auto">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6696"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6637" name="Text Box 39"/>
          <p:cNvSpPr txBox="1">
            <a:spLocks noChangeArrowheads="1"/>
          </p:cNvSpPr>
          <p:nvPr/>
        </p:nvSpPr>
        <p:spPr bwMode="auto">
          <a:xfrm>
            <a:off x="1855788" y="2562225"/>
            <a:ext cx="2586037" cy="396875"/>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  R</a:t>
            </a:r>
            <a:r>
              <a:rPr lang="en-US" altLang="ko-KR" sz="2800" baseline="-25000">
                <a:latin typeface="Comic Sans MS" pitchFamily="66" charset="0"/>
                <a:ea typeface="굴림" pitchFamily="34" charset="-127"/>
              </a:rPr>
              <a:t>s</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sp>
        <p:nvSpPr>
          <p:cNvPr id="26638" name="AutoShape 42"/>
          <p:cNvSpPr>
            <a:spLocks noChangeArrowheads="1"/>
          </p:cNvSpPr>
          <p:nvPr/>
        </p:nvSpPr>
        <p:spPr bwMode="auto">
          <a:xfrm flipV="1">
            <a:off x="1255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26639" name="AutoShape 43"/>
          <p:cNvSpPr>
            <a:spLocks noChangeArrowheads="1"/>
          </p:cNvSpPr>
          <p:nvPr/>
        </p:nvSpPr>
        <p:spPr bwMode="auto">
          <a:xfrm>
            <a:off x="7489825" y="2581275"/>
            <a:ext cx="817563" cy="379413"/>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7" name="Group 54"/>
          <p:cNvGrpSpPr>
            <a:grpSpLocks/>
          </p:cNvGrpSpPr>
          <p:nvPr/>
        </p:nvGrpSpPr>
        <p:grpSpPr bwMode="auto">
          <a:xfrm>
            <a:off x="5440363" y="2473325"/>
            <a:ext cx="2790825" cy="569913"/>
            <a:chOff x="3130" y="3069"/>
            <a:chExt cx="1911" cy="366"/>
          </a:xfrm>
        </p:grpSpPr>
        <p:grpSp>
          <p:nvGrpSpPr>
            <p:cNvPr id="8"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6692"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6689" name="Text Box 50"/>
            <p:cNvSpPr txBox="1">
              <a:spLocks noChangeArrowheads="1"/>
            </p:cNvSpPr>
            <p:nvPr/>
          </p:nvSpPr>
          <p:spPr bwMode="auto">
            <a:xfrm>
              <a:off x="3181" y="3135"/>
              <a:ext cx="1860" cy="255"/>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c</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grpSp>
      <p:sp>
        <p:nvSpPr>
          <p:cNvPr id="26641" name="AutoShape 51"/>
          <p:cNvSpPr>
            <a:spLocks noChangeArrowheads="1"/>
          </p:cNvSpPr>
          <p:nvPr/>
        </p:nvSpPr>
        <p:spPr bwMode="auto">
          <a:xfrm>
            <a:off x="4198938" y="2574925"/>
            <a:ext cx="1365250" cy="38100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9" name="Group 109"/>
          <p:cNvGrpSpPr>
            <a:grpSpLocks/>
          </p:cNvGrpSpPr>
          <p:nvPr/>
        </p:nvGrpSpPr>
        <p:grpSpPr bwMode="auto">
          <a:xfrm>
            <a:off x="555625" y="3341688"/>
            <a:ext cx="8307388" cy="1536700"/>
            <a:chOff x="350" y="2105"/>
            <a:chExt cx="5233" cy="968"/>
          </a:xfrm>
        </p:grpSpPr>
        <p:sp>
          <p:nvSpPr>
            <p:cNvPr id="26647" name="Rectangle 56"/>
            <p:cNvSpPr>
              <a:spLocks noChangeArrowheads="1"/>
            </p:cNvSpPr>
            <p:nvPr/>
          </p:nvSpPr>
          <p:spPr bwMode="auto">
            <a:xfrm>
              <a:off x="350" y="2105"/>
              <a:ext cx="5079" cy="349"/>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sz="2800" i="1">
                  <a:solidFill>
                    <a:srgbClr val="FF3300"/>
                  </a:solidFill>
                  <a:latin typeface="Comic Sans MS" pitchFamily="66" charset="0"/>
                  <a:ea typeface="굴림" pitchFamily="34" charset="-127"/>
                </a:rPr>
                <a:t>R</a:t>
              </a:r>
              <a:r>
                <a:rPr lang="en-US" altLang="ko-KR" sz="2800" i="1" baseline="-25000">
                  <a:solidFill>
                    <a:srgbClr val="FF3300"/>
                  </a:solidFill>
                  <a:latin typeface="Comic Sans MS" pitchFamily="66" charset="0"/>
                  <a:ea typeface="굴림" pitchFamily="34" charset="-127"/>
                </a:rPr>
                <a:t>s</a:t>
              </a:r>
              <a:r>
                <a:rPr lang="en-US" altLang="ko-KR" sz="2800" i="1">
                  <a:solidFill>
                    <a:srgbClr val="FF3300"/>
                  </a:solidFill>
                  <a:latin typeface="Comic Sans MS" pitchFamily="66" charset="0"/>
                  <a:ea typeface="굴림" pitchFamily="34" charset="-127"/>
                </a:rPr>
                <a:t> &gt; R</a:t>
              </a:r>
              <a:r>
                <a:rPr lang="en-US" altLang="ko-KR" sz="2800" i="1" baseline="-25000">
                  <a:solidFill>
                    <a:srgbClr val="FF3300"/>
                  </a:solidFill>
                  <a:latin typeface="Comic Sans MS" pitchFamily="66" charset="0"/>
                  <a:ea typeface="굴림" pitchFamily="34" charset="-127"/>
                </a:rPr>
                <a:t>c</a:t>
              </a:r>
              <a:r>
                <a:rPr lang="en-US" altLang="ko-KR" sz="2800" i="1">
                  <a:solidFill>
                    <a:srgbClr val="FF3300"/>
                  </a:solidFill>
                  <a:latin typeface="Comic Sans MS" pitchFamily="66" charset="0"/>
                  <a:ea typeface="굴림" pitchFamily="34" charset="-127"/>
                </a:rPr>
                <a:t>  </a:t>
              </a:r>
              <a:r>
                <a:rPr lang="en-US" altLang="ko-KR" sz="2800">
                  <a:latin typeface="Comic Sans MS" pitchFamily="66" charset="0"/>
                  <a:ea typeface="굴림" pitchFamily="34" charset="-127"/>
                </a:rPr>
                <a:t>What is average end-end throughput?</a:t>
              </a:r>
            </a:p>
          </p:txBody>
        </p:sp>
        <p:sp>
          <p:nvSpPr>
            <p:cNvPr id="26648" name="Line 57"/>
            <p:cNvSpPr>
              <a:spLocks noChangeShapeType="1"/>
            </p:cNvSpPr>
            <p:nvPr/>
          </p:nvSpPr>
          <p:spPr bwMode="auto">
            <a:xfrm>
              <a:off x="1354" y="2920"/>
              <a:ext cx="3661" cy="0"/>
            </a:xfrm>
            <a:prstGeom prst="line">
              <a:avLst/>
            </a:prstGeom>
            <a:noFill/>
            <a:ln w="9525">
              <a:solidFill>
                <a:schemeClr val="tx1"/>
              </a:solidFill>
              <a:round/>
              <a:headEnd/>
              <a:tailEnd/>
            </a:ln>
          </p:spPr>
          <p:txBody>
            <a:bodyPr/>
            <a:lstStyle/>
            <a:p>
              <a:endParaRPr lang="zh-CN" altLang="en-US"/>
            </a:p>
          </p:txBody>
        </p:sp>
        <p:grpSp>
          <p:nvGrpSpPr>
            <p:cNvPr id="10" name="Group 58"/>
            <p:cNvGrpSpPr>
              <a:grpSpLocks/>
            </p:cNvGrpSpPr>
            <p:nvPr/>
          </p:nvGrpSpPr>
          <p:grpSpPr bwMode="auto">
            <a:xfrm>
              <a:off x="2725" y="2852"/>
              <a:ext cx="612" cy="178"/>
              <a:chOff x="3600" y="219"/>
              <a:chExt cx="360" cy="175"/>
            </a:xfrm>
          </p:grpSpPr>
          <p:sp>
            <p:nvSpPr>
              <p:cNvPr id="26675"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6676" name="Line 6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6677" name="Line 6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6678" name="Rectangle 6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6679"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1" name="Group 64"/>
              <p:cNvGrpSpPr>
                <a:grpSpLocks/>
              </p:cNvGrpSpPr>
              <p:nvPr/>
            </p:nvGrpSpPr>
            <p:grpSpPr bwMode="auto">
              <a:xfrm>
                <a:off x="3686" y="244"/>
                <a:ext cx="177" cy="66"/>
                <a:chOff x="2848" y="848"/>
                <a:chExt cx="140" cy="98"/>
              </a:xfrm>
            </p:grpSpPr>
            <p:sp>
              <p:nvSpPr>
                <p:cNvPr id="26685" name="Line 6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6686" name="Line 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6687" name="Line 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2" name="Group 68"/>
              <p:cNvGrpSpPr>
                <a:grpSpLocks/>
              </p:cNvGrpSpPr>
              <p:nvPr/>
            </p:nvGrpSpPr>
            <p:grpSpPr bwMode="auto">
              <a:xfrm flipV="1">
                <a:off x="3686" y="243"/>
                <a:ext cx="177" cy="66"/>
                <a:chOff x="2848" y="848"/>
                <a:chExt cx="140" cy="98"/>
              </a:xfrm>
            </p:grpSpPr>
            <p:sp>
              <p:nvSpPr>
                <p:cNvPr id="26682" name="Line 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6683" name="Line 7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6684" name="Line 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26627" name="Object 72"/>
            <p:cNvGraphicFramePr>
              <a:graphicFrameLocks noChangeAspect="1"/>
            </p:cNvGraphicFramePr>
            <p:nvPr/>
          </p:nvGraphicFramePr>
          <p:xfrm>
            <a:off x="5128" y="2739"/>
            <a:ext cx="455" cy="323"/>
          </p:xfrm>
          <a:graphic>
            <a:graphicData uri="http://schemas.openxmlformats.org/presentationml/2006/ole">
              <p:oleObj spid="_x0000_s290821" name="Clip" r:id="rId5" imgW="1305000" imgH="1085760" progId="">
                <p:embed/>
              </p:oleObj>
            </a:graphicData>
          </a:graphic>
        </p:graphicFrame>
        <p:grpSp>
          <p:nvGrpSpPr>
            <p:cNvPr id="13" name="Group 73"/>
            <p:cNvGrpSpPr>
              <a:grpSpLocks/>
            </p:cNvGrpSpPr>
            <p:nvPr/>
          </p:nvGrpSpPr>
          <p:grpSpPr bwMode="auto">
            <a:xfrm>
              <a:off x="1066" y="2649"/>
              <a:ext cx="217" cy="413"/>
              <a:chOff x="4180" y="783"/>
              <a:chExt cx="150" cy="307"/>
            </a:xfrm>
          </p:grpSpPr>
          <p:sp>
            <p:nvSpPr>
              <p:cNvPr id="26667" name="AutoShape 7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6668" name="Rectangle 75"/>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6669" name="Rectangle 7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670" name="AutoShape 7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671" name="Line 78"/>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6672" name="Line 79"/>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6673" name="Rectangle 8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674" name="Rectangle 81"/>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26651" name="AutoShape 82"/>
            <p:cNvSpPr>
              <a:spLocks noChangeArrowheads="1"/>
            </p:cNvSpPr>
            <p:nvPr/>
          </p:nvSpPr>
          <p:spPr bwMode="auto">
            <a:xfrm>
              <a:off x="762" y="2481"/>
              <a:ext cx="260" cy="287"/>
            </a:xfrm>
            <a:prstGeom prst="can">
              <a:avLst>
                <a:gd name="adj" fmla="val 22317"/>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26652" name="AutoShape 90"/>
            <p:cNvSpPr>
              <a:spLocks noChangeArrowheads="1"/>
            </p:cNvSpPr>
            <p:nvPr/>
          </p:nvSpPr>
          <p:spPr bwMode="auto">
            <a:xfrm>
              <a:off x="4741" y="2819"/>
              <a:ext cx="515" cy="239"/>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14" name="Group 92"/>
            <p:cNvGrpSpPr>
              <a:grpSpLocks/>
            </p:cNvGrpSpPr>
            <p:nvPr/>
          </p:nvGrpSpPr>
          <p:grpSpPr bwMode="auto">
            <a:xfrm>
              <a:off x="1328" y="2714"/>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6665"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6654" name="Text Box 97"/>
            <p:cNvSpPr txBox="1">
              <a:spLocks noChangeArrowheads="1"/>
            </p:cNvSpPr>
            <p:nvPr/>
          </p:nvSpPr>
          <p:spPr bwMode="auto">
            <a:xfrm>
              <a:off x="1313" y="2788"/>
              <a:ext cx="1419" cy="250"/>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s</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grpSp>
          <p:nvGrpSpPr>
            <p:cNvPr id="15" name="Group 83"/>
            <p:cNvGrpSpPr>
              <a:grpSpLocks/>
            </p:cNvGrpSpPr>
            <p:nvPr/>
          </p:nvGrpSpPr>
          <p:grpSpPr bwMode="auto">
            <a:xfrm>
              <a:off x="3419" y="2835"/>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6661"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6656" name="Text Box 88"/>
            <p:cNvSpPr txBox="1">
              <a:spLocks noChangeArrowheads="1"/>
            </p:cNvSpPr>
            <p:nvPr/>
          </p:nvSpPr>
          <p:spPr bwMode="auto">
            <a:xfrm>
              <a:off x="3475" y="2807"/>
              <a:ext cx="1629" cy="250"/>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  R</a:t>
              </a:r>
              <a:r>
                <a:rPr lang="en-US" altLang="ko-KR" sz="2800" baseline="-25000">
                  <a:latin typeface="Comic Sans MS" pitchFamily="66" charset="0"/>
                  <a:ea typeface="굴림" pitchFamily="34" charset="-127"/>
                </a:rPr>
                <a:t>c</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sp>
          <p:nvSpPr>
            <p:cNvPr id="26657" name="AutoShape 98"/>
            <p:cNvSpPr>
              <a:spLocks noChangeArrowheads="1"/>
            </p:cNvSpPr>
            <p:nvPr/>
          </p:nvSpPr>
          <p:spPr bwMode="auto">
            <a:xfrm>
              <a:off x="2668" y="2815"/>
              <a:ext cx="860" cy="24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658" name="AutoShape 89"/>
            <p:cNvSpPr>
              <a:spLocks noChangeArrowheads="1"/>
            </p:cNvSpPr>
            <p:nvPr/>
          </p:nvSpPr>
          <p:spPr bwMode="auto">
            <a:xfrm flipV="1">
              <a:off x="814" y="2689"/>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grpSp>
        <p:nvGrpSpPr>
          <p:cNvPr id="16" name="Group 108"/>
          <p:cNvGrpSpPr>
            <a:grpSpLocks/>
          </p:cNvGrpSpPr>
          <p:nvPr/>
        </p:nvGrpSpPr>
        <p:grpSpPr bwMode="auto">
          <a:xfrm>
            <a:off x="203200" y="5191125"/>
            <a:ext cx="8607425" cy="1211263"/>
            <a:chOff x="128" y="3270"/>
            <a:chExt cx="5422" cy="763"/>
          </a:xfrm>
        </p:grpSpPr>
        <p:sp>
          <p:nvSpPr>
            <p:cNvPr id="26644" name="Rectangle 102"/>
            <p:cNvSpPr>
              <a:spLocks noChangeArrowheads="1"/>
            </p:cNvSpPr>
            <p:nvPr/>
          </p:nvSpPr>
          <p:spPr bwMode="auto">
            <a:xfrm>
              <a:off x="128" y="3393"/>
              <a:ext cx="5403" cy="640"/>
            </a:xfrm>
            <a:prstGeom prst="rect">
              <a:avLst/>
            </a:prstGeom>
            <a:solidFill>
              <a:schemeClr val="bg1"/>
            </a:solidFill>
            <a:ln w="28575">
              <a:solidFill>
                <a:srgbClr val="FF3300"/>
              </a:solidFill>
              <a:miter lim="800000"/>
              <a:headEnd/>
              <a:tailEnd/>
            </a:ln>
          </p:spPr>
          <p:txBody>
            <a:bodyPr wrap="none" anchor="ctr"/>
            <a:lstStyle/>
            <a:p>
              <a:endParaRPr lang="ko-KR" altLang="ko-KR">
                <a:ea typeface="굴림" pitchFamily="34" charset="-127"/>
              </a:endParaRPr>
            </a:p>
          </p:txBody>
        </p:sp>
        <p:sp>
          <p:nvSpPr>
            <p:cNvPr id="26645" name="Text Box 101"/>
            <p:cNvSpPr txBox="1">
              <a:spLocks noChangeArrowheads="1"/>
            </p:cNvSpPr>
            <p:nvPr/>
          </p:nvSpPr>
          <p:spPr bwMode="auto">
            <a:xfrm>
              <a:off x="208" y="3585"/>
              <a:ext cx="5342" cy="288"/>
            </a:xfrm>
            <a:prstGeom prst="rect">
              <a:avLst/>
            </a:prstGeom>
            <a:noFill/>
            <a:ln w="9525">
              <a:noFill/>
              <a:miter lim="800000"/>
              <a:headEnd/>
              <a:tailEnd/>
            </a:ln>
          </p:spPr>
          <p:txBody>
            <a:bodyPr>
              <a:spAutoFit/>
            </a:bodyPr>
            <a:lstStyle/>
            <a:p>
              <a:r>
                <a:rPr lang="en-US" altLang="ko-KR" dirty="0">
                  <a:latin typeface="Comic Sans MS" pitchFamily="66" charset="0"/>
                  <a:ea typeface="굴림" pitchFamily="34" charset="-127"/>
                </a:rPr>
                <a:t>link on end-end path that constrains </a:t>
              </a:r>
              <a:r>
                <a:rPr lang="en-US" altLang="ko-KR" dirty="0" smtClean="0">
                  <a:latin typeface="Comic Sans MS" pitchFamily="66" charset="0"/>
                  <a:ea typeface="굴림" pitchFamily="34" charset="-127"/>
                </a:rPr>
                <a:t>end-end </a:t>
              </a:r>
              <a:r>
                <a:rPr lang="en-US" altLang="ko-KR" dirty="0">
                  <a:latin typeface="Comic Sans MS" pitchFamily="66" charset="0"/>
                  <a:ea typeface="굴림" pitchFamily="34" charset="-127"/>
                </a:rPr>
                <a:t>throughput</a:t>
              </a:r>
            </a:p>
          </p:txBody>
        </p:sp>
        <p:sp>
          <p:nvSpPr>
            <p:cNvPr id="26646" name="Text Box 104"/>
            <p:cNvSpPr txBox="1">
              <a:spLocks noChangeArrowheads="1"/>
            </p:cNvSpPr>
            <p:nvPr/>
          </p:nvSpPr>
          <p:spPr bwMode="auto">
            <a:xfrm>
              <a:off x="322" y="3270"/>
              <a:ext cx="1712" cy="288"/>
            </a:xfrm>
            <a:prstGeom prst="rect">
              <a:avLst/>
            </a:prstGeom>
            <a:solidFill>
              <a:schemeClr val="bg1"/>
            </a:solidFill>
            <a:ln w="9525">
              <a:noFill/>
              <a:miter lim="800000"/>
              <a:headEnd/>
              <a:tailEnd/>
            </a:ln>
          </p:spPr>
          <p:txBody>
            <a:bodyPr>
              <a:spAutoFit/>
            </a:bodyPr>
            <a:lstStyle/>
            <a:p>
              <a:r>
                <a:rPr lang="en-US" altLang="ko-KR" i="1">
                  <a:solidFill>
                    <a:srgbClr val="FF3300"/>
                  </a:solidFill>
                  <a:latin typeface="Comic Sans MS" pitchFamily="66" charset="0"/>
                  <a:ea typeface="굴림" pitchFamily="34" charset="-127"/>
                </a:rPr>
                <a:t>bottleneck link</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7654" name="Slide Number Placeholder 5"/>
          <p:cNvSpPr>
            <a:spLocks noGrp="1"/>
          </p:cNvSpPr>
          <p:nvPr>
            <p:ph type="sldNum" sz="quarter" idx="12"/>
          </p:nvPr>
        </p:nvSpPr>
        <p:spPr>
          <a:noFill/>
        </p:spPr>
        <p:txBody>
          <a:bodyPr/>
          <a:lstStyle/>
          <a:p>
            <a:r>
              <a:rPr lang="en-US" altLang="ko-KR" smtClean="0">
                <a:ea typeface="굴림" pitchFamily="34" charset="-127"/>
              </a:rPr>
              <a:t>1-</a:t>
            </a:r>
            <a:fld id="{580C2F27-29DD-4536-A96E-2F2AD9F27808}" type="slidenum">
              <a:rPr lang="en-US" altLang="ko-KR" smtClean="0">
                <a:ea typeface="굴림" pitchFamily="34" charset="-127"/>
              </a:rPr>
              <a:pPr/>
              <a:t>91</a:t>
            </a:fld>
            <a:endParaRPr lang="en-US" altLang="ko-KR" smtClean="0">
              <a:ea typeface="굴림" pitchFamily="34" charset="-127"/>
            </a:endParaRPr>
          </a:p>
        </p:txBody>
      </p:sp>
      <p:sp>
        <p:nvSpPr>
          <p:cNvPr id="27655" name="Rectangle 2"/>
          <p:cNvSpPr>
            <a:spLocks noGrp="1" noChangeArrowheads="1"/>
          </p:cNvSpPr>
          <p:nvPr>
            <p:ph type="title"/>
          </p:nvPr>
        </p:nvSpPr>
        <p:spPr>
          <a:xfrm>
            <a:off x="533400" y="254000"/>
            <a:ext cx="7772400" cy="1143000"/>
          </a:xfrm>
        </p:spPr>
        <p:txBody>
          <a:bodyPr/>
          <a:lstStyle/>
          <a:p>
            <a:r>
              <a:rPr lang="en-US" altLang="ko-KR" smtClean="0">
                <a:ea typeface="굴림" pitchFamily="34" charset="-127"/>
              </a:rPr>
              <a:t>Throughput: Internet scenario</a:t>
            </a:r>
          </a:p>
        </p:txBody>
      </p:sp>
      <p:sp>
        <p:nvSpPr>
          <p:cNvPr id="27656" name="Text Box 44"/>
          <p:cNvSpPr txBox="1">
            <a:spLocks noChangeArrowheads="1"/>
          </p:cNvSpPr>
          <p:nvPr/>
        </p:nvSpPr>
        <p:spPr bwMode="auto">
          <a:xfrm>
            <a:off x="4384675" y="5672138"/>
            <a:ext cx="4464050" cy="701675"/>
          </a:xfrm>
          <a:prstGeom prst="rect">
            <a:avLst/>
          </a:prstGeom>
          <a:noFill/>
          <a:ln w="9525">
            <a:noFill/>
            <a:miter lim="800000"/>
            <a:headEnd/>
            <a:tailEnd/>
          </a:ln>
        </p:spPr>
        <p:txBody>
          <a:bodyPr>
            <a:spAutoFit/>
          </a:bodyPr>
          <a:lstStyle/>
          <a:p>
            <a:pPr algn="ctr"/>
            <a:r>
              <a:rPr lang="en-US" altLang="ko-KR" sz="2000" dirty="0">
                <a:latin typeface="Comic Sans MS" pitchFamily="66" charset="0"/>
                <a:ea typeface="굴림" pitchFamily="34" charset="-127"/>
              </a:rPr>
              <a:t>10 connections (fairly) share backbone bottleneck link </a:t>
            </a:r>
            <a:r>
              <a:rPr lang="en-US" altLang="ko-KR" sz="2000" dirty="0">
                <a:solidFill>
                  <a:srgbClr val="0000FF"/>
                </a:solidFill>
                <a:latin typeface="Comic Sans MS" pitchFamily="66" charset="0"/>
                <a:ea typeface="굴림" pitchFamily="34" charset="-127"/>
              </a:rPr>
              <a:t>R</a:t>
            </a:r>
            <a:r>
              <a:rPr lang="en-US" altLang="ko-KR" sz="2000" baseline="-25000" dirty="0">
                <a:latin typeface="Comic Sans MS" pitchFamily="66" charset="0"/>
                <a:ea typeface="굴림" pitchFamily="34" charset="-127"/>
              </a:rPr>
              <a:t> </a:t>
            </a:r>
            <a:r>
              <a:rPr lang="en-US" altLang="ko-KR" sz="2000" dirty="0">
                <a:latin typeface="Comic Sans MS" pitchFamily="66" charset="0"/>
                <a:ea typeface="굴림" pitchFamily="34" charset="-127"/>
              </a:rPr>
              <a:t>bits/sec</a:t>
            </a:r>
          </a:p>
        </p:txBody>
      </p:sp>
      <p:sp>
        <p:nvSpPr>
          <p:cNvPr id="27657" name="Freeform 296"/>
          <p:cNvSpPr>
            <a:spLocks/>
          </p:cNvSpPr>
          <p:nvPr/>
        </p:nvSpPr>
        <p:spPr bwMode="auto">
          <a:xfrm>
            <a:off x="4883150"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27658" name="AutoShape 21"/>
          <p:cNvSpPr>
            <a:spLocks noChangeArrowheads="1"/>
          </p:cNvSpPr>
          <p:nvPr/>
        </p:nvSpPr>
        <p:spPr bwMode="auto">
          <a:xfrm>
            <a:off x="4595813" y="2386013"/>
            <a:ext cx="312737" cy="152400"/>
          </a:xfrm>
          <a:prstGeom prst="parallelogram">
            <a:avLst>
              <a:gd name="adj" fmla="val 79053"/>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659" name="Rectangle 22"/>
          <p:cNvSpPr>
            <a:spLocks noChangeArrowheads="1"/>
          </p:cNvSpPr>
          <p:nvPr/>
        </p:nvSpPr>
        <p:spPr bwMode="auto">
          <a:xfrm>
            <a:off x="4754563" y="1882775"/>
            <a:ext cx="144462" cy="508000"/>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660" name="Rectangle 23"/>
          <p:cNvSpPr>
            <a:spLocks noChangeArrowheads="1"/>
          </p:cNvSpPr>
          <p:nvPr/>
        </p:nvSpPr>
        <p:spPr bwMode="auto">
          <a:xfrm>
            <a:off x="4595813" y="2025650"/>
            <a:ext cx="200025" cy="508000"/>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61" name="AutoShape 24"/>
          <p:cNvSpPr>
            <a:spLocks noChangeArrowheads="1"/>
          </p:cNvSpPr>
          <p:nvPr/>
        </p:nvSpPr>
        <p:spPr bwMode="auto">
          <a:xfrm>
            <a:off x="4595813" y="1878013"/>
            <a:ext cx="312737" cy="153987"/>
          </a:xfrm>
          <a:prstGeom prst="parallelogram">
            <a:avLst>
              <a:gd name="adj" fmla="val 78238"/>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62" name="Line 25"/>
          <p:cNvSpPr>
            <a:spLocks noChangeShapeType="1"/>
          </p:cNvSpPr>
          <p:nvPr/>
        </p:nvSpPr>
        <p:spPr bwMode="auto">
          <a:xfrm>
            <a:off x="4908550" y="1889125"/>
            <a:ext cx="0" cy="496888"/>
          </a:xfrm>
          <a:prstGeom prst="line">
            <a:avLst/>
          </a:prstGeom>
          <a:noFill/>
          <a:ln w="9525">
            <a:solidFill>
              <a:schemeClr val="tx1"/>
            </a:solidFill>
            <a:round/>
            <a:headEnd/>
            <a:tailEnd/>
          </a:ln>
        </p:spPr>
        <p:txBody>
          <a:bodyPr wrap="none" anchor="ctr"/>
          <a:lstStyle/>
          <a:p>
            <a:endParaRPr lang="zh-CN" altLang="en-US"/>
          </a:p>
        </p:txBody>
      </p:sp>
      <p:sp>
        <p:nvSpPr>
          <p:cNvPr id="27663" name="Line 26"/>
          <p:cNvSpPr>
            <a:spLocks noChangeShapeType="1"/>
          </p:cNvSpPr>
          <p:nvPr/>
        </p:nvSpPr>
        <p:spPr bwMode="auto">
          <a:xfrm flipH="1">
            <a:off x="4795838" y="2386013"/>
            <a:ext cx="112712" cy="147637"/>
          </a:xfrm>
          <a:prstGeom prst="line">
            <a:avLst/>
          </a:prstGeom>
          <a:noFill/>
          <a:ln w="9525">
            <a:solidFill>
              <a:schemeClr val="tx1"/>
            </a:solidFill>
            <a:round/>
            <a:headEnd/>
            <a:tailEnd/>
          </a:ln>
        </p:spPr>
        <p:txBody>
          <a:bodyPr wrap="none" anchor="ctr"/>
          <a:lstStyle/>
          <a:p>
            <a:endParaRPr lang="zh-CN" altLang="en-US"/>
          </a:p>
        </p:txBody>
      </p:sp>
      <p:sp>
        <p:nvSpPr>
          <p:cNvPr id="27664" name="Rectangle 27"/>
          <p:cNvSpPr>
            <a:spLocks noChangeArrowheads="1"/>
          </p:cNvSpPr>
          <p:nvPr/>
        </p:nvSpPr>
        <p:spPr bwMode="auto">
          <a:xfrm>
            <a:off x="4622800" y="2093913"/>
            <a:ext cx="131763" cy="292100"/>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65" name="Rectangle 28"/>
          <p:cNvSpPr>
            <a:spLocks noChangeArrowheads="1"/>
          </p:cNvSpPr>
          <p:nvPr/>
        </p:nvSpPr>
        <p:spPr bwMode="auto">
          <a:xfrm>
            <a:off x="4641850" y="2181225"/>
            <a:ext cx="98425" cy="10318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27666" name="Text Box 35"/>
          <p:cNvSpPr txBox="1">
            <a:spLocks noChangeArrowheads="1"/>
          </p:cNvSpPr>
          <p:nvPr/>
        </p:nvSpPr>
        <p:spPr bwMode="auto">
          <a:xfrm>
            <a:off x="4746625" y="2344738"/>
            <a:ext cx="676275" cy="519112"/>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s</a:t>
            </a:r>
            <a:endParaRPr lang="en-US" altLang="ko-KR" sz="2000">
              <a:latin typeface="Comic Sans MS" pitchFamily="66" charset="0"/>
              <a:ea typeface="굴림" pitchFamily="34" charset="-127"/>
            </a:endParaRPr>
          </a:p>
        </p:txBody>
      </p:sp>
      <p:sp>
        <p:nvSpPr>
          <p:cNvPr id="257064"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065"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669"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aphicFrame>
        <p:nvGraphicFramePr>
          <p:cNvPr id="27650" name="Object 429"/>
          <p:cNvGraphicFramePr>
            <a:graphicFrameLocks noChangeAspect="1"/>
          </p:cNvGraphicFramePr>
          <p:nvPr/>
        </p:nvGraphicFramePr>
        <p:xfrm>
          <a:off x="4524375" y="4532313"/>
          <a:ext cx="546100" cy="530225"/>
        </p:xfrm>
        <a:graphic>
          <a:graphicData uri="http://schemas.openxmlformats.org/presentationml/2006/ole">
            <p:oleObj spid="_x0000_s291845" name="Clip" r:id="rId4" imgW="1305000" imgH="1085760" progId="">
              <p:embed/>
            </p:oleObj>
          </a:graphicData>
        </a:graphic>
      </p:graphicFrame>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673"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058"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675"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p:spPr>
        <p:txBody>
          <a:bodyPr/>
          <a:lstStyle/>
          <a:p>
            <a:endParaRPr lang="zh-CN" altLang="en-US"/>
          </a:p>
        </p:txBody>
      </p:sp>
      <p:sp>
        <p:nvSpPr>
          <p:cNvPr id="27676" name="AutoShape 459"/>
          <p:cNvSpPr>
            <a:spLocks noChangeArrowheads="1"/>
          </p:cNvSpPr>
          <p:nvPr/>
        </p:nvSpPr>
        <p:spPr bwMode="auto">
          <a:xfrm>
            <a:off x="5184775" y="1943100"/>
            <a:ext cx="312738" cy="153988"/>
          </a:xfrm>
          <a:prstGeom prst="parallelogram">
            <a:avLst>
              <a:gd name="adj" fmla="val 78238"/>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677" name="Rectangle 460"/>
          <p:cNvSpPr>
            <a:spLocks noChangeArrowheads="1"/>
          </p:cNvSpPr>
          <p:nvPr/>
        </p:nvSpPr>
        <p:spPr bwMode="auto">
          <a:xfrm>
            <a:off x="5343525" y="1439863"/>
            <a:ext cx="144463" cy="508000"/>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678" name="Rectangle 461"/>
          <p:cNvSpPr>
            <a:spLocks noChangeArrowheads="1"/>
          </p:cNvSpPr>
          <p:nvPr/>
        </p:nvSpPr>
        <p:spPr bwMode="auto">
          <a:xfrm>
            <a:off x="5186363" y="1584325"/>
            <a:ext cx="198437" cy="508000"/>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79" name="AutoShape 462"/>
          <p:cNvSpPr>
            <a:spLocks noChangeArrowheads="1"/>
          </p:cNvSpPr>
          <p:nvPr/>
        </p:nvSpPr>
        <p:spPr bwMode="auto">
          <a:xfrm>
            <a:off x="5184775" y="1435100"/>
            <a:ext cx="312738" cy="153988"/>
          </a:xfrm>
          <a:prstGeom prst="parallelogram">
            <a:avLst>
              <a:gd name="adj" fmla="val 78238"/>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80" name="Line 463"/>
          <p:cNvSpPr>
            <a:spLocks noChangeShapeType="1"/>
          </p:cNvSpPr>
          <p:nvPr/>
        </p:nvSpPr>
        <p:spPr bwMode="auto">
          <a:xfrm>
            <a:off x="5497513" y="1446213"/>
            <a:ext cx="0" cy="496887"/>
          </a:xfrm>
          <a:prstGeom prst="line">
            <a:avLst/>
          </a:prstGeom>
          <a:noFill/>
          <a:ln w="9525">
            <a:solidFill>
              <a:schemeClr val="tx1"/>
            </a:solidFill>
            <a:round/>
            <a:headEnd/>
            <a:tailEnd/>
          </a:ln>
        </p:spPr>
        <p:txBody>
          <a:bodyPr wrap="none" anchor="ctr"/>
          <a:lstStyle/>
          <a:p>
            <a:endParaRPr lang="zh-CN" altLang="en-US"/>
          </a:p>
        </p:txBody>
      </p:sp>
      <p:sp>
        <p:nvSpPr>
          <p:cNvPr id="27681" name="Line 464"/>
          <p:cNvSpPr>
            <a:spLocks noChangeShapeType="1"/>
          </p:cNvSpPr>
          <p:nvPr/>
        </p:nvSpPr>
        <p:spPr bwMode="auto">
          <a:xfrm flipH="1">
            <a:off x="5384800" y="1943100"/>
            <a:ext cx="112713" cy="149225"/>
          </a:xfrm>
          <a:prstGeom prst="line">
            <a:avLst/>
          </a:prstGeom>
          <a:noFill/>
          <a:ln w="9525">
            <a:solidFill>
              <a:schemeClr val="tx1"/>
            </a:solidFill>
            <a:round/>
            <a:headEnd/>
            <a:tailEnd/>
          </a:ln>
        </p:spPr>
        <p:txBody>
          <a:bodyPr wrap="none" anchor="ctr"/>
          <a:lstStyle/>
          <a:p>
            <a:endParaRPr lang="zh-CN" altLang="en-US"/>
          </a:p>
        </p:txBody>
      </p:sp>
      <p:sp>
        <p:nvSpPr>
          <p:cNvPr id="27682" name="Rectangle 465"/>
          <p:cNvSpPr>
            <a:spLocks noChangeArrowheads="1"/>
          </p:cNvSpPr>
          <p:nvPr/>
        </p:nvSpPr>
        <p:spPr bwMode="auto">
          <a:xfrm>
            <a:off x="5211763" y="1651000"/>
            <a:ext cx="131762" cy="292100"/>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83" name="Rectangle 466"/>
          <p:cNvSpPr>
            <a:spLocks noChangeArrowheads="1"/>
          </p:cNvSpPr>
          <p:nvPr/>
        </p:nvSpPr>
        <p:spPr bwMode="auto">
          <a:xfrm>
            <a:off x="5230813" y="1739900"/>
            <a:ext cx="100012" cy="101600"/>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494"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686"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688"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p:spPr>
        <p:txBody>
          <a:bodyPr/>
          <a:lstStyle/>
          <a:p>
            <a:endParaRPr lang="zh-CN" altLang="en-US"/>
          </a:p>
        </p:txBody>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691"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503"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693"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p:spPr>
        <p:txBody>
          <a:bodyPr/>
          <a:lstStyle/>
          <a:p>
            <a:endParaRPr lang="zh-CN" altLang="en-US"/>
          </a:p>
        </p:txBody>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696"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51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698"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p:spPr>
        <p:txBody>
          <a:bodyPr/>
          <a:lstStyle/>
          <a:p>
            <a:endParaRPr lang="zh-CN" altLang="en-US"/>
          </a:p>
        </p:txBody>
      </p:sp>
      <p:graphicFrame>
        <p:nvGraphicFramePr>
          <p:cNvPr id="27651" name="Object 488"/>
          <p:cNvGraphicFramePr>
            <a:graphicFrameLocks noChangeAspect="1"/>
          </p:cNvGraphicFramePr>
          <p:nvPr/>
        </p:nvGraphicFramePr>
        <p:xfrm>
          <a:off x="5189538" y="4987925"/>
          <a:ext cx="544512" cy="530225"/>
        </p:xfrm>
        <a:graphic>
          <a:graphicData uri="http://schemas.openxmlformats.org/presentationml/2006/ole">
            <p:oleObj spid="_x0000_s291846" name="Clip" r:id="rId5" imgW="1305000" imgH="1085760" progId="">
              <p:embed/>
            </p:oleObj>
          </a:graphicData>
        </a:graphic>
      </p:graphicFrame>
      <p:sp>
        <p:nvSpPr>
          <p:cNvPr id="27699" name="AutoShape 490"/>
          <p:cNvSpPr>
            <a:spLocks noChangeArrowheads="1"/>
          </p:cNvSpPr>
          <p:nvPr/>
        </p:nvSpPr>
        <p:spPr bwMode="auto">
          <a:xfrm>
            <a:off x="8074025" y="2266950"/>
            <a:ext cx="314325" cy="153988"/>
          </a:xfrm>
          <a:prstGeom prst="parallelogram">
            <a:avLst>
              <a:gd name="adj" fmla="val 78635"/>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700" name="Rectangle 491"/>
          <p:cNvSpPr>
            <a:spLocks noChangeArrowheads="1"/>
          </p:cNvSpPr>
          <p:nvPr/>
        </p:nvSpPr>
        <p:spPr bwMode="auto">
          <a:xfrm>
            <a:off x="8232775" y="1763713"/>
            <a:ext cx="144463" cy="508000"/>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701" name="Rectangle 492"/>
          <p:cNvSpPr>
            <a:spLocks noChangeArrowheads="1"/>
          </p:cNvSpPr>
          <p:nvPr/>
        </p:nvSpPr>
        <p:spPr bwMode="auto">
          <a:xfrm>
            <a:off x="8075613" y="1908175"/>
            <a:ext cx="200025" cy="508000"/>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702" name="AutoShape 493"/>
          <p:cNvSpPr>
            <a:spLocks noChangeArrowheads="1"/>
          </p:cNvSpPr>
          <p:nvPr/>
        </p:nvSpPr>
        <p:spPr bwMode="auto">
          <a:xfrm>
            <a:off x="8074025" y="1758950"/>
            <a:ext cx="314325" cy="153988"/>
          </a:xfrm>
          <a:prstGeom prst="parallelogram">
            <a:avLst>
              <a:gd name="adj" fmla="val 78635"/>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703" name="Line 494"/>
          <p:cNvSpPr>
            <a:spLocks noChangeShapeType="1"/>
          </p:cNvSpPr>
          <p:nvPr/>
        </p:nvSpPr>
        <p:spPr bwMode="auto">
          <a:xfrm>
            <a:off x="8388350" y="1770063"/>
            <a:ext cx="0" cy="496887"/>
          </a:xfrm>
          <a:prstGeom prst="line">
            <a:avLst/>
          </a:prstGeom>
          <a:noFill/>
          <a:ln w="9525">
            <a:solidFill>
              <a:schemeClr val="tx1"/>
            </a:solidFill>
            <a:round/>
            <a:headEnd/>
            <a:tailEnd/>
          </a:ln>
        </p:spPr>
        <p:txBody>
          <a:bodyPr wrap="none" anchor="ctr"/>
          <a:lstStyle/>
          <a:p>
            <a:endParaRPr lang="zh-CN" altLang="en-US"/>
          </a:p>
        </p:txBody>
      </p:sp>
      <p:sp>
        <p:nvSpPr>
          <p:cNvPr id="27704" name="Line 495"/>
          <p:cNvSpPr>
            <a:spLocks noChangeShapeType="1"/>
          </p:cNvSpPr>
          <p:nvPr/>
        </p:nvSpPr>
        <p:spPr bwMode="auto">
          <a:xfrm flipH="1">
            <a:off x="8275638" y="2266950"/>
            <a:ext cx="112712" cy="149225"/>
          </a:xfrm>
          <a:prstGeom prst="line">
            <a:avLst/>
          </a:prstGeom>
          <a:noFill/>
          <a:ln w="9525">
            <a:solidFill>
              <a:schemeClr val="tx1"/>
            </a:solidFill>
            <a:round/>
            <a:headEnd/>
            <a:tailEnd/>
          </a:ln>
        </p:spPr>
        <p:txBody>
          <a:bodyPr wrap="none" anchor="ctr"/>
          <a:lstStyle/>
          <a:p>
            <a:endParaRPr lang="zh-CN" altLang="en-US"/>
          </a:p>
        </p:txBody>
      </p:sp>
      <p:sp>
        <p:nvSpPr>
          <p:cNvPr id="27705" name="Rectangle 496"/>
          <p:cNvSpPr>
            <a:spLocks noChangeArrowheads="1"/>
          </p:cNvSpPr>
          <p:nvPr/>
        </p:nvSpPr>
        <p:spPr bwMode="auto">
          <a:xfrm>
            <a:off x="8102600" y="1974850"/>
            <a:ext cx="130175" cy="292100"/>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706" name="Rectangle 497"/>
          <p:cNvSpPr>
            <a:spLocks noChangeArrowheads="1"/>
          </p:cNvSpPr>
          <p:nvPr/>
        </p:nvSpPr>
        <p:spPr bwMode="auto">
          <a:xfrm>
            <a:off x="8120063" y="2063750"/>
            <a:ext cx="100012" cy="101600"/>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709"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527"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711"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p:spPr>
        <p:txBody>
          <a:bodyPr/>
          <a:lstStyle/>
          <a:p>
            <a:endParaRPr lang="zh-CN" altLang="en-US"/>
          </a:p>
        </p:txBody>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714"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716"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p:spPr>
        <p:txBody>
          <a:bodyPr/>
          <a:lstStyle/>
          <a:p>
            <a:endParaRPr lang="zh-CN" altLang="en-US"/>
          </a:p>
        </p:txBody>
      </p:sp>
      <p:graphicFrame>
        <p:nvGraphicFramePr>
          <p:cNvPr id="27652" name="Object 512"/>
          <p:cNvGraphicFramePr>
            <a:graphicFrameLocks noChangeAspect="1"/>
          </p:cNvGraphicFramePr>
          <p:nvPr/>
        </p:nvGraphicFramePr>
        <p:xfrm>
          <a:off x="8077200" y="4799013"/>
          <a:ext cx="546100" cy="530225"/>
        </p:xfrm>
        <a:graphic>
          <a:graphicData uri="http://schemas.openxmlformats.org/presentationml/2006/ole">
            <p:oleObj spid="_x0000_s291847" name="Clip" r:id="rId6" imgW="1305000" imgH="1085760" progId="">
              <p:embed/>
            </p:oleObj>
          </a:graphicData>
        </a:graphic>
      </p:graphicFrame>
      <p:sp>
        <p:nvSpPr>
          <p:cNvPr id="27717" name="Text Box 513"/>
          <p:cNvSpPr txBox="1">
            <a:spLocks noChangeArrowheads="1"/>
          </p:cNvSpPr>
          <p:nvPr/>
        </p:nvSpPr>
        <p:spPr bwMode="auto">
          <a:xfrm>
            <a:off x="5716588" y="1903413"/>
            <a:ext cx="676275" cy="519112"/>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s</a:t>
            </a:r>
            <a:endParaRPr lang="en-US" altLang="ko-KR" sz="2000">
              <a:latin typeface="Comic Sans MS" pitchFamily="66" charset="0"/>
              <a:ea typeface="굴림" pitchFamily="34" charset="-127"/>
            </a:endParaRPr>
          </a:p>
        </p:txBody>
      </p:sp>
      <p:sp>
        <p:nvSpPr>
          <p:cNvPr id="27718" name="Text Box 514"/>
          <p:cNvSpPr txBox="1">
            <a:spLocks noChangeArrowheads="1"/>
          </p:cNvSpPr>
          <p:nvPr/>
        </p:nvSpPr>
        <p:spPr bwMode="auto">
          <a:xfrm>
            <a:off x="7543800" y="2411413"/>
            <a:ext cx="676275" cy="519112"/>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s</a:t>
            </a:r>
            <a:endParaRPr lang="en-US" altLang="ko-KR" sz="2000">
              <a:latin typeface="Comic Sans MS" pitchFamily="66" charset="0"/>
              <a:ea typeface="굴림" pitchFamily="34" charset="-127"/>
            </a:endParaRPr>
          </a:p>
        </p:txBody>
      </p:sp>
      <p:sp>
        <p:nvSpPr>
          <p:cNvPr id="27719" name="Freeform 515"/>
          <p:cNvSpPr>
            <a:spLocks/>
          </p:cNvSpPr>
          <p:nvPr/>
        </p:nvSpPr>
        <p:spPr bwMode="auto">
          <a:xfrm>
            <a:off x="5710238" y="2771775"/>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p:spPr>
        <p:txBody>
          <a:bodyPr/>
          <a:lstStyle/>
          <a:p>
            <a:endParaRPr lang="zh-CN" altLang="en-US"/>
          </a:p>
        </p:txBody>
      </p:sp>
      <p:sp>
        <p:nvSpPr>
          <p:cNvPr id="27720" name="Text Box 516"/>
          <p:cNvSpPr txBox="1">
            <a:spLocks noChangeArrowheads="1"/>
          </p:cNvSpPr>
          <p:nvPr/>
        </p:nvSpPr>
        <p:spPr bwMode="auto">
          <a:xfrm>
            <a:off x="4724400" y="3960813"/>
            <a:ext cx="674688" cy="519112"/>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c</a:t>
            </a:r>
            <a:endParaRPr lang="en-US" altLang="ko-KR" sz="2000">
              <a:latin typeface="Comic Sans MS" pitchFamily="66" charset="0"/>
              <a:ea typeface="굴림" pitchFamily="34" charset="-127"/>
            </a:endParaRPr>
          </a:p>
        </p:txBody>
      </p:sp>
      <p:sp>
        <p:nvSpPr>
          <p:cNvPr id="27721" name="Freeform 517"/>
          <p:cNvSpPr>
            <a:spLocks/>
          </p:cNvSpPr>
          <p:nvPr/>
        </p:nvSpPr>
        <p:spPr bwMode="auto">
          <a:xfrm>
            <a:off x="6173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p:spPr>
        <p:txBody>
          <a:bodyPr/>
          <a:lstStyle/>
          <a:p>
            <a:endParaRPr lang="zh-CN" altLang="en-US"/>
          </a:p>
        </p:txBody>
      </p:sp>
      <p:sp>
        <p:nvSpPr>
          <p:cNvPr id="27722" name="Freeform 518"/>
          <p:cNvSpPr>
            <a:spLocks/>
          </p:cNvSpPr>
          <p:nvPr/>
        </p:nvSpPr>
        <p:spPr bwMode="auto">
          <a:xfrm>
            <a:off x="6757988"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p:spPr>
        <p:txBody>
          <a:bodyPr/>
          <a:lstStyle/>
          <a:p>
            <a:endParaRPr lang="zh-CN" altLang="en-US"/>
          </a:p>
        </p:txBody>
      </p:sp>
      <p:sp>
        <p:nvSpPr>
          <p:cNvPr id="27723" name="Text Box 519"/>
          <p:cNvSpPr txBox="1">
            <a:spLocks noChangeArrowheads="1"/>
          </p:cNvSpPr>
          <p:nvPr/>
        </p:nvSpPr>
        <p:spPr bwMode="auto">
          <a:xfrm>
            <a:off x="5983288" y="4498975"/>
            <a:ext cx="676275" cy="519113"/>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c</a:t>
            </a:r>
            <a:endParaRPr lang="en-US" altLang="ko-KR" sz="2000">
              <a:latin typeface="Comic Sans MS" pitchFamily="66" charset="0"/>
              <a:ea typeface="굴림" pitchFamily="34" charset="-127"/>
            </a:endParaRPr>
          </a:p>
        </p:txBody>
      </p:sp>
      <p:sp>
        <p:nvSpPr>
          <p:cNvPr id="27724" name="Text Box 520"/>
          <p:cNvSpPr txBox="1">
            <a:spLocks noChangeArrowheads="1"/>
          </p:cNvSpPr>
          <p:nvPr/>
        </p:nvSpPr>
        <p:spPr bwMode="auto">
          <a:xfrm>
            <a:off x="7670800" y="3986213"/>
            <a:ext cx="674688" cy="519112"/>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c</a:t>
            </a:r>
            <a:endParaRPr lang="en-US" altLang="ko-KR" sz="2000">
              <a:latin typeface="Comic Sans MS" pitchFamily="66" charset="0"/>
              <a:ea typeface="굴림" pitchFamily="34" charset="-127"/>
            </a:endParaRPr>
          </a:p>
        </p:txBody>
      </p:sp>
      <p:sp>
        <p:nvSpPr>
          <p:cNvPr id="27725" name="Text Box 521"/>
          <p:cNvSpPr txBox="1">
            <a:spLocks noChangeArrowheads="1"/>
          </p:cNvSpPr>
          <p:nvPr/>
        </p:nvSpPr>
        <p:spPr bwMode="auto">
          <a:xfrm>
            <a:off x="6699250" y="3357563"/>
            <a:ext cx="676275" cy="396875"/>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p>
        </p:txBody>
      </p:sp>
      <p:sp>
        <p:nvSpPr>
          <p:cNvPr id="26702" name="Rectangle 523"/>
          <p:cNvSpPr>
            <a:spLocks noGrp="1" noChangeArrowheads="1"/>
          </p:cNvSpPr>
          <p:nvPr>
            <p:ph type="body" idx="1"/>
          </p:nvPr>
        </p:nvSpPr>
        <p:spPr>
          <a:xfrm>
            <a:off x="476250" y="1795463"/>
            <a:ext cx="3759200" cy="4076700"/>
          </a:xfrm>
        </p:spPr>
        <p:txBody>
          <a:bodyPr>
            <a:normAutofit fontScale="92500" lnSpcReduction="10000"/>
          </a:bodyPr>
          <a:lstStyle/>
          <a:p>
            <a:pPr>
              <a:defRPr/>
            </a:pPr>
            <a:r>
              <a:rPr lang="en-US" altLang="ko-KR" dirty="0" smtClean="0">
                <a:ea typeface="굴림" charset="-127"/>
              </a:rPr>
              <a:t>per-connection end-end throughput: </a:t>
            </a:r>
            <a:r>
              <a:rPr lang="en-US" altLang="ko-KR" dirty="0" smtClean="0">
                <a:solidFill>
                  <a:srgbClr val="0000FF"/>
                </a:solidFill>
                <a:ea typeface="굴림" charset="-127"/>
              </a:rPr>
              <a:t>min(</a:t>
            </a:r>
            <a:r>
              <a:rPr lang="en-US" altLang="ko-KR" dirty="0" err="1" smtClean="0">
                <a:solidFill>
                  <a:srgbClr val="0000FF"/>
                </a:solidFill>
                <a:ea typeface="굴림" charset="-127"/>
              </a:rPr>
              <a:t>R</a:t>
            </a:r>
            <a:r>
              <a:rPr lang="en-US" altLang="ko-KR" baseline="-25000" dirty="0" err="1" smtClean="0">
                <a:solidFill>
                  <a:srgbClr val="0000FF"/>
                </a:solidFill>
                <a:ea typeface="굴림" charset="-127"/>
              </a:rPr>
              <a:t>c</a:t>
            </a:r>
            <a:r>
              <a:rPr lang="en-US" altLang="ko-KR" dirty="0" err="1" smtClean="0">
                <a:solidFill>
                  <a:srgbClr val="0000FF"/>
                </a:solidFill>
                <a:ea typeface="굴림" charset="-127"/>
              </a:rPr>
              <a:t>,R</a:t>
            </a:r>
            <a:r>
              <a:rPr lang="en-US" altLang="ko-KR" baseline="-25000" dirty="0" err="1" smtClean="0">
                <a:solidFill>
                  <a:srgbClr val="0000FF"/>
                </a:solidFill>
                <a:ea typeface="굴림" charset="-127"/>
              </a:rPr>
              <a:t>s</a:t>
            </a:r>
            <a:r>
              <a:rPr lang="en-US" altLang="ko-KR" dirty="0" err="1" smtClean="0">
                <a:solidFill>
                  <a:srgbClr val="0000FF"/>
                </a:solidFill>
                <a:ea typeface="굴림" charset="-127"/>
              </a:rPr>
              <a:t>,R</a:t>
            </a:r>
            <a:r>
              <a:rPr lang="en-US" altLang="ko-KR" dirty="0" smtClean="0">
                <a:solidFill>
                  <a:srgbClr val="0000FF"/>
                </a:solidFill>
                <a:ea typeface="굴림" charset="-127"/>
              </a:rPr>
              <a:t>/10)</a:t>
            </a:r>
          </a:p>
          <a:p>
            <a:pPr>
              <a:defRPr/>
            </a:pPr>
            <a:r>
              <a:rPr lang="en-US" altLang="ko-KR" dirty="0" smtClean="0">
                <a:ea typeface="굴림" charset="-127"/>
              </a:rPr>
              <a:t>in practice: </a:t>
            </a:r>
            <a:r>
              <a:rPr lang="en-US" altLang="ko-KR" dirty="0" err="1" smtClean="0">
                <a:ea typeface="굴림" charset="-127"/>
              </a:rPr>
              <a:t>R</a:t>
            </a:r>
            <a:r>
              <a:rPr lang="en-US" altLang="ko-KR" baseline="-25000" dirty="0" err="1" smtClean="0">
                <a:ea typeface="굴림" charset="-127"/>
              </a:rPr>
              <a:t>c</a:t>
            </a:r>
            <a:r>
              <a:rPr lang="en-US" altLang="ko-KR" dirty="0" smtClean="0">
                <a:ea typeface="굴림" charset="-127"/>
              </a:rPr>
              <a:t> or R</a:t>
            </a:r>
            <a:r>
              <a:rPr lang="en-US" altLang="ko-KR" baseline="-25000" dirty="0" smtClean="0">
                <a:ea typeface="굴림" charset="-127"/>
              </a:rPr>
              <a:t>s</a:t>
            </a:r>
            <a:r>
              <a:rPr lang="en-US" altLang="ko-KR" dirty="0" smtClean="0">
                <a:ea typeface="굴림" charset="-127"/>
              </a:rPr>
              <a:t> is often bottleneck since the backbone links tend to be quite faster than links in the access networks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87043" name="Slide Number Placeholder 5"/>
          <p:cNvSpPr>
            <a:spLocks noGrp="1"/>
          </p:cNvSpPr>
          <p:nvPr>
            <p:ph type="sldNum" sz="quarter" idx="12"/>
          </p:nvPr>
        </p:nvSpPr>
        <p:spPr>
          <a:noFill/>
        </p:spPr>
        <p:txBody>
          <a:bodyPr/>
          <a:lstStyle/>
          <a:p>
            <a:r>
              <a:rPr lang="en-US" altLang="ko-KR" smtClean="0">
                <a:ea typeface="굴림" pitchFamily="34" charset="-127"/>
              </a:rPr>
              <a:t>1-</a:t>
            </a:r>
            <a:fld id="{CBDEE2BE-4C0A-4843-A7F1-8A4F3FF8B3EE}" type="slidenum">
              <a:rPr lang="en-US" altLang="ko-KR" smtClean="0">
                <a:ea typeface="굴림" pitchFamily="34" charset="-127"/>
              </a:rPr>
              <a:pPr/>
              <a:t>92</a:t>
            </a:fld>
            <a:endParaRPr lang="en-US" altLang="ko-KR" smtClean="0">
              <a:ea typeface="굴림" pitchFamily="34" charset="-127"/>
            </a:endParaRPr>
          </a:p>
        </p:txBody>
      </p:sp>
      <p:sp>
        <p:nvSpPr>
          <p:cNvPr id="87044"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87045" name="Rectangle 3"/>
          <p:cNvSpPr>
            <a:spLocks noGrp="1" noChangeArrowheads="1"/>
          </p:cNvSpPr>
          <p:nvPr>
            <p:ph type="body" idx="1"/>
          </p:nvPr>
        </p:nvSpPr>
        <p:spPr>
          <a:xfrm>
            <a:off x="533400" y="1600200"/>
            <a:ext cx="8207375" cy="4648200"/>
          </a:xfrm>
        </p:spPr>
        <p:txBody>
          <a:bodyPr/>
          <a:lstStyle/>
          <a:p>
            <a:pPr lvl="1">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pitchFamily="34" charset="-127"/>
            </a:endParaRPr>
          </a:p>
          <a:p>
            <a:pPr lvl="1">
              <a:buFont typeface="Wingdings" pitchFamily="2" charset="2"/>
              <a:buNone/>
            </a:pPr>
            <a:r>
              <a:rPr lang="en-US" altLang="ko-KR" dirty="0" smtClean="0">
                <a:solidFill>
                  <a:schemeClr val="accent2"/>
                </a:solidFill>
                <a:ea typeface="굴림" pitchFamily="34" charset="-127"/>
              </a:rPr>
              <a:t>1.2 </a:t>
            </a:r>
            <a:r>
              <a:rPr lang="en-US" altLang="ko-KR" dirty="0" smtClean="0">
                <a:ea typeface="굴림" pitchFamily="34" charset="-127"/>
              </a:rPr>
              <a:t>What </a:t>
            </a:r>
            <a:r>
              <a:rPr lang="en-US" altLang="ko-KR" i="1" dirty="0" smtClean="0">
                <a:ea typeface="굴림" pitchFamily="34" charset="-127"/>
              </a:rPr>
              <a:t>is</a:t>
            </a:r>
            <a:r>
              <a:rPr lang="en-US" altLang="ko-KR" dirty="0" smtClean="0">
                <a:ea typeface="굴림" pitchFamily="34" charset="-127"/>
              </a:rPr>
              <a:t>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SzPct val="90000"/>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a:t>
            </a:r>
            <a:r>
              <a:rPr lang="en-US" altLang="ko-KR" dirty="0" smtClean="0">
                <a:ea typeface="굴림" pitchFamily="34" charset="-127"/>
              </a:rPr>
              <a:t> Network core</a:t>
            </a:r>
          </a:p>
          <a:p>
            <a:pPr lvl="2">
              <a:buClr>
                <a:srgbClr val="0000FF"/>
              </a:buClr>
              <a:buSzPct val="90000"/>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rgbClr val="FF3300"/>
                </a:solidFill>
                <a:ea typeface="굴림" pitchFamily="34" charset="-127"/>
              </a:rPr>
              <a:t>1.6 Protocol layers, service models</a:t>
            </a:r>
          </a:p>
          <a:p>
            <a:pPr lvl="1">
              <a:buFont typeface="Wingdings" pitchFamily="2" charset="2"/>
              <a:buNone/>
            </a:pPr>
            <a:r>
              <a:rPr lang="en-US" altLang="ko-KR" dirty="0" smtClean="0">
                <a:solidFill>
                  <a:srgbClr val="FF3300"/>
                </a:solidFill>
                <a:ea typeface="굴림" pitchFamily="34" charset="-127"/>
              </a:rPr>
              <a:t>How is the Internet organized?</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pPr>
              <a:buFont typeface="Wingdings" pitchFamily="2" charset="2"/>
              <a:buNone/>
            </a:pPr>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88067" name="Slide Number Placeholder 6"/>
          <p:cNvSpPr>
            <a:spLocks noGrp="1"/>
          </p:cNvSpPr>
          <p:nvPr>
            <p:ph type="sldNum" sz="quarter" idx="12"/>
          </p:nvPr>
        </p:nvSpPr>
        <p:spPr>
          <a:noFill/>
        </p:spPr>
        <p:txBody>
          <a:bodyPr/>
          <a:lstStyle/>
          <a:p>
            <a:r>
              <a:rPr lang="en-US" altLang="ko-KR" smtClean="0">
                <a:ea typeface="굴림" pitchFamily="34" charset="-127"/>
              </a:rPr>
              <a:t>1-</a:t>
            </a:r>
            <a:fld id="{863DAAE6-10BF-42F2-9C37-168914212F0A}" type="slidenum">
              <a:rPr lang="en-US" altLang="ko-KR" smtClean="0">
                <a:ea typeface="굴림" pitchFamily="34" charset="-127"/>
              </a:rPr>
              <a:pPr/>
              <a:t>93</a:t>
            </a:fld>
            <a:endParaRPr lang="en-US" altLang="ko-KR" smtClean="0">
              <a:ea typeface="굴림" pitchFamily="34" charset="-127"/>
            </a:endParaRPr>
          </a:p>
        </p:txBody>
      </p:sp>
      <p:sp>
        <p:nvSpPr>
          <p:cNvPr id="88068" name="Rectangle 2"/>
          <p:cNvSpPr>
            <a:spLocks noGrp="1" noChangeArrowheads="1"/>
          </p:cNvSpPr>
          <p:nvPr>
            <p:ph type="title"/>
          </p:nvPr>
        </p:nvSpPr>
        <p:spPr/>
        <p:txBody>
          <a:bodyPr/>
          <a:lstStyle/>
          <a:p>
            <a:r>
              <a:rPr lang="en-US" altLang="ko-KR" smtClean="0">
                <a:ea typeface="굴림" pitchFamily="34" charset="-127"/>
              </a:rPr>
              <a:t>Protocol “Layers”</a:t>
            </a:r>
          </a:p>
        </p:txBody>
      </p:sp>
      <p:sp>
        <p:nvSpPr>
          <p:cNvPr id="88069" name="Rectangle 3"/>
          <p:cNvSpPr>
            <a:spLocks noGrp="1" noChangeArrowheads="1"/>
          </p:cNvSpPr>
          <p:nvPr>
            <p:ph type="body" sz="half" idx="1"/>
          </p:nvPr>
        </p:nvSpPr>
        <p:spPr>
          <a:xfrm>
            <a:off x="533400" y="1371600"/>
            <a:ext cx="4152900" cy="4648200"/>
          </a:xfrm>
        </p:spPr>
        <p:txBody>
          <a:bodyPr/>
          <a:lstStyle/>
          <a:p>
            <a:pPr>
              <a:buFont typeface="Wingdings" pitchFamily="2" charset="2"/>
              <a:buNone/>
            </a:pPr>
            <a:r>
              <a:rPr lang="en-US" altLang="ko-KR" sz="2400" u="sng" dirty="0" smtClean="0">
                <a:solidFill>
                  <a:srgbClr val="FF0000"/>
                </a:solidFill>
                <a:ea typeface="굴림" pitchFamily="34" charset="-127"/>
              </a:rPr>
              <a:t>Networks are complex! </a:t>
            </a:r>
          </a:p>
          <a:p>
            <a:r>
              <a:rPr lang="en-US" altLang="ko-KR" sz="2400" dirty="0" smtClean="0">
                <a:ea typeface="굴림" pitchFamily="34" charset="-127"/>
              </a:rPr>
              <a:t>many “pieces”:</a:t>
            </a:r>
          </a:p>
          <a:p>
            <a:pPr lvl="1"/>
            <a:r>
              <a:rPr lang="en-US" altLang="ko-KR" dirty="0" smtClean="0">
                <a:ea typeface="굴림" pitchFamily="34" charset="-127"/>
              </a:rPr>
              <a:t>hosts</a:t>
            </a:r>
          </a:p>
          <a:p>
            <a:pPr lvl="1"/>
            <a:r>
              <a:rPr lang="en-US" altLang="ko-KR" dirty="0" smtClean="0">
                <a:ea typeface="굴림" pitchFamily="34" charset="-127"/>
              </a:rPr>
              <a:t>routers</a:t>
            </a:r>
          </a:p>
          <a:p>
            <a:pPr lvl="1"/>
            <a:r>
              <a:rPr lang="en-US" altLang="ko-KR" dirty="0" smtClean="0">
                <a:ea typeface="굴림" pitchFamily="34" charset="-127"/>
              </a:rPr>
              <a:t>links of various media</a:t>
            </a:r>
          </a:p>
          <a:p>
            <a:pPr lvl="1"/>
            <a:r>
              <a:rPr lang="en-US" altLang="ko-KR" dirty="0" smtClean="0">
                <a:ea typeface="굴림" pitchFamily="34" charset="-127"/>
              </a:rPr>
              <a:t>applications</a:t>
            </a:r>
          </a:p>
          <a:p>
            <a:pPr lvl="1"/>
            <a:r>
              <a:rPr lang="en-US" altLang="ko-KR" dirty="0" smtClean="0">
                <a:ea typeface="굴림" pitchFamily="34" charset="-127"/>
              </a:rPr>
              <a:t>protocols</a:t>
            </a:r>
          </a:p>
          <a:p>
            <a:pPr lvl="1"/>
            <a:r>
              <a:rPr lang="en-US" altLang="ko-KR" dirty="0" smtClean="0">
                <a:ea typeface="굴림" pitchFamily="34" charset="-127"/>
              </a:rPr>
              <a:t>hardware, software</a:t>
            </a:r>
            <a:endParaRPr lang="en-US" altLang="ko-KR" sz="2000" dirty="0" smtClean="0">
              <a:ea typeface="굴림" pitchFamily="34" charset="-127"/>
            </a:endParaRPr>
          </a:p>
        </p:txBody>
      </p:sp>
      <p:sp>
        <p:nvSpPr>
          <p:cNvPr id="88070" name="Rectangle 4"/>
          <p:cNvSpPr>
            <a:spLocks noGrp="1" noChangeArrowheads="1"/>
          </p:cNvSpPr>
          <p:nvPr>
            <p:ph type="body" sz="half" idx="2"/>
          </p:nvPr>
        </p:nvSpPr>
        <p:spPr>
          <a:xfrm>
            <a:off x="4552950" y="2266950"/>
            <a:ext cx="3943350" cy="2619375"/>
          </a:xfrm>
        </p:spPr>
        <p:txBody>
          <a:bodyPr/>
          <a:lstStyle/>
          <a:p>
            <a:pPr algn="ctr">
              <a:buFont typeface="Wingdings" pitchFamily="2" charset="2"/>
              <a:buNone/>
            </a:pPr>
            <a:r>
              <a:rPr lang="en-US" altLang="ko-KR" u="sng" smtClean="0">
                <a:solidFill>
                  <a:srgbClr val="FF0000"/>
                </a:solidFill>
                <a:ea typeface="굴림" pitchFamily="34" charset="-127"/>
              </a:rPr>
              <a:t>Question:</a:t>
            </a:r>
            <a:r>
              <a:rPr lang="en-US" altLang="ko-KR" sz="2400" u="sng" smtClean="0">
                <a:solidFill>
                  <a:srgbClr val="FF0000"/>
                </a:solidFill>
                <a:ea typeface="굴림" pitchFamily="34" charset="-127"/>
              </a:rPr>
              <a:t> </a:t>
            </a:r>
          </a:p>
          <a:p>
            <a:pPr algn="ctr">
              <a:buFont typeface="Wingdings" pitchFamily="2" charset="2"/>
              <a:buNone/>
            </a:pPr>
            <a:r>
              <a:rPr lang="en-US" altLang="ko-KR" sz="2400" smtClean="0">
                <a:ea typeface="굴림" pitchFamily="34" charset="-127"/>
              </a:rPr>
              <a:t>Is there any hope of </a:t>
            </a:r>
            <a:r>
              <a:rPr lang="en-US" altLang="ko-KR" sz="2400" i="1" smtClean="0">
                <a:ea typeface="굴림" pitchFamily="34" charset="-127"/>
              </a:rPr>
              <a:t>organizing</a:t>
            </a:r>
            <a:r>
              <a:rPr lang="en-US" altLang="ko-KR" sz="2400" smtClean="0">
                <a:ea typeface="굴림" pitchFamily="34" charset="-127"/>
              </a:rPr>
              <a:t> structure of network?</a:t>
            </a:r>
          </a:p>
          <a:p>
            <a:pPr algn="ctr">
              <a:buFont typeface="Wingdings" pitchFamily="2" charset="2"/>
              <a:buNone/>
            </a:pPr>
            <a:endParaRPr lang="en-US" altLang="ko-KR" sz="2400" smtClean="0">
              <a:ea typeface="굴림" pitchFamily="34" charset="-127"/>
            </a:endParaRPr>
          </a:p>
          <a:p>
            <a:pPr algn="ctr">
              <a:buFont typeface="Wingdings" pitchFamily="2" charset="2"/>
              <a:buNone/>
            </a:pPr>
            <a:r>
              <a:rPr lang="en-US" altLang="ko-KR" sz="2400" smtClean="0">
                <a:ea typeface="굴림" pitchFamily="34" charset="-127"/>
              </a:rPr>
              <a:t>Or at least our discussion of networks?</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89091" name="Slide Number Placeholder 5"/>
          <p:cNvSpPr>
            <a:spLocks noGrp="1"/>
          </p:cNvSpPr>
          <p:nvPr>
            <p:ph type="sldNum" sz="quarter" idx="12"/>
          </p:nvPr>
        </p:nvSpPr>
        <p:spPr>
          <a:noFill/>
        </p:spPr>
        <p:txBody>
          <a:bodyPr/>
          <a:lstStyle/>
          <a:p>
            <a:r>
              <a:rPr lang="en-US" altLang="ko-KR" smtClean="0">
                <a:ea typeface="굴림" pitchFamily="34" charset="-127"/>
              </a:rPr>
              <a:t>1-</a:t>
            </a:r>
            <a:fld id="{43D6FE08-454A-4241-AAB2-8A1B657B6347}" type="slidenum">
              <a:rPr lang="en-US" altLang="ko-KR" smtClean="0">
                <a:ea typeface="굴림" pitchFamily="34" charset="-127"/>
              </a:rPr>
              <a:pPr/>
              <a:t>94</a:t>
            </a:fld>
            <a:endParaRPr lang="en-US" altLang="ko-KR" smtClean="0">
              <a:ea typeface="굴림" pitchFamily="34" charset="-127"/>
            </a:endParaRPr>
          </a:p>
        </p:txBody>
      </p:sp>
      <p:sp>
        <p:nvSpPr>
          <p:cNvPr id="89092" name="Rectangle 2"/>
          <p:cNvSpPr>
            <a:spLocks noGrp="1" noChangeArrowheads="1"/>
          </p:cNvSpPr>
          <p:nvPr>
            <p:ph type="title"/>
          </p:nvPr>
        </p:nvSpPr>
        <p:spPr/>
        <p:txBody>
          <a:bodyPr/>
          <a:lstStyle/>
          <a:p>
            <a:r>
              <a:rPr lang="en-US" altLang="ko-KR" sz="3600" smtClean="0">
                <a:ea typeface="굴림" pitchFamily="34" charset="-127"/>
              </a:rPr>
              <a:t>Organization of air travel</a:t>
            </a:r>
            <a:endParaRPr lang="en-US" altLang="ko-KR" smtClean="0">
              <a:ea typeface="굴림" pitchFamily="34" charset="-127"/>
            </a:endParaRPr>
          </a:p>
        </p:txBody>
      </p:sp>
      <p:sp>
        <p:nvSpPr>
          <p:cNvPr id="89093" name="Rectangle 3"/>
          <p:cNvSpPr>
            <a:spLocks noGrp="1" noChangeArrowheads="1"/>
          </p:cNvSpPr>
          <p:nvPr>
            <p:ph type="body" idx="1"/>
          </p:nvPr>
        </p:nvSpPr>
        <p:spPr>
          <a:xfrm>
            <a:off x="838200" y="5489575"/>
            <a:ext cx="7772400" cy="542925"/>
          </a:xfrm>
        </p:spPr>
        <p:txBody>
          <a:bodyPr/>
          <a:lstStyle/>
          <a:p>
            <a:r>
              <a:rPr lang="en-US" altLang="ko-KR" smtClean="0">
                <a:ea typeface="굴림" pitchFamily="34" charset="-127"/>
              </a:rPr>
              <a:t>a series of steps</a:t>
            </a:r>
          </a:p>
        </p:txBody>
      </p:sp>
      <p:grpSp>
        <p:nvGrpSpPr>
          <p:cNvPr id="2" name="Group 4"/>
          <p:cNvGrpSpPr>
            <a:grpSpLocks/>
          </p:cNvGrpSpPr>
          <p:nvPr/>
        </p:nvGrpSpPr>
        <p:grpSpPr bwMode="auto">
          <a:xfrm>
            <a:off x="1111250" y="1587500"/>
            <a:ext cx="6508750" cy="3294063"/>
            <a:chOff x="700" y="1000"/>
            <a:chExt cx="4100" cy="2075"/>
          </a:xfrm>
        </p:grpSpPr>
        <p:sp>
          <p:nvSpPr>
            <p:cNvPr id="89095" name="Text Box 5"/>
            <p:cNvSpPr txBox="1">
              <a:spLocks noChangeArrowheads="1"/>
            </p:cNvSpPr>
            <p:nvPr/>
          </p:nvSpPr>
          <p:spPr bwMode="auto">
            <a:xfrm>
              <a:off x="846" y="1007"/>
              <a:ext cx="1401" cy="1786"/>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ticket (purchase)</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baggage (check)</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gates (load)</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runway takeoff</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airplane routing</a:t>
              </a:r>
            </a:p>
          </p:txBody>
        </p:sp>
        <p:sp>
          <p:nvSpPr>
            <p:cNvPr id="89096" name="Text Box 6"/>
            <p:cNvSpPr txBox="1">
              <a:spLocks noChangeArrowheads="1"/>
            </p:cNvSpPr>
            <p:nvPr/>
          </p:nvSpPr>
          <p:spPr bwMode="auto">
            <a:xfrm>
              <a:off x="3242" y="1001"/>
              <a:ext cx="1364" cy="1786"/>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ticket (complain)</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baggage (claim)</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gates (unload)</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runway landing</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airplane routing</a:t>
              </a:r>
            </a:p>
          </p:txBody>
        </p:sp>
        <p:sp>
          <p:nvSpPr>
            <p:cNvPr id="89097" name="Text Box 7"/>
            <p:cNvSpPr txBox="1">
              <a:spLocks noChangeArrowheads="1"/>
            </p:cNvSpPr>
            <p:nvPr/>
          </p:nvSpPr>
          <p:spPr bwMode="auto">
            <a:xfrm>
              <a:off x="2074" y="2825"/>
              <a:ext cx="1285" cy="250"/>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airplane routing</a:t>
              </a:r>
            </a:p>
          </p:txBody>
        </p:sp>
        <p:sp>
          <p:nvSpPr>
            <p:cNvPr id="89098"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0115" name="Slide Number Placeholder 5"/>
          <p:cNvSpPr>
            <a:spLocks noGrp="1"/>
          </p:cNvSpPr>
          <p:nvPr>
            <p:ph type="sldNum" sz="quarter" idx="12"/>
          </p:nvPr>
        </p:nvSpPr>
        <p:spPr>
          <a:noFill/>
        </p:spPr>
        <p:txBody>
          <a:bodyPr/>
          <a:lstStyle/>
          <a:p>
            <a:r>
              <a:rPr lang="en-US" altLang="ko-KR" smtClean="0">
                <a:ea typeface="굴림" pitchFamily="34" charset="-127"/>
              </a:rPr>
              <a:t>1-</a:t>
            </a:r>
            <a:fld id="{976385DB-5D46-4D5F-A82D-060D06E7F729}" type="slidenum">
              <a:rPr lang="en-US" altLang="ko-KR" smtClean="0">
                <a:ea typeface="굴림" pitchFamily="34" charset="-127"/>
              </a:rPr>
              <a:pPr/>
              <a:t>95</a:t>
            </a:fld>
            <a:endParaRPr lang="en-US" altLang="ko-KR" smtClean="0">
              <a:ea typeface="굴림" pitchFamily="34" charset="-127"/>
            </a:endParaRPr>
          </a:p>
        </p:txBody>
      </p:sp>
      <p:grpSp>
        <p:nvGrpSpPr>
          <p:cNvPr id="2" name="Group 38"/>
          <p:cNvGrpSpPr>
            <a:grpSpLocks/>
          </p:cNvGrpSpPr>
          <p:nvPr/>
        </p:nvGrpSpPr>
        <p:grpSpPr bwMode="auto">
          <a:xfrm>
            <a:off x="434975" y="1314450"/>
            <a:ext cx="8418513" cy="2835275"/>
            <a:chOff x="258" y="1214"/>
            <a:chExt cx="5303" cy="1786"/>
          </a:xfrm>
        </p:grpSpPr>
        <p:sp>
          <p:nvSpPr>
            <p:cNvPr id="90119"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p>
              <a:endParaRPr lang="ko-KR" altLang="ko-KR">
                <a:ea typeface="굴림" pitchFamily="34" charset="-127"/>
              </a:endParaRPr>
            </a:p>
          </p:txBody>
        </p:sp>
        <p:sp>
          <p:nvSpPr>
            <p:cNvPr id="90120" name="Text Box 3"/>
            <p:cNvSpPr txBox="1">
              <a:spLocks noChangeArrowheads="1"/>
            </p:cNvSpPr>
            <p:nvPr/>
          </p:nvSpPr>
          <p:spPr bwMode="auto">
            <a:xfrm>
              <a:off x="258" y="1597"/>
              <a:ext cx="1071" cy="1021"/>
            </a:xfrm>
            <a:prstGeom prst="rect">
              <a:avLst/>
            </a:prstGeom>
            <a:noFill/>
            <a:ln w="9525">
              <a:noFill/>
              <a:miter lim="800000"/>
              <a:headEnd/>
              <a:tailEnd/>
            </a:ln>
          </p:spPr>
          <p:txBody>
            <a:bodyPr>
              <a:spAutoFit/>
            </a:bodyPr>
            <a:lstStyle/>
            <a:p>
              <a:pPr algn="ctr">
                <a:lnSpc>
                  <a:spcPct val="80000"/>
                </a:lnSpc>
              </a:pPr>
              <a:r>
                <a:rPr lang="en-US" altLang="ko-KR" sz="1400">
                  <a:latin typeface="Arial" charset="0"/>
                  <a:ea typeface="굴림" pitchFamily="34" charset="-127"/>
                </a:rPr>
                <a:t>ticket (purchase)</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baggage (check)</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gates (load)</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runway (takeoff)</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airplane routing</a:t>
              </a:r>
            </a:p>
          </p:txBody>
        </p:sp>
        <p:sp>
          <p:nvSpPr>
            <p:cNvPr id="90121" name="Line 4"/>
            <p:cNvSpPr>
              <a:spLocks noChangeShapeType="1"/>
            </p:cNvSpPr>
            <p:nvPr/>
          </p:nvSpPr>
          <p:spPr bwMode="auto">
            <a:xfrm>
              <a:off x="271" y="1770"/>
              <a:ext cx="1021" cy="1"/>
            </a:xfrm>
            <a:prstGeom prst="line">
              <a:avLst/>
            </a:prstGeom>
            <a:noFill/>
            <a:ln w="19050">
              <a:solidFill>
                <a:schemeClr val="tx1"/>
              </a:solidFill>
              <a:round/>
              <a:headEnd/>
              <a:tailEnd/>
            </a:ln>
          </p:spPr>
          <p:txBody>
            <a:bodyPr/>
            <a:lstStyle/>
            <a:p>
              <a:endParaRPr lang="zh-CN" altLang="en-US"/>
            </a:p>
          </p:txBody>
        </p:sp>
        <p:sp>
          <p:nvSpPr>
            <p:cNvPr id="90122" name="Line 5"/>
            <p:cNvSpPr>
              <a:spLocks noChangeShapeType="1"/>
            </p:cNvSpPr>
            <p:nvPr/>
          </p:nvSpPr>
          <p:spPr bwMode="auto">
            <a:xfrm>
              <a:off x="275" y="1989"/>
              <a:ext cx="1021" cy="1"/>
            </a:xfrm>
            <a:prstGeom prst="line">
              <a:avLst/>
            </a:prstGeom>
            <a:noFill/>
            <a:ln w="19050">
              <a:solidFill>
                <a:schemeClr val="tx1"/>
              </a:solidFill>
              <a:round/>
              <a:headEnd/>
              <a:tailEnd/>
            </a:ln>
          </p:spPr>
          <p:txBody>
            <a:bodyPr/>
            <a:lstStyle/>
            <a:p>
              <a:endParaRPr lang="zh-CN" altLang="en-US"/>
            </a:p>
          </p:txBody>
        </p:sp>
        <p:sp>
          <p:nvSpPr>
            <p:cNvPr id="90123" name="Line 6"/>
            <p:cNvSpPr>
              <a:spLocks noChangeShapeType="1"/>
            </p:cNvSpPr>
            <p:nvPr/>
          </p:nvSpPr>
          <p:spPr bwMode="auto">
            <a:xfrm>
              <a:off x="271" y="2207"/>
              <a:ext cx="1021" cy="1"/>
            </a:xfrm>
            <a:prstGeom prst="line">
              <a:avLst/>
            </a:prstGeom>
            <a:noFill/>
            <a:ln w="19050">
              <a:solidFill>
                <a:schemeClr val="tx1"/>
              </a:solidFill>
              <a:round/>
              <a:headEnd/>
              <a:tailEnd/>
            </a:ln>
          </p:spPr>
          <p:txBody>
            <a:bodyPr/>
            <a:lstStyle/>
            <a:p>
              <a:endParaRPr lang="zh-CN" altLang="en-US"/>
            </a:p>
          </p:txBody>
        </p:sp>
        <p:sp>
          <p:nvSpPr>
            <p:cNvPr id="90124" name="Line 7"/>
            <p:cNvSpPr>
              <a:spLocks noChangeShapeType="1"/>
            </p:cNvSpPr>
            <p:nvPr/>
          </p:nvSpPr>
          <p:spPr bwMode="auto">
            <a:xfrm>
              <a:off x="279" y="2426"/>
              <a:ext cx="1021" cy="1"/>
            </a:xfrm>
            <a:prstGeom prst="line">
              <a:avLst/>
            </a:prstGeom>
            <a:noFill/>
            <a:ln w="19050">
              <a:solidFill>
                <a:schemeClr val="tx1"/>
              </a:solidFill>
              <a:round/>
              <a:headEnd/>
              <a:tailEnd/>
            </a:ln>
          </p:spPr>
          <p:txBody>
            <a:bodyPr/>
            <a:lstStyle/>
            <a:p>
              <a:endParaRPr lang="zh-CN" altLang="en-US"/>
            </a:p>
          </p:txBody>
        </p:sp>
        <p:sp>
          <p:nvSpPr>
            <p:cNvPr id="90125" name="Text Box 8"/>
            <p:cNvSpPr txBox="1">
              <a:spLocks noChangeArrowheads="1"/>
            </p:cNvSpPr>
            <p:nvPr/>
          </p:nvSpPr>
          <p:spPr bwMode="auto">
            <a:xfrm>
              <a:off x="493" y="2706"/>
              <a:ext cx="525" cy="288"/>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departure</a:t>
              </a:r>
            </a:p>
            <a:p>
              <a:pPr algn="ctr" eaLnBrk="1" hangingPunct="1"/>
              <a:r>
                <a:rPr lang="en-US" altLang="ko-KR" sz="1200">
                  <a:latin typeface="Arial" charset="0"/>
                  <a:ea typeface="굴림" pitchFamily="34" charset="-127"/>
                </a:rPr>
                <a:t>airport</a:t>
              </a:r>
            </a:p>
          </p:txBody>
        </p:sp>
        <p:sp>
          <p:nvSpPr>
            <p:cNvPr id="90126" name="Text Box 9"/>
            <p:cNvSpPr txBox="1">
              <a:spLocks noChangeArrowheads="1"/>
            </p:cNvSpPr>
            <p:nvPr/>
          </p:nvSpPr>
          <p:spPr bwMode="auto">
            <a:xfrm>
              <a:off x="3756" y="2712"/>
              <a:ext cx="387" cy="288"/>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arrival</a:t>
              </a:r>
            </a:p>
            <a:p>
              <a:pPr algn="ctr" eaLnBrk="1" hangingPunct="1"/>
              <a:r>
                <a:rPr lang="en-US" altLang="ko-KR" sz="1200">
                  <a:latin typeface="Arial" charset="0"/>
                  <a:ea typeface="굴림" pitchFamily="34" charset="-127"/>
                </a:rPr>
                <a:t>airport</a:t>
              </a:r>
            </a:p>
          </p:txBody>
        </p:sp>
        <p:sp>
          <p:nvSpPr>
            <p:cNvPr id="90127" name="Text Box 10"/>
            <p:cNvSpPr txBox="1">
              <a:spLocks noChangeArrowheads="1"/>
            </p:cNvSpPr>
            <p:nvPr/>
          </p:nvSpPr>
          <p:spPr bwMode="auto">
            <a:xfrm>
              <a:off x="1859" y="2709"/>
              <a:ext cx="1042" cy="288"/>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intermediate air-traffic</a:t>
              </a:r>
            </a:p>
            <a:p>
              <a:pPr algn="ctr" eaLnBrk="1" hangingPunct="1"/>
              <a:r>
                <a:rPr lang="en-US" altLang="ko-KR" sz="1200">
                  <a:latin typeface="Arial" charset="0"/>
                  <a:ea typeface="굴림" pitchFamily="34" charset="-127"/>
                </a:rPr>
                <a:t>control centers</a:t>
              </a:r>
            </a:p>
          </p:txBody>
        </p:sp>
        <p:pic>
          <p:nvPicPr>
            <p:cNvPr id="90128" name="Picture 11" descr="yylgaifm[1]"/>
            <p:cNvPicPr>
              <a:picLocks noChangeAspect="1" noChangeArrowheads="1"/>
            </p:cNvPicPr>
            <p:nvPr/>
          </p:nvPicPr>
          <p:blipFill>
            <a:blip r:embed="rId3" cstate="print"/>
            <a:srcRect/>
            <a:stretch>
              <a:fillRect/>
            </a:stretch>
          </p:blipFill>
          <p:spPr bwMode="auto">
            <a:xfrm flipH="1">
              <a:off x="1830" y="1315"/>
              <a:ext cx="963" cy="290"/>
            </a:xfrm>
            <a:prstGeom prst="rect">
              <a:avLst/>
            </a:prstGeom>
            <a:noFill/>
            <a:ln w="9525">
              <a:noFill/>
              <a:miter lim="800000"/>
              <a:headEnd/>
              <a:tailEnd/>
            </a:ln>
          </p:spPr>
        </p:pic>
        <p:sp>
          <p:nvSpPr>
            <p:cNvPr id="90129" name="Line 12"/>
            <p:cNvSpPr>
              <a:spLocks noChangeShapeType="1"/>
            </p:cNvSpPr>
            <p:nvPr/>
          </p:nvSpPr>
          <p:spPr bwMode="auto">
            <a:xfrm>
              <a:off x="2133" y="1214"/>
              <a:ext cx="284" cy="1"/>
            </a:xfrm>
            <a:prstGeom prst="line">
              <a:avLst/>
            </a:prstGeom>
            <a:noFill/>
            <a:ln w="9525">
              <a:solidFill>
                <a:schemeClr val="tx1"/>
              </a:solidFill>
              <a:round/>
              <a:headEnd/>
              <a:tailEnd/>
            </a:ln>
          </p:spPr>
          <p:txBody>
            <a:bodyPr/>
            <a:lstStyle/>
            <a:p>
              <a:endParaRPr lang="zh-CN" altLang="en-US"/>
            </a:p>
          </p:txBody>
        </p:sp>
        <p:sp>
          <p:nvSpPr>
            <p:cNvPr id="90130" name="Line 13"/>
            <p:cNvSpPr>
              <a:spLocks noChangeShapeType="1"/>
            </p:cNvSpPr>
            <p:nvPr/>
          </p:nvSpPr>
          <p:spPr bwMode="auto">
            <a:xfrm>
              <a:off x="2229" y="1310"/>
              <a:ext cx="284" cy="1"/>
            </a:xfrm>
            <a:prstGeom prst="line">
              <a:avLst/>
            </a:prstGeom>
            <a:noFill/>
            <a:ln w="9525">
              <a:solidFill>
                <a:schemeClr val="tx1"/>
              </a:solidFill>
              <a:round/>
              <a:headEnd/>
              <a:tailEnd/>
            </a:ln>
          </p:spPr>
          <p:txBody>
            <a:bodyPr/>
            <a:lstStyle/>
            <a:p>
              <a:endParaRPr lang="zh-CN" altLang="en-US"/>
            </a:p>
          </p:txBody>
        </p:sp>
        <p:sp>
          <p:nvSpPr>
            <p:cNvPr id="90131" name="Line 14"/>
            <p:cNvSpPr>
              <a:spLocks noChangeShapeType="1"/>
            </p:cNvSpPr>
            <p:nvPr/>
          </p:nvSpPr>
          <p:spPr bwMode="auto">
            <a:xfrm>
              <a:off x="2325" y="1406"/>
              <a:ext cx="284" cy="1"/>
            </a:xfrm>
            <a:prstGeom prst="line">
              <a:avLst/>
            </a:prstGeom>
            <a:noFill/>
            <a:ln w="9525">
              <a:solidFill>
                <a:schemeClr val="tx1"/>
              </a:solidFill>
              <a:round/>
              <a:headEnd/>
              <a:tailEnd/>
            </a:ln>
          </p:spPr>
          <p:txBody>
            <a:bodyPr/>
            <a:lstStyle/>
            <a:p>
              <a:endParaRPr lang="zh-CN" altLang="en-US"/>
            </a:p>
          </p:txBody>
        </p:sp>
        <p:grpSp>
          <p:nvGrpSpPr>
            <p:cNvPr id="3" name="Group 15"/>
            <p:cNvGrpSpPr>
              <a:grpSpLocks/>
            </p:cNvGrpSpPr>
            <p:nvPr/>
          </p:nvGrpSpPr>
          <p:grpSpPr bwMode="auto">
            <a:xfrm>
              <a:off x="1436" y="2441"/>
              <a:ext cx="1071" cy="186"/>
              <a:chOff x="1813" y="2187"/>
              <a:chExt cx="1071" cy="186"/>
            </a:xfrm>
          </p:grpSpPr>
          <p:sp>
            <p:nvSpPr>
              <p:cNvPr id="90152"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90153" name="Text Box 17"/>
              <p:cNvSpPr txBox="1">
                <a:spLocks noChangeArrowheads="1"/>
              </p:cNvSpPr>
              <p:nvPr/>
            </p:nvSpPr>
            <p:spPr bwMode="auto">
              <a:xfrm>
                <a:off x="1813" y="2200"/>
                <a:ext cx="1071" cy="165"/>
              </a:xfrm>
              <a:prstGeom prst="rect">
                <a:avLst/>
              </a:prstGeom>
              <a:noFill/>
              <a:ln w="9525">
                <a:noFill/>
                <a:miter lim="800000"/>
                <a:headEnd/>
                <a:tailEnd/>
              </a:ln>
            </p:spPr>
            <p:txBody>
              <a:bodyPr>
                <a:spAutoFit/>
              </a:bodyPr>
              <a:lstStyle/>
              <a:p>
                <a:pPr>
                  <a:lnSpc>
                    <a:spcPct val="80000"/>
                  </a:lnSpc>
                </a:pPr>
                <a:r>
                  <a:rPr lang="en-US" altLang="ko-KR" sz="1400">
                    <a:latin typeface="Arial" charset="0"/>
                    <a:ea typeface="굴림" pitchFamily="34" charset="-127"/>
                  </a:rPr>
                  <a:t>airplane routing</a:t>
                </a:r>
              </a:p>
            </p:txBody>
          </p:sp>
        </p:grpSp>
        <p:grpSp>
          <p:nvGrpSpPr>
            <p:cNvPr id="4" name="Group 18"/>
            <p:cNvGrpSpPr>
              <a:grpSpLocks/>
            </p:cNvGrpSpPr>
            <p:nvPr/>
          </p:nvGrpSpPr>
          <p:grpSpPr bwMode="auto">
            <a:xfrm>
              <a:off x="2417" y="2441"/>
              <a:ext cx="1071" cy="186"/>
              <a:chOff x="1813" y="2187"/>
              <a:chExt cx="1071" cy="186"/>
            </a:xfrm>
          </p:grpSpPr>
          <p:sp>
            <p:nvSpPr>
              <p:cNvPr id="90150"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90151" name="Text Box 20"/>
              <p:cNvSpPr txBox="1">
                <a:spLocks noChangeArrowheads="1"/>
              </p:cNvSpPr>
              <p:nvPr/>
            </p:nvSpPr>
            <p:spPr bwMode="auto">
              <a:xfrm>
                <a:off x="1813" y="2200"/>
                <a:ext cx="1071" cy="165"/>
              </a:xfrm>
              <a:prstGeom prst="rect">
                <a:avLst/>
              </a:prstGeom>
              <a:noFill/>
              <a:ln w="9525">
                <a:noFill/>
                <a:miter lim="800000"/>
                <a:headEnd/>
                <a:tailEnd/>
              </a:ln>
            </p:spPr>
            <p:txBody>
              <a:bodyPr>
                <a:spAutoFit/>
              </a:bodyPr>
              <a:lstStyle/>
              <a:p>
                <a:pPr>
                  <a:lnSpc>
                    <a:spcPct val="80000"/>
                  </a:lnSpc>
                </a:pPr>
                <a:r>
                  <a:rPr lang="en-US" altLang="ko-KR" sz="1400">
                    <a:latin typeface="Arial" charset="0"/>
                    <a:ea typeface="굴림" pitchFamily="34" charset="-127"/>
                  </a:rPr>
                  <a:t>airplane routing</a:t>
                </a:r>
              </a:p>
            </p:txBody>
          </p:sp>
        </p:grpSp>
        <p:sp>
          <p:nvSpPr>
            <p:cNvPr id="90134"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p>
              <a:endParaRPr lang="ko-KR" altLang="ko-KR">
                <a:ea typeface="굴림" pitchFamily="34" charset="-127"/>
              </a:endParaRPr>
            </a:p>
          </p:txBody>
        </p:sp>
        <p:sp>
          <p:nvSpPr>
            <p:cNvPr id="90135" name="Text Box 22"/>
            <p:cNvSpPr txBox="1">
              <a:spLocks noChangeArrowheads="1"/>
            </p:cNvSpPr>
            <p:nvPr/>
          </p:nvSpPr>
          <p:spPr bwMode="auto">
            <a:xfrm>
              <a:off x="3412" y="1598"/>
              <a:ext cx="1071" cy="1021"/>
            </a:xfrm>
            <a:prstGeom prst="rect">
              <a:avLst/>
            </a:prstGeom>
            <a:noFill/>
            <a:ln w="9525">
              <a:noFill/>
              <a:miter lim="800000"/>
              <a:headEnd/>
              <a:tailEnd/>
            </a:ln>
          </p:spPr>
          <p:txBody>
            <a:bodyPr>
              <a:spAutoFit/>
            </a:bodyPr>
            <a:lstStyle/>
            <a:p>
              <a:pPr algn="ctr">
                <a:lnSpc>
                  <a:spcPct val="80000"/>
                </a:lnSpc>
              </a:pPr>
              <a:r>
                <a:rPr lang="en-US" altLang="ko-KR" sz="1400">
                  <a:latin typeface="Arial" charset="0"/>
                  <a:ea typeface="굴림" pitchFamily="34" charset="-127"/>
                </a:rPr>
                <a:t>ticket (complain)</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baggage (claim</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gates (unload)</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runway (land)</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airplane routing</a:t>
              </a:r>
            </a:p>
          </p:txBody>
        </p:sp>
        <p:sp>
          <p:nvSpPr>
            <p:cNvPr id="90136" name="Line 23"/>
            <p:cNvSpPr>
              <a:spLocks noChangeShapeType="1"/>
            </p:cNvSpPr>
            <p:nvPr/>
          </p:nvSpPr>
          <p:spPr bwMode="auto">
            <a:xfrm>
              <a:off x="3453" y="1777"/>
              <a:ext cx="1021" cy="1"/>
            </a:xfrm>
            <a:prstGeom prst="line">
              <a:avLst/>
            </a:prstGeom>
            <a:noFill/>
            <a:ln w="19050">
              <a:solidFill>
                <a:schemeClr val="tx1"/>
              </a:solidFill>
              <a:round/>
              <a:headEnd/>
              <a:tailEnd/>
            </a:ln>
          </p:spPr>
          <p:txBody>
            <a:bodyPr/>
            <a:lstStyle/>
            <a:p>
              <a:endParaRPr lang="zh-CN" altLang="en-US"/>
            </a:p>
          </p:txBody>
        </p:sp>
        <p:sp>
          <p:nvSpPr>
            <p:cNvPr id="90137" name="Line 24"/>
            <p:cNvSpPr>
              <a:spLocks noChangeShapeType="1"/>
            </p:cNvSpPr>
            <p:nvPr/>
          </p:nvSpPr>
          <p:spPr bwMode="auto">
            <a:xfrm>
              <a:off x="3457" y="1996"/>
              <a:ext cx="1021" cy="1"/>
            </a:xfrm>
            <a:prstGeom prst="line">
              <a:avLst/>
            </a:prstGeom>
            <a:noFill/>
            <a:ln w="19050">
              <a:solidFill>
                <a:schemeClr val="tx1"/>
              </a:solidFill>
              <a:round/>
              <a:headEnd/>
              <a:tailEnd/>
            </a:ln>
          </p:spPr>
          <p:txBody>
            <a:bodyPr/>
            <a:lstStyle/>
            <a:p>
              <a:endParaRPr lang="zh-CN" altLang="en-US"/>
            </a:p>
          </p:txBody>
        </p:sp>
        <p:sp>
          <p:nvSpPr>
            <p:cNvPr id="90138" name="Line 25"/>
            <p:cNvSpPr>
              <a:spLocks noChangeShapeType="1"/>
            </p:cNvSpPr>
            <p:nvPr/>
          </p:nvSpPr>
          <p:spPr bwMode="auto">
            <a:xfrm>
              <a:off x="3453" y="2214"/>
              <a:ext cx="1021" cy="1"/>
            </a:xfrm>
            <a:prstGeom prst="line">
              <a:avLst/>
            </a:prstGeom>
            <a:noFill/>
            <a:ln w="19050">
              <a:solidFill>
                <a:schemeClr val="tx1"/>
              </a:solidFill>
              <a:round/>
              <a:headEnd/>
              <a:tailEnd/>
            </a:ln>
          </p:spPr>
          <p:txBody>
            <a:bodyPr/>
            <a:lstStyle/>
            <a:p>
              <a:endParaRPr lang="zh-CN" altLang="en-US"/>
            </a:p>
          </p:txBody>
        </p:sp>
        <p:sp>
          <p:nvSpPr>
            <p:cNvPr id="90139" name="Line 26"/>
            <p:cNvSpPr>
              <a:spLocks noChangeShapeType="1"/>
            </p:cNvSpPr>
            <p:nvPr/>
          </p:nvSpPr>
          <p:spPr bwMode="auto">
            <a:xfrm>
              <a:off x="3461" y="2433"/>
              <a:ext cx="1021" cy="1"/>
            </a:xfrm>
            <a:prstGeom prst="line">
              <a:avLst/>
            </a:prstGeom>
            <a:noFill/>
            <a:ln w="19050">
              <a:solidFill>
                <a:schemeClr val="tx1"/>
              </a:solidFill>
              <a:round/>
              <a:headEnd/>
              <a:tailEnd/>
            </a:ln>
          </p:spPr>
          <p:txBody>
            <a:bodyPr/>
            <a:lstStyle/>
            <a:p>
              <a:endParaRPr lang="zh-CN" altLang="en-US"/>
            </a:p>
          </p:txBody>
        </p:sp>
        <p:sp>
          <p:nvSpPr>
            <p:cNvPr id="90140"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ko-KR" altLang="ko-KR">
                <a:ea typeface="굴림" pitchFamily="34" charset="-127"/>
              </a:endParaRPr>
            </a:p>
          </p:txBody>
        </p:sp>
        <p:sp>
          <p:nvSpPr>
            <p:cNvPr id="90141"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ko-KR" altLang="ko-KR">
                <a:ea typeface="굴림" pitchFamily="34" charset="-127"/>
              </a:endParaRPr>
            </a:p>
          </p:txBody>
        </p:sp>
        <p:sp>
          <p:nvSpPr>
            <p:cNvPr id="90142"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ko-KR" altLang="ko-KR">
                <a:ea typeface="굴림" pitchFamily="34" charset="-127"/>
              </a:endParaRPr>
            </a:p>
          </p:txBody>
        </p:sp>
        <p:sp>
          <p:nvSpPr>
            <p:cNvPr id="90143"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ko-KR" altLang="ko-KR">
                <a:ea typeface="굴림" pitchFamily="34" charset="-127"/>
              </a:endParaRPr>
            </a:p>
          </p:txBody>
        </p:sp>
        <p:sp>
          <p:nvSpPr>
            <p:cNvPr id="90144"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ko-KR" altLang="ko-KR">
                <a:ea typeface="굴림" pitchFamily="34" charset="-127"/>
              </a:endParaRPr>
            </a:p>
          </p:txBody>
        </p:sp>
        <p:sp>
          <p:nvSpPr>
            <p:cNvPr id="90145" name="Text Box 32"/>
            <p:cNvSpPr txBox="1">
              <a:spLocks noChangeArrowheads="1"/>
            </p:cNvSpPr>
            <p:nvPr/>
          </p:nvSpPr>
          <p:spPr bwMode="auto">
            <a:xfrm>
              <a:off x="4776" y="1588"/>
              <a:ext cx="340" cy="173"/>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ticket</a:t>
              </a:r>
            </a:p>
          </p:txBody>
        </p:sp>
        <p:sp>
          <p:nvSpPr>
            <p:cNvPr id="90146" name="Text Box 33"/>
            <p:cNvSpPr txBox="1">
              <a:spLocks noChangeArrowheads="1"/>
            </p:cNvSpPr>
            <p:nvPr/>
          </p:nvSpPr>
          <p:spPr bwMode="auto">
            <a:xfrm>
              <a:off x="4774" y="1801"/>
              <a:ext cx="487" cy="173"/>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baggage</a:t>
              </a:r>
            </a:p>
          </p:txBody>
        </p:sp>
        <p:sp>
          <p:nvSpPr>
            <p:cNvPr id="90147" name="Text Box 34"/>
            <p:cNvSpPr txBox="1">
              <a:spLocks noChangeArrowheads="1"/>
            </p:cNvSpPr>
            <p:nvPr/>
          </p:nvSpPr>
          <p:spPr bwMode="auto">
            <a:xfrm>
              <a:off x="4772" y="2013"/>
              <a:ext cx="302" cy="173"/>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gate</a:t>
              </a:r>
            </a:p>
          </p:txBody>
        </p:sp>
        <p:sp>
          <p:nvSpPr>
            <p:cNvPr id="90148" name="Text Box 35"/>
            <p:cNvSpPr txBox="1">
              <a:spLocks noChangeArrowheads="1"/>
            </p:cNvSpPr>
            <p:nvPr/>
          </p:nvSpPr>
          <p:spPr bwMode="auto">
            <a:xfrm>
              <a:off x="4767" y="2225"/>
              <a:ext cx="738" cy="173"/>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takeoff/landing</a:t>
              </a:r>
            </a:p>
          </p:txBody>
        </p:sp>
        <p:sp>
          <p:nvSpPr>
            <p:cNvPr id="90149" name="Text Box 36"/>
            <p:cNvSpPr txBox="1">
              <a:spLocks noChangeArrowheads="1"/>
            </p:cNvSpPr>
            <p:nvPr/>
          </p:nvSpPr>
          <p:spPr bwMode="auto">
            <a:xfrm>
              <a:off x="4769" y="2444"/>
              <a:ext cx="774" cy="173"/>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airplane routing</a:t>
              </a:r>
            </a:p>
          </p:txBody>
        </p:sp>
      </p:grpSp>
      <p:sp>
        <p:nvSpPr>
          <p:cNvPr id="90117" name="Rectangle 39"/>
          <p:cNvSpPr>
            <a:spLocks noGrp="1" noChangeArrowheads="1"/>
          </p:cNvSpPr>
          <p:nvPr>
            <p:ph type="title"/>
          </p:nvPr>
        </p:nvSpPr>
        <p:spPr>
          <a:xfrm>
            <a:off x="533400" y="3175"/>
            <a:ext cx="7772400" cy="1143000"/>
          </a:xfrm>
        </p:spPr>
        <p:txBody>
          <a:bodyPr/>
          <a:lstStyle/>
          <a:p>
            <a:r>
              <a:rPr lang="en-US" altLang="ko-KR" smtClean="0">
                <a:ea typeface="굴림" pitchFamily="34" charset="-127"/>
              </a:rPr>
              <a:t>Layering of airline functionality</a:t>
            </a:r>
          </a:p>
        </p:txBody>
      </p:sp>
      <p:sp>
        <p:nvSpPr>
          <p:cNvPr id="90118" name="Rectangle 40"/>
          <p:cNvSpPr>
            <a:spLocks noGrp="1" noChangeArrowheads="1"/>
          </p:cNvSpPr>
          <p:nvPr>
            <p:ph type="body" idx="1"/>
          </p:nvPr>
        </p:nvSpPr>
        <p:spPr>
          <a:xfrm>
            <a:off x="533400" y="4438650"/>
            <a:ext cx="7613650" cy="1763713"/>
          </a:xfrm>
        </p:spPr>
        <p:txBody>
          <a:bodyPr/>
          <a:lstStyle/>
          <a:p>
            <a:pPr>
              <a:buFont typeface="Wingdings" pitchFamily="2" charset="2"/>
              <a:buNone/>
            </a:pPr>
            <a:r>
              <a:rPr lang="en-US" altLang="ko-KR" sz="2400" smtClean="0">
                <a:solidFill>
                  <a:srgbClr val="FF0000"/>
                </a:solidFill>
                <a:ea typeface="굴림" pitchFamily="34" charset="-127"/>
              </a:rPr>
              <a:t>Layers: </a:t>
            </a:r>
            <a:r>
              <a:rPr lang="en-US" altLang="ko-KR" sz="2400" smtClean="0">
                <a:ea typeface="굴림" pitchFamily="34" charset="-127"/>
              </a:rPr>
              <a:t>each layer implements a service</a:t>
            </a:r>
            <a:endParaRPr lang="en-US" altLang="ko-KR" smtClean="0">
              <a:ea typeface="굴림" pitchFamily="34" charset="-127"/>
            </a:endParaRPr>
          </a:p>
          <a:p>
            <a:pPr lvl="1"/>
            <a:r>
              <a:rPr lang="en-US" altLang="ko-KR" smtClean="0">
                <a:ea typeface="굴림" pitchFamily="34" charset="-127"/>
              </a:rPr>
              <a:t>via its own internal-layer actions</a:t>
            </a:r>
          </a:p>
          <a:p>
            <a:pPr lvl="1"/>
            <a:r>
              <a:rPr lang="en-US" altLang="ko-KR" smtClean="0">
                <a:ea typeface="굴림" pitchFamily="34" charset="-127"/>
              </a:rPr>
              <a:t>relying on services provided by layer below</a:t>
            </a:r>
          </a:p>
          <a:p>
            <a:pPr>
              <a:buFont typeface="Wingdings" pitchFamily="2" charset="2"/>
              <a:buNone/>
            </a:pPr>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1139" name="Slide Number Placeholder 5"/>
          <p:cNvSpPr>
            <a:spLocks noGrp="1"/>
          </p:cNvSpPr>
          <p:nvPr>
            <p:ph type="sldNum" sz="quarter" idx="12"/>
          </p:nvPr>
        </p:nvSpPr>
        <p:spPr>
          <a:noFill/>
        </p:spPr>
        <p:txBody>
          <a:bodyPr/>
          <a:lstStyle/>
          <a:p>
            <a:r>
              <a:rPr lang="en-US" altLang="ko-KR" smtClean="0">
                <a:ea typeface="굴림" pitchFamily="34" charset="-127"/>
              </a:rPr>
              <a:t>1-</a:t>
            </a:r>
            <a:fld id="{B62AB28E-6F2A-42F1-843D-659554CC6B26}" type="slidenum">
              <a:rPr lang="en-US" altLang="ko-KR" smtClean="0">
                <a:ea typeface="굴림" pitchFamily="34" charset="-127"/>
              </a:rPr>
              <a:pPr/>
              <a:t>96</a:t>
            </a:fld>
            <a:endParaRPr lang="en-US" altLang="ko-KR" smtClean="0">
              <a:ea typeface="굴림" pitchFamily="34" charset="-127"/>
            </a:endParaRPr>
          </a:p>
        </p:txBody>
      </p:sp>
      <p:sp>
        <p:nvSpPr>
          <p:cNvPr id="91140" name="Rectangle 2"/>
          <p:cNvSpPr>
            <a:spLocks noGrp="1" noChangeArrowheads="1"/>
          </p:cNvSpPr>
          <p:nvPr>
            <p:ph type="title"/>
          </p:nvPr>
        </p:nvSpPr>
        <p:spPr/>
        <p:txBody>
          <a:bodyPr/>
          <a:lstStyle/>
          <a:p>
            <a:r>
              <a:rPr lang="en-US" altLang="ko-KR" smtClean="0">
                <a:ea typeface="굴림" pitchFamily="34" charset="-127"/>
              </a:rPr>
              <a:t>Why layering?</a:t>
            </a:r>
          </a:p>
        </p:txBody>
      </p:sp>
      <p:sp>
        <p:nvSpPr>
          <p:cNvPr id="83973" name="Rectangle 3"/>
          <p:cNvSpPr>
            <a:spLocks noGrp="1" noChangeArrowheads="1"/>
          </p:cNvSpPr>
          <p:nvPr>
            <p:ph type="body" idx="1"/>
          </p:nvPr>
        </p:nvSpPr>
        <p:spPr>
          <a:xfrm>
            <a:off x="546099" y="1346200"/>
            <a:ext cx="8326967" cy="5336822"/>
          </a:xfrm>
        </p:spPr>
        <p:txBody>
          <a:bodyPr>
            <a:normAutofit fontScale="92500"/>
          </a:bodyPr>
          <a:lstStyle/>
          <a:p>
            <a:pPr>
              <a:spcBef>
                <a:spcPts val="1200"/>
              </a:spcBef>
              <a:buFont typeface="Wingdings" pitchFamily="2" charset="2"/>
              <a:buNone/>
              <a:defRPr/>
            </a:pPr>
            <a:r>
              <a:rPr lang="en-US" altLang="ko-KR" dirty="0" smtClean="0">
                <a:ea typeface="굴림" charset="-127"/>
              </a:rPr>
              <a:t>Dealing with complex systems:</a:t>
            </a:r>
          </a:p>
          <a:p>
            <a:pPr>
              <a:spcBef>
                <a:spcPts val="1200"/>
              </a:spcBef>
              <a:defRPr/>
            </a:pPr>
            <a:r>
              <a:rPr lang="en-US" altLang="ko-KR" sz="2400" dirty="0" smtClean="0">
                <a:ea typeface="굴림" charset="-127"/>
              </a:rPr>
              <a:t>explicit structure allows identification, relationship of complex system’s pieces</a:t>
            </a:r>
            <a:endParaRPr lang="en-US" altLang="ko-KR" dirty="0" smtClean="0">
              <a:ea typeface="굴림" charset="-127"/>
            </a:endParaRPr>
          </a:p>
          <a:p>
            <a:pPr lvl="1">
              <a:spcBef>
                <a:spcPts val="1200"/>
              </a:spcBef>
              <a:defRPr/>
            </a:pPr>
            <a:r>
              <a:rPr lang="en-US" altLang="ko-KR" sz="2200" dirty="0" smtClean="0">
                <a:ea typeface="굴림" charset="-127"/>
              </a:rPr>
              <a:t>layered </a:t>
            </a:r>
            <a:r>
              <a:rPr lang="en-US" altLang="ko-KR" sz="2200" dirty="0" smtClean="0">
                <a:solidFill>
                  <a:srgbClr val="FF0000"/>
                </a:solidFill>
                <a:ea typeface="굴림" charset="-127"/>
              </a:rPr>
              <a:t>reference model</a:t>
            </a:r>
            <a:r>
              <a:rPr lang="en-US" altLang="ko-KR" sz="2200" dirty="0" smtClean="0">
                <a:ea typeface="굴림" charset="-127"/>
              </a:rPr>
              <a:t> for discussion</a:t>
            </a:r>
          </a:p>
          <a:p>
            <a:pPr>
              <a:spcBef>
                <a:spcPts val="1200"/>
              </a:spcBef>
              <a:defRPr/>
            </a:pPr>
            <a:r>
              <a:rPr lang="en-US" altLang="ko-KR" sz="2400" dirty="0" smtClean="0">
                <a:ea typeface="굴림" charset="-127"/>
              </a:rPr>
              <a:t>modularization </a:t>
            </a:r>
            <a:r>
              <a:rPr lang="en-US" altLang="ko-KR" sz="2400" u="sng" dirty="0" smtClean="0">
                <a:ea typeface="굴림" charset="-127"/>
              </a:rPr>
              <a:t>eases maintenance</a:t>
            </a:r>
            <a:r>
              <a:rPr lang="en-US" altLang="ko-KR" sz="2400" dirty="0" smtClean="0">
                <a:ea typeface="굴림" charset="-127"/>
              </a:rPr>
              <a:t>, updating of system</a:t>
            </a:r>
          </a:p>
          <a:p>
            <a:pPr lvl="1">
              <a:spcBef>
                <a:spcPts val="1200"/>
              </a:spcBef>
              <a:defRPr/>
            </a:pPr>
            <a:r>
              <a:rPr lang="en-US" altLang="ko-KR" sz="2200" dirty="0" smtClean="0">
                <a:ea typeface="굴림" charset="-127"/>
              </a:rPr>
              <a:t>change of implementation of layer’s service transparent to rest of system</a:t>
            </a:r>
          </a:p>
          <a:p>
            <a:pPr lvl="1">
              <a:spcBef>
                <a:spcPts val="1200"/>
              </a:spcBef>
              <a:defRPr/>
            </a:pPr>
            <a:r>
              <a:rPr lang="en-US" altLang="ko-KR" sz="2200" dirty="0" smtClean="0">
                <a:ea typeface="굴림" charset="-127"/>
              </a:rPr>
              <a:t>e.g., change in gate procedure doesn’t affect rest of system</a:t>
            </a:r>
          </a:p>
          <a:p>
            <a:pPr>
              <a:spcBef>
                <a:spcPts val="1200"/>
              </a:spcBef>
              <a:defRPr/>
            </a:pPr>
            <a:r>
              <a:rPr lang="en-US" altLang="ko-KR" sz="2400" dirty="0" smtClean="0">
                <a:ea typeface="굴림" charset="-127"/>
              </a:rPr>
              <a:t>layering considered </a:t>
            </a:r>
            <a:r>
              <a:rPr lang="en-US" altLang="ko-KR" sz="2400" dirty="0" smtClean="0">
                <a:solidFill>
                  <a:srgbClr val="0070C0"/>
                </a:solidFill>
                <a:ea typeface="굴림" charset="-127"/>
              </a:rPr>
              <a:t>harmful</a:t>
            </a:r>
            <a:r>
              <a:rPr lang="en-US" altLang="ko-KR" sz="2400" dirty="0" smtClean="0">
                <a:ea typeface="굴림" charset="-127"/>
              </a:rPr>
              <a:t>?</a:t>
            </a:r>
          </a:p>
          <a:p>
            <a:pPr lvl="1">
              <a:spcBef>
                <a:spcPts val="1200"/>
              </a:spcBef>
              <a:defRPr/>
            </a:pPr>
            <a:r>
              <a:rPr lang="en-US" altLang="ko-KR" sz="2200" dirty="0" smtClean="0">
                <a:ea typeface="굴림" charset="-127"/>
              </a:rPr>
              <a:t>Functionality may be duplicated.</a:t>
            </a:r>
          </a:p>
          <a:p>
            <a:pPr lvl="1">
              <a:spcBef>
                <a:spcPts val="1200"/>
              </a:spcBef>
              <a:defRPr/>
            </a:pPr>
            <a:r>
              <a:rPr lang="en-US" altLang="ko-KR" sz="2200" dirty="0" smtClean="0">
                <a:ea typeface="굴림" charset="-127"/>
              </a:rPr>
              <a:t>One layer may need information present only in another layer (violates the goal of separation of layers)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2163" name="Slide Number Placeholder 6"/>
          <p:cNvSpPr>
            <a:spLocks noGrp="1"/>
          </p:cNvSpPr>
          <p:nvPr>
            <p:ph type="sldNum" sz="quarter" idx="12"/>
          </p:nvPr>
        </p:nvSpPr>
        <p:spPr>
          <a:noFill/>
        </p:spPr>
        <p:txBody>
          <a:bodyPr/>
          <a:lstStyle/>
          <a:p>
            <a:r>
              <a:rPr lang="en-US" altLang="ko-KR" smtClean="0">
                <a:ea typeface="굴림" pitchFamily="34" charset="-127"/>
              </a:rPr>
              <a:t>1-</a:t>
            </a:r>
            <a:fld id="{98BC7E3B-2ACD-484F-8E2D-B15321960F8C}" type="slidenum">
              <a:rPr lang="en-US" altLang="ko-KR" smtClean="0">
                <a:ea typeface="굴림" pitchFamily="34" charset="-127"/>
              </a:rPr>
              <a:pPr/>
              <a:t>97</a:t>
            </a:fld>
            <a:endParaRPr lang="en-US" altLang="ko-KR" smtClean="0">
              <a:ea typeface="굴림" pitchFamily="34" charset="-127"/>
            </a:endParaRPr>
          </a:p>
        </p:txBody>
      </p:sp>
      <p:sp>
        <p:nvSpPr>
          <p:cNvPr id="92164" name="Rectangle 2"/>
          <p:cNvSpPr>
            <a:spLocks noChangeArrowheads="1"/>
          </p:cNvSpPr>
          <p:nvPr/>
        </p:nvSpPr>
        <p:spPr bwMode="auto">
          <a:xfrm>
            <a:off x="6578600" y="1714500"/>
            <a:ext cx="1892300" cy="3530600"/>
          </a:xfrm>
          <a:prstGeom prst="rect">
            <a:avLst/>
          </a:prstGeom>
          <a:solidFill>
            <a:schemeClr val="accent2"/>
          </a:solidFill>
          <a:ln w="38100">
            <a:solidFill>
              <a:schemeClr val="accent2"/>
            </a:solidFill>
            <a:miter lim="800000"/>
            <a:headEnd/>
            <a:tailEnd/>
          </a:ln>
        </p:spPr>
        <p:txBody>
          <a:bodyPr wrap="none" anchor="ctr"/>
          <a:lstStyle/>
          <a:p>
            <a:endParaRPr lang="ko-KR" altLang="ko-KR">
              <a:ea typeface="굴림" pitchFamily="34" charset="-127"/>
            </a:endParaRPr>
          </a:p>
        </p:txBody>
      </p:sp>
      <p:sp>
        <p:nvSpPr>
          <p:cNvPr id="92165" name="Rectangle 3"/>
          <p:cNvSpPr>
            <a:spLocks noGrp="1" noChangeArrowheads="1"/>
          </p:cNvSpPr>
          <p:nvPr>
            <p:ph type="title"/>
          </p:nvPr>
        </p:nvSpPr>
        <p:spPr/>
        <p:txBody>
          <a:bodyPr/>
          <a:lstStyle/>
          <a:p>
            <a:r>
              <a:rPr lang="en-US" altLang="ko-KR" smtClean="0">
                <a:ea typeface="굴림" pitchFamily="34" charset="-127"/>
              </a:rPr>
              <a:t>Internet protocol stack</a:t>
            </a:r>
          </a:p>
        </p:txBody>
      </p:sp>
      <p:sp>
        <p:nvSpPr>
          <p:cNvPr id="92166" name="Rectangle 4"/>
          <p:cNvSpPr>
            <a:spLocks noGrp="1" noChangeArrowheads="1"/>
          </p:cNvSpPr>
          <p:nvPr>
            <p:ph type="body" sz="half" idx="1"/>
          </p:nvPr>
        </p:nvSpPr>
        <p:spPr>
          <a:xfrm>
            <a:off x="571500" y="1422399"/>
            <a:ext cx="5715000" cy="5126681"/>
          </a:xfrm>
        </p:spPr>
        <p:txBody>
          <a:bodyPr/>
          <a:lstStyle/>
          <a:p>
            <a:r>
              <a:rPr lang="en-US" altLang="ko-KR" sz="2400" dirty="0" smtClean="0">
                <a:solidFill>
                  <a:srgbClr val="FF0000"/>
                </a:solidFill>
                <a:ea typeface="굴림" pitchFamily="34" charset="-127"/>
              </a:rPr>
              <a:t>application:</a:t>
            </a:r>
            <a:r>
              <a:rPr lang="en-US" altLang="ko-KR" sz="2400" dirty="0" smtClean="0">
                <a:ea typeface="굴림" pitchFamily="34" charset="-127"/>
              </a:rPr>
              <a:t> supporting network applications</a:t>
            </a:r>
          </a:p>
          <a:p>
            <a:pPr lvl="1"/>
            <a:r>
              <a:rPr lang="en-US" altLang="ko-KR" sz="2000" dirty="0" smtClean="0">
                <a:ea typeface="굴림" pitchFamily="34" charset="-127"/>
              </a:rPr>
              <a:t>FTP, SMTP, HTTP</a:t>
            </a:r>
          </a:p>
          <a:p>
            <a:r>
              <a:rPr lang="en-US" altLang="ko-KR" sz="2400" dirty="0" smtClean="0">
                <a:solidFill>
                  <a:srgbClr val="FF0000"/>
                </a:solidFill>
                <a:ea typeface="굴림" pitchFamily="34" charset="-127"/>
              </a:rPr>
              <a:t>transport:</a:t>
            </a:r>
            <a:r>
              <a:rPr lang="en-US" altLang="ko-KR" sz="2400" dirty="0" smtClean="0">
                <a:ea typeface="굴림" pitchFamily="34" charset="-127"/>
              </a:rPr>
              <a:t> process-process data transfer</a:t>
            </a:r>
          </a:p>
          <a:p>
            <a:pPr lvl="1"/>
            <a:r>
              <a:rPr lang="en-US" altLang="ko-KR" sz="2000" dirty="0" smtClean="0">
                <a:ea typeface="굴림" pitchFamily="34" charset="-127"/>
              </a:rPr>
              <a:t>TCP, UDP</a:t>
            </a:r>
          </a:p>
          <a:p>
            <a:r>
              <a:rPr lang="en-US" altLang="ko-KR" sz="2400" dirty="0" smtClean="0">
                <a:solidFill>
                  <a:srgbClr val="FF0000"/>
                </a:solidFill>
                <a:ea typeface="굴림" pitchFamily="34" charset="-127"/>
              </a:rPr>
              <a:t>network:</a:t>
            </a:r>
            <a:r>
              <a:rPr lang="en-US" altLang="ko-KR" sz="2400" dirty="0" smtClean="0">
                <a:ea typeface="굴림" pitchFamily="34" charset="-127"/>
              </a:rPr>
              <a:t> routing of </a:t>
            </a:r>
            <a:r>
              <a:rPr lang="en-US" altLang="ko-KR" sz="2400" dirty="0" err="1" smtClean="0">
                <a:ea typeface="굴림" pitchFamily="34" charset="-127"/>
              </a:rPr>
              <a:t>datagrams</a:t>
            </a:r>
            <a:r>
              <a:rPr lang="en-US" altLang="ko-KR" sz="2400" dirty="0" smtClean="0">
                <a:ea typeface="굴림" pitchFamily="34" charset="-127"/>
              </a:rPr>
              <a:t> from source to destination</a:t>
            </a:r>
          </a:p>
          <a:p>
            <a:pPr lvl="1"/>
            <a:r>
              <a:rPr lang="en-US" altLang="ko-KR" sz="2000" dirty="0" smtClean="0">
                <a:ea typeface="굴림" pitchFamily="34" charset="-127"/>
              </a:rPr>
              <a:t>IP, routing protocols</a:t>
            </a:r>
          </a:p>
          <a:p>
            <a:r>
              <a:rPr lang="en-US" altLang="ko-KR" sz="2400" dirty="0" smtClean="0">
                <a:solidFill>
                  <a:srgbClr val="FF0000"/>
                </a:solidFill>
                <a:ea typeface="굴림" pitchFamily="34" charset="-127"/>
              </a:rPr>
              <a:t>link:</a:t>
            </a:r>
            <a:r>
              <a:rPr lang="en-US" altLang="ko-KR" sz="2400" dirty="0" smtClean="0">
                <a:ea typeface="굴림" pitchFamily="34" charset="-127"/>
              </a:rPr>
              <a:t> data transfer between neighboring network elements</a:t>
            </a:r>
          </a:p>
          <a:p>
            <a:pPr lvl="1"/>
            <a:r>
              <a:rPr lang="en-US" altLang="ko-KR" sz="2000" dirty="0" smtClean="0">
                <a:ea typeface="굴림" pitchFamily="34" charset="-127"/>
              </a:rPr>
              <a:t>PPP, Ethernet</a:t>
            </a:r>
          </a:p>
          <a:p>
            <a:r>
              <a:rPr lang="en-US" altLang="ko-KR" sz="2400" dirty="0" smtClean="0">
                <a:solidFill>
                  <a:srgbClr val="FF0000"/>
                </a:solidFill>
                <a:ea typeface="굴림" pitchFamily="34" charset="-127"/>
              </a:rPr>
              <a:t>physical:</a:t>
            </a:r>
            <a:r>
              <a:rPr lang="en-US" altLang="ko-KR" sz="2400" dirty="0" smtClean="0">
                <a:ea typeface="굴림" pitchFamily="34" charset="-127"/>
              </a:rPr>
              <a:t> bits “on the wire”</a:t>
            </a:r>
          </a:p>
          <a:p>
            <a:endParaRPr lang="en-US" altLang="ko-KR" sz="2400" dirty="0" smtClean="0">
              <a:ea typeface="굴림" pitchFamily="34" charset="-127"/>
            </a:endParaRPr>
          </a:p>
        </p:txBody>
      </p:sp>
      <p:grpSp>
        <p:nvGrpSpPr>
          <p:cNvPr id="2" name="Group 5"/>
          <p:cNvGrpSpPr>
            <a:grpSpLocks/>
          </p:cNvGrpSpPr>
          <p:nvPr/>
        </p:nvGrpSpPr>
        <p:grpSpPr bwMode="auto">
          <a:xfrm>
            <a:off x="6508750" y="1828800"/>
            <a:ext cx="1898650" cy="3530600"/>
            <a:chOff x="3076" y="888"/>
            <a:chExt cx="1196" cy="2224"/>
          </a:xfrm>
        </p:grpSpPr>
        <p:sp>
          <p:nvSpPr>
            <p:cNvPr id="92168" name="Rectangle 6"/>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p:spPr>
          <p:txBody>
            <a:bodyPr wrap="none" anchor="ctr"/>
            <a:lstStyle/>
            <a:p>
              <a:endParaRPr lang="ko-KR" altLang="ko-KR">
                <a:ea typeface="굴림" pitchFamily="34" charset="-127"/>
              </a:endParaRPr>
            </a:p>
          </p:txBody>
        </p:sp>
        <p:sp>
          <p:nvSpPr>
            <p:cNvPr id="92169" name="Text Box 7"/>
            <p:cNvSpPr txBox="1">
              <a:spLocks noChangeArrowheads="1"/>
            </p:cNvSpPr>
            <p:nvPr/>
          </p:nvSpPr>
          <p:spPr bwMode="auto">
            <a:xfrm>
              <a:off x="3150" y="949"/>
              <a:ext cx="1070" cy="2128"/>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application</a:t>
              </a:r>
            </a:p>
            <a:p>
              <a:pPr algn="ctr"/>
              <a:endParaRPr lang="en-US" altLang="ko-KR">
                <a:latin typeface="Comic Sans MS" pitchFamily="66" charset="0"/>
                <a:ea typeface="굴림" pitchFamily="34" charset="-127"/>
              </a:endParaRPr>
            </a:p>
            <a:p>
              <a:pPr algn="ctr"/>
              <a:r>
                <a:rPr lang="en-US" altLang="ko-KR">
                  <a:latin typeface="Comic Sans MS" pitchFamily="66" charset="0"/>
                  <a:ea typeface="굴림" pitchFamily="34" charset="-127"/>
                </a:rPr>
                <a:t>transport</a:t>
              </a:r>
            </a:p>
            <a:p>
              <a:pPr algn="ctr"/>
              <a:endParaRPr lang="en-US" altLang="ko-KR">
                <a:latin typeface="Comic Sans MS" pitchFamily="66" charset="0"/>
                <a:ea typeface="굴림" pitchFamily="34" charset="-127"/>
              </a:endParaRPr>
            </a:p>
            <a:p>
              <a:pPr algn="ctr"/>
              <a:r>
                <a:rPr lang="en-US" altLang="ko-KR">
                  <a:latin typeface="Comic Sans MS" pitchFamily="66" charset="0"/>
                  <a:ea typeface="굴림" pitchFamily="34" charset="-127"/>
                </a:rPr>
                <a:t>network</a:t>
              </a:r>
            </a:p>
            <a:p>
              <a:pPr algn="ctr"/>
              <a:endParaRPr lang="en-US" altLang="ko-KR">
                <a:latin typeface="Comic Sans MS" pitchFamily="66" charset="0"/>
                <a:ea typeface="굴림" pitchFamily="34" charset="-127"/>
              </a:endParaRPr>
            </a:p>
            <a:p>
              <a:pPr algn="ctr"/>
              <a:r>
                <a:rPr lang="en-US" altLang="ko-KR">
                  <a:latin typeface="Comic Sans MS" pitchFamily="66" charset="0"/>
                  <a:ea typeface="굴림" pitchFamily="34" charset="-127"/>
                </a:rPr>
                <a:t>link</a:t>
              </a:r>
            </a:p>
            <a:p>
              <a:pPr algn="ctr"/>
              <a:endParaRPr lang="en-US" altLang="ko-KR">
                <a:latin typeface="Comic Sans MS" pitchFamily="66" charset="0"/>
                <a:ea typeface="굴림" pitchFamily="34" charset="-127"/>
              </a:endParaRPr>
            </a:p>
            <a:p>
              <a:pPr algn="ctr"/>
              <a:r>
                <a:rPr lang="en-US" altLang="ko-KR">
                  <a:latin typeface="Comic Sans MS" pitchFamily="66" charset="0"/>
                  <a:ea typeface="굴림" pitchFamily="34" charset="-127"/>
                </a:rPr>
                <a:t>physical</a:t>
              </a:r>
            </a:p>
          </p:txBody>
        </p:sp>
        <p:sp>
          <p:nvSpPr>
            <p:cNvPr id="92170" name="Line 8"/>
            <p:cNvSpPr>
              <a:spLocks noChangeShapeType="1"/>
            </p:cNvSpPr>
            <p:nvPr/>
          </p:nvSpPr>
          <p:spPr bwMode="auto">
            <a:xfrm>
              <a:off x="3076" y="1324"/>
              <a:ext cx="1188" cy="0"/>
            </a:xfrm>
            <a:prstGeom prst="line">
              <a:avLst/>
            </a:prstGeom>
            <a:noFill/>
            <a:ln w="38100">
              <a:solidFill>
                <a:schemeClr val="accent2"/>
              </a:solidFill>
              <a:round/>
              <a:headEnd/>
              <a:tailEnd/>
            </a:ln>
          </p:spPr>
          <p:txBody>
            <a:bodyPr wrap="none" anchor="ctr"/>
            <a:lstStyle/>
            <a:p>
              <a:endParaRPr lang="zh-CN" altLang="en-US"/>
            </a:p>
          </p:txBody>
        </p:sp>
        <p:sp>
          <p:nvSpPr>
            <p:cNvPr id="92171" name="Line 9"/>
            <p:cNvSpPr>
              <a:spLocks noChangeShapeType="1"/>
            </p:cNvSpPr>
            <p:nvPr/>
          </p:nvSpPr>
          <p:spPr bwMode="auto">
            <a:xfrm>
              <a:off x="3076" y="1768"/>
              <a:ext cx="1188" cy="0"/>
            </a:xfrm>
            <a:prstGeom prst="line">
              <a:avLst/>
            </a:prstGeom>
            <a:noFill/>
            <a:ln w="38100">
              <a:solidFill>
                <a:schemeClr val="accent2"/>
              </a:solidFill>
              <a:round/>
              <a:headEnd/>
              <a:tailEnd/>
            </a:ln>
          </p:spPr>
          <p:txBody>
            <a:bodyPr wrap="none" anchor="ctr"/>
            <a:lstStyle/>
            <a:p>
              <a:endParaRPr lang="zh-CN" altLang="en-US"/>
            </a:p>
          </p:txBody>
        </p:sp>
        <p:sp>
          <p:nvSpPr>
            <p:cNvPr id="92172" name="Line 10"/>
            <p:cNvSpPr>
              <a:spLocks noChangeShapeType="1"/>
            </p:cNvSpPr>
            <p:nvPr/>
          </p:nvSpPr>
          <p:spPr bwMode="auto">
            <a:xfrm>
              <a:off x="3076" y="2216"/>
              <a:ext cx="1188" cy="0"/>
            </a:xfrm>
            <a:prstGeom prst="line">
              <a:avLst/>
            </a:prstGeom>
            <a:noFill/>
            <a:ln w="38100">
              <a:solidFill>
                <a:schemeClr val="accent2"/>
              </a:solidFill>
              <a:round/>
              <a:headEnd/>
              <a:tailEnd/>
            </a:ln>
          </p:spPr>
          <p:txBody>
            <a:bodyPr wrap="none" anchor="ctr"/>
            <a:lstStyle/>
            <a:p>
              <a:endParaRPr lang="zh-CN" altLang="en-US"/>
            </a:p>
          </p:txBody>
        </p:sp>
        <p:sp>
          <p:nvSpPr>
            <p:cNvPr id="92173" name="Line 11"/>
            <p:cNvSpPr>
              <a:spLocks noChangeShapeType="1"/>
            </p:cNvSpPr>
            <p:nvPr/>
          </p:nvSpPr>
          <p:spPr bwMode="auto">
            <a:xfrm>
              <a:off x="3076" y="2664"/>
              <a:ext cx="1188" cy="0"/>
            </a:xfrm>
            <a:prstGeom prst="line">
              <a:avLst/>
            </a:prstGeom>
            <a:noFill/>
            <a:ln w="38100">
              <a:solidFill>
                <a:schemeClr val="accent2"/>
              </a:solidFill>
              <a:round/>
              <a:headEnd/>
              <a:tailEnd/>
            </a:ln>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3187" name="Slide Number Placeholder 6"/>
          <p:cNvSpPr>
            <a:spLocks noGrp="1"/>
          </p:cNvSpPr>
          <p:nvPr>
            <p:ph type="sldNum" sz="quarter" idx="12"/>
          </p:nvPr>
        </p:nvSpPr>
        <p:spPr>
          <a:noFill/>
        </p:spPr>
        <p:txBody>
          <a:bodyPr/>
          <a:lstStyle/>
          <a:p>
            <a:r>
              <a:rPr lang="en-US" altLang="ko-KR" smtClean="0">
                <a:ea typeface="굴림" pitchFamily="34" charset="-127"/>
              </a:rPr>
              <a:t>1-</a:t>
            </a:r>
            <a:fld id="{3B134F90-1125-4E56-B38A-25C9A9E3209E}" type="slidenum">
              <a:rPr lang="en-US" altLang="ko-KR" smtClean="0">
                <a:ea typeface="굴림" pitchFamily="34" charset="-127"/>
              </a:rPr>
              <a:pPr/>
              <a:t>98</a:t>
            </a:fld>
            <a:endParaRPr lang="en-US" altLang="ko-KR" smtClean="0">
              <a:ea typeface="굴림" pitchFamily="34" charset="-127"/>
            </a:endParaRPr>
          </a:p>
        </p:txBody>
      </p:sp>
      <p:sp>
        <p:nvSpPr>
          <p:cNvPr id="93188" name="Rectangle 2"/>
          <p:cNvSpPr>
            <a:spLocks noChangeArrowheads="1"/>
          </p:cNvSpPr>
          <p:nvPr/>
        </p:nvSpPr>
        <p:spPr bwMode="auto">
          <a:xfrm>
            <a:off x="7077075" y="1714500"/>
            <a:ext cx="1892300" cy="3530600"/>
          </a:xfrm>
          <a:prstGeom prst="rect">
            <a:avLst/>
          </a:prstGeom>
          <a:solidFill>
            <a:schemeClr val="accent2"/>
          </a:solidFill>
          <a:ln w="38100">
            <a:solidFill>
              <a:schemeClr val="accent2"/>
            </a:solidFill>
            <a:miter lim="800000"/>
            <a:headEnd/>
            <a:tailEnd/>
          </a:ln>
        </p:spPr>
        <p:txBody>
          <a:bodyPr wrap="none" anchor="ctr"/>
          <a:lstStyle/>
          <a:p>
            <a:endParaRPr lang="ko-KR" altLang="ko-KR">
              <a:ea typeface="굴림" pitchFamily="34" charset="-127"/>
            </a:endParaRPr>
          </a:p>
        </p:txBody>
      </p:sp>
      <p:sp>
        <p:nvSpPr>
          <p:cNvPr id="93189" name="Rectangle 3"/>
          <p:cNvSpPr>
            <a:spLocks noGrp="1" noChangeArrowheads="1"/>
          </p:cNvSpPr>
          <p:nvPr>
            <p:ph type="title"/>
          </p:nvPr>
        </p:nvSpPr>
        <p:spPr/>
        <p:txBody>
          <a:bodyPr/>
          <a:lstStyle/>
          <a:p>
            <a:r>
              <a:rPr lang="en-US" altLang="ko-KR" dirty="0" smtClean="0">
                <a:ea typeface="굴림" pitchFamily="34" charset="-127"/>
              </a:rPr>
              <a:t>OSI reference model</a:t>
            </a:r>
          </a:p>
        </p:txBody>
      </p:sp>
      <p:sp>
        <p:nvSpPr>
          <p:cNvPr id="93190" name="Rectangle 4"/>
          <p:cNvSpPr>
            <a:spLocks noGrp="1" noChangeArrowheads="1"/>
          </p:cNvSpPr>
          <p:nvPr>
            <p:ph type="body" sz="half" idx="1"/>
          </p:nvPr>
        </p:nvSpPr>
        <p:spPr>
          <a:xfrm>
            <a:off x="571500" y="1422400"/>
            <a:ext cx="5715000" cy="4648200"/>
          </a:xfrm>
        </p:spPr>
        <p:txBody>
          <a:bodyPr/>
          <a:lstStyle/>
          <a:p>
            <a:r>
              <a:rPr lang="en-US" altLang="ko-KR" sz="2400" smtClean="0">
                <a:solidFill>
                  <a:srgbClr val="FF0000"/>
                </a:solidFill>
                <a:ea typeface="굴림" pitchFamily="34" charset="-127"/>
              </a:rPr>
              <a:t>presentation:</a:t>
            </a:r>
            <a:r>
              <a:rPr lang="en-US" altLang="ko-KR" sz="2400" smtClean="0">
                <a:ea typeface="굴림" pitchFamily="34" charset="-127"/>
              </a:rPr>
              <a:t> allow applications to interpret meaning of data, e.g., encryption, compression, machine-specific conventions</a:t>
            </a:r>
          </a:p>
          <a:p>
            <a:r>
              <a:rPr lang="en-US" altLang="ko-KR" sz="2400" i="1" smtClean="0">
                <a:solidFill>
                  <a:srgbClr val="FF3300"/>
                </a:solidFill>
                <a:ea typeface="굴림" pitchFamily="34" charset="-127"/>
              </a:rPr>
              <a:t>session:</a:t>
            </a:r>
            <a:r>
              <a:rPr lang="en-US" altLang="ko-KR" sz="2400" smtClean="0">
                <a:ea typeface="굴림" pitchFamily="34" charset="-127"/>
              </a:rPr>
              <a:t> synchronization, checkpointing, recovery of data exchange</a:t>
            </a:r>
          </a:p>
          <a:p>
            <a:r>
              <a:rPr lang="en-US" altLang="ko-KR" sz="2400" smtClean="0">
                <a:ea typeface="굴림" pitchFamily="34" charset="-127"/>
              </a:rPr>
              <a:t>Internet stack “missing” these layers!</a:t>
            </a:r>
          </a:p>
          <a:p>
            <a:pPr lvl="1"/>
            <a:r>
              <a:rPr lang="en-US" altLang="ko-KR" smtClean="0">
                <a:ea typeface="굴림" pitchFamily="34" charset="-127"/>
              </a:rPr>
              <a:t>these services, </a:t>
            </a:r>
            <a:r>
              <a:rPr lang="en-US" altLang="ko-KR" i="1" smtClean="0">
                <a:ea typeface="굴림" pitchFamily="34" charset="-127"/>
              </a:rPr>
              <a:t>if needed,</a:t>
            </a:r>
            <a:r>
              <a:rPr lang="en-US" altLang="ko-KR" smtClean="0">
                <a:ea typeface="굴림" pitchFamily="34" charset="-127"/>
              </a:rPr>
              <a:t> must be implemented in application</a:t>
            </a:r>
          </a:p>
          <a:p>
            <a:pPr lvl="1"/>
            <a:r>
              <a:rPr lang="en-US" altLang="ko-KR" smtClean="0">
                <a:ea typeface="굴림" pitchFamily="34" charset="-127"/>
              </a:rPr>
              <a:t>needed?</a:t>
            </a:r>
          </a:p>
        </p:txBody>
      </p:sp>
      <p:grpSp>
        <p:nvGrpSpPr>
          <p:cNvPr id="2" name="Group 14"/>
          <p:cNvGrpSpPr>
            <a:grpSpLocks/>
          </p:cNvGrpSpPr>
          <p:nvPr/>
        </p:nvGrpSpPr>
        <p:grpSpPr bwMode="auto">
          <a:xfrm>
            <a:off x="6902450" y="1762125"/>
            <a:ext cx="1982788" cy="3587750"/>
            <a:chOff x="3265" y="1545"/>
            <a:chExt cx="1249" cy="2260"/>
          </a:xfrm>
        </p:grpSpPr>
        <p:sp>
          <p:nvSpPr>
            <p:cNvPr id="93192" name="Rectangle 6"/>
            <p:cNvSpPr>
              <a:spLocks noChangeArrowheads="1"/>
            </p:cNvSpPr>
            <p:nvPr/>
          </p:nvSpPr>
          <p:spPr bwMode="auto">
            <a:xfrm>
              <a:off x="3310" y="1545"/>
              <a:ext cx="1192" cy="2259"/>
            </a:xfrm>
            <a:prstGeom prst="rect">
              <a:avLst/>
            </a:prstGeom>
            <a:solidFill>
              <a:schemeClr val="bg1"/>
            </a:solidFill>
            <a:ln w="38100">
              <a:solidFill>
                <a:schemeClr val="accent2"/>
              </a:solidFill>
              <a:miter lim="800000"/>
              <a:headEnd/>
              <a:tailEnd/>
            </a:ln>
          </p:spPr>
          <p:txBody>
            <a:bodyPr wrap="none" anchor="ctr"/>
            <a:lstStyle/>
            <a:p>
              <a:endParaRPr lang="ko-KR" altLang="ko-KR">
                <a:ea typeface="굴림" pitchFamily="34" charset="-127"/>
              </a:endParaRPr>
            </a:p>
          </p:txBody>
        </p:sp>
        <p:sp>
          <p:nvSpPr>
            <p:cNvPr id="93193" name="Text Box 7"/>
            <p:cNvSpPr txBox="1">
              <a:spLocks noChangeArrowheads="1"/>
            </p:cNvSpPr>
            <p:nvPr/>
          </p:nvSpPr>
          <p:spPr bwMode="auto">
            <a:xfrm>
              <a:off x="3265" y="1654"/>
              <a:ext cx="1249" cy="2151"/>
            </a:xfrm>
            <a:prstGeom prst="rect">
              <a:avLst/>
            </a:prstGeom>
            <a:noFill/>
            <a:ln w="9525">
              <a:noFill/>
              <a:miter lim="800000"/>
              <a:headEnd/>
              <a:tailEnd/>
            </a:ln>
          </p:spPr>
          <p:txBody>
            <a:bodyPr>
              <a:spAutoFit/>
            </a:bodyPr>
            <a:lstStyle/>
            <a:p>
              <a:pPr algn="ctr">
                <a:lnSpc>
                  <a:spcPct val="70000"/>
                </a:lnSpc>
              </a:pPr>
              <a:r>
                <a:rPr lang="en-US" altLang="ko-KR" dirty="0">
                  <a:latin typeface="Comic Sans MS" pitchFamily="66" charset="0"/>
                  <a:ea typeface="굴림" pitchFamily="34" charset="-127"/>
                </a:rPr>
                <a:t>application</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presentation</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session</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transport</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network</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link</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physical</a:t>
              </a:r>
            </a:p>
          </p:txBody>
        </p:sp>
        <p:sp>
          <p:nvSpPr>
            <p:cNvPr id="93194" name="Line 8"/>
            <p:cNvSpPr>
              <a:spLocks noChangeShapeType="1"/>
            </p:cNvSpPr>
            <p:nvPr/>
          </p:nvSpPr>
          <p:spPr bwMode="auto">
            <a:xfrm>
              <a:off x="3297" y="1918"/>
              <a:ext cx="1188" cy="0"/>
            </a:xfrm>
            <a:prstGeom prst="line">
              <a:avLst/>
            </a:prstGeom>
            <a:noFill/>
            <a:ln w="38100">
              <a:solidFill>
                <a:schemeClr val="accent2"/>
              </a:solidFill>
              <a:round/>
              <a:headEnd/>
              <a:tailEnd/>
            </a:ln>
          </p:spPr>
          <p:txBody>
            <a:bodyPr wrap="none" anchor="ctr"/>
            <a:lstStyle/>
            <a:p>
              <a:endParaRPr lang="zh-CN" altLang="en-US"/>
            </a:p>
          </p:txBody>
        </p:sp>
        <p:sp>
          <p:nvSpPr>
            <p:cNvPr id="93195" name="Line 9"/>
            <p:cNvSpPr>
              <a:spLocks noChangeShapeType="1"/>
            </p:cNvSpPr>
            <p:nvPr/>
          </p:nvSpPr>
          <p:spPr bwMode="auto">
            <a:xfrm>
              <a:off x="3306" y="2533"/>
              <a:ext cx="1188" cy="0"/>
            </a:xfrm>
            <a:prstGeom prst="line">
              <a:avLst/>
            </a:prstGeom>
            <a:noFill/>
            <a:ln w="38100">
              <a:solidFill>
                <a:schemeClr val="accent2"/>
              </a:solidFill>
              <a:round/>
              <a:headEnd/>
              <a:tailEnd/>
            </a:ln>
          </p:spPr>
          <p:txBody>
            <a:bodyPr wrap="none" anchor="ctr"/>
            <a:lstStyle/>
            <a:p>
              <a:endParaRPr lang="zh-CN" altLang="en-US"/>
            </a:p>
          </p:txBody>
        </p:sp>
        <p:sp>
          <p:nvSpPr>
            <p:cNvPr id="93196" name="Line 10"/>
            <p:cNvSpPr>
              <a:spLocks noChangeShapeType="1"/>
            </p:cNvSpPr>
            <p:nvPr/>
          </p:nvSpPr>
          <p:spPr bwMode="auto">
            <a:xfrm>
              <a:off x="3306" y="2873"/>
              <a:ext cx="1188" cy="0"/>
            </a:xfrm>
            <a:prstGeom prst="line">
              <a:avLst/>
            </a:prstGeom>
            <a:noFill/>
            <a:ln w="38100">
              <a:solidFill>
                <a:schemeClr val="accent2"/>
              </a:solidFill>
              <a:round/>
              <a:headEnd/>
              <a:tailEnd/>
            </a:ln>
          </p:spPr>
          <p:txBody>
            <a:bodyPr wrap="none" anchor="ctr"/>
            <a:lstStyle/>
            <a:p>
              <a:endParaRPr lang="zh-CN" altLang="en-US"/>
            </a:p>
          </p:txBody>
        </p:sp>
        <p:sp>
          <p:nvSpPr>
            <p:cNvPr id="93197" name="Line 11"/>
            <p:cNvSpPr>
              <a:spLocks noChangeShapeType="1"/>
            </p:cNvSpPr>
            <p:nvPr/>
          </p:nvSpPr>
          <p:spPr bwMode="auto">
            <a:xfrm>
              <a:off x="3307" y="3513"/>
              <a:ext cx="1188" cy="0"/>
            </a:xfrm>
            <a:prstGeom prst="line">
              <a:avLst/>
            </a:prstGeom>
            <a:noFill/>
            <a:ln w="38100">
              <a:solidFill>
                <a:schemeClr val="accent2"/>
              </a:solidFill>
              <a:round/>
              <a:headEnd/>
              <a:tailEnd/>
            </a:ln>
          </p:spPr>
          <p:txBody>
            <a:bodyPr wrap="none" anchor="ctr"/>
            <a:lstStyle/>
            <a:p>
              <a:endParaRPr lang="zh-CN" altLang="en-US"/>
            </a:p>
          </p:txBody>
        </p:sp>
        <p:sp>
          <p:nvSpPr>
            <p:cNvPr id="93198" name="Line 12"/>
            <p:cNvSpPr>
              <a:spLocks noChangeShapeType="1"/>
            </p:cNvSpPr>
            <p:nvPr/>
          </p:nvSpPr>
          <p:spPr bwMode="auto">
            <a:xfrm>
              <a:off x="3297" y="3209"/>
              <a:ext cx="1188" cy="0"/>
            </a:xfrm>
            <a:prstGeom prst="line">
              <a:avLst/>
            </a:prstGeom>
            <a:noFill/>
            <a:ln w="38100">
              <a:solidFill>
                <a:schemeClr val="accent2"/>
              </a:solidFill>
              <a:round/>
              <a:headEnd/>
              <a:tailEnd/>
            </a:ln>
          </p:spPr>
          <p:txBody>
            <a:bodyPr wrap="none" anchor="ctr"/>
            <a:lstStyle/>
            <a:p>
              <a:endParaRPr lang="zh-CN" altLang="en-US"/>
            </a:p>
          </p:txBody>
        </p:sp>
        <p:sp>
          <p:nvSpPr>
            <p:cNvPr id="93199" name="Line 13"/>
            <p:cNvSpPr>
              <a:spLocks noChangeShapeType="1"/>
            </p:cNvSpPr>
            <p:nvPr/>
          </p:nvSpPr>
          <p:spPr bwMode="auto">
            <a:xfrm>
              <a:off x="3296" y="2245"/>
              <a:ext cx="1188" cy="0"/>
            </a:xfrm>
            <a:prstGeom prst="line">
              <a:avLst/>
            </a:prstGeom>
            <a:noFill/>
            <a:ln w="38100">
              <a:solidFill>
                <a:schemeClr val="accent2"/>
              </a:solidFill>
              <a:round/>
              <a:headEnd/>
              <a:tailEnd/>
            </a:ln>
          </p:spPr>
          <p:txBody>
            <a:bodyPr wrap="none" anchor="ctr"/>
            <a:lstStyle/>
            <a:p>
              <a:endParaRPr lang="zh-CN" altLang="en-US"/>
            </a:p>
          </p:txBody>
        </p:sp>
      </p:grpSp>
      <p:sp>
        <p:nvSpPr>
          <p:cNvPr id="16" name="椭圆 15"/>
          <p:cNvSpPr/>
          <p:nvPr/>
        </p:nvSpPr>
        <p:spPr bwMode="auto">
          <a:xfrm>
            <a:off x="6705600" y="2352675"/>
            <a:ext cx="2438400" cy="990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Footer Placeholder 3"/>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8677" name="Slide Number Placeholder 4"/>
          <p:cNvSpPr>
            <a:spLocks noGrp="1"/>
          </p:cNvSpPr>
          <p:nvPr>
            <p:ph type="sldNum" sz="quarter" idx="12"/>
          </p:nvPr>
        </p:nvSpPr>
        <p:spPr>
          <a:noFill/>
        </p:spPr>
        <p:txBody>
          <a:bodyPr/>
          <a:lstStyle/>
          <a:p>
            <a:r>
              <a:rPr lang="en-US" altLang="ko-KR" smtClean="0">
                <a:ea typeface="굴림" pitchFamily="34" charset="-127"/>
              </a:rPr>
              <a:t>1-</a:t>
            </a:r>
            <a:fld id="{89E68E86-A043-4DCD-BAAC-D6B89CA56D5E}" type="slidenum">
              <a:rPr lang="en-US" altLang="ko-KR" smtClean="0">
                <a:ea typeface="굴림" pitchFamily="34" charset="-127"/>
              </a:rPr>
              <a:pPr/>
              <a:t>99</a:t>
            </a:fld>
            <a:endParaRPr lang="en-US" altLang="ko-KR" smtClean="0">
              <a:ea typeface="굴림" pitchFamily="34" charset="-127"/>
            </a:endParaRPr>
          </a:p>
        </p:txBody>
      </p:sp>
      <p:sp>
        <p:nvSpPr>
          <p:cNvPr id="28678" name="Freeform 2"/>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p:spPr>
        <p:txBody>
          <a:bodyPr/>
          <a:lstStyle/>
          <a:p>
            <a:endParaRPr lang="zh-CN" altLang="en-US"/>
          </a:p>
        </p:txBody>
      </p:sp>
      <p:sp>
        <p:nvSpPr>
          <p:cNvPr id="28679" name="Freeform 3"/>
          <p:cNvSpPr>
            <a:spLocks/>
          </p:cNvSpPr>
          <p:nvPr/>
        </p:nvSpPr>
        <p:spPr bwMode="auto">
          <a:xfrm>
            <a:off x="7129463" y="22463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sp>
        <p:nvSpPr>
          <p:cNvPr id="28680" name="Text Box 8"/>
          <p:cNvSpPr txBox="1">
            <a:spLocks noChangeArrowheads="1"/>
          </p:cNvSpPr>
          <p:nvPr/>
        </p:nvSpPr>
        <p:spPr bwMode="auto">
          <a:xfrm>
            <a:off x="2716213" y="223838"/>
            <a:ext cx="1120775" cy="457200"/>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source</a:t>
            </a:r>
          </a:p>
        </p:txBody>
      </p:sp>
      <p:graphicFrame>
        <p:nvGraphicFramePr>
          <p:cNvPr id="28674" name="Object 9"/>
          <p:cNvGraphicFramePr>
            <a:graphicFrameLocks noChangeAspect="1"/>
          </p:cNvGraphicFramePr>
          <p:nvPr/>
        </p:nvGraphicFramePr>
        <p:xfrm>
          <a:off x="4098925" y="1201738"/>
          <a:ext cx="646113" cy="533400"/>
        </p:xfrm>
        <a:graphic>
          <a:graphicData uri="http://schemas.openxmlformats.org/presentationml/2006/ole">
            <p:oleObj spid="_x0000_s292868" name="Clip" r:id="rId4" imgW="1305000" imgH="1085760" progId="">
              <p:embed/>
            </p:oleObj>
          </a:graphicData>
        </a:graphic>
      </p:graphicFrame>
      <p:sp>
        <p:nvSpPr>
          <p:cNvPr id="28681" name="Freeform 10"/>
          <p:cNvSpPr>
            <a:spLocks/>
          </p:cNvSpPr>
          <p:nvPr/>
        </p:nvSpPr>
        <p:spPr bwMode="auto">
          <a:xfrm>
            <a:off x="3868738" y="6540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grpSp>
        <p:nvGrpSpPr>
          <p:cNvPr id="2" name="Group 11"/>
          <p:cNvGrpSpPr>
            <a:grpSpLocks/>
          </p:cNvGrpSpPr>
          <p:nvPr/>
        </p:nvGrpSpPr>
        <p:grpSpPr bwMode="auto">
          <a:xfrm>
            <a:off x="7488238" y="2827338"/>
            <a:ext cx="976312" cy="277812"/>
            <a:chOff x="198" y="3765"/>
            <a:chExt cx="693" cy="287"/>
          </a:xfrm>
        </p:grpSpPr>
        <p:sp>
          <p:nvSpPr>
            <p:cNvPr id="28812" name="Freeform 12"/>
            <p:cNvSpPr>
              <a:spLocks/>
            </p:cNvSpPr>
            <p:nvPr/>
          </p:nvSpPr>
          <p:spPr bwMode="auto">
            <a:xfrm>
              <a:off x="198" y="3888"/>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p>
          </p:txBody>
        </p:sp>
        <p:sp>
          <p:nvSpPr>
            <p:cNvPr id="28813" name="Freeform 13"/>
            <p:cNvSpPr>
              <a:spLocks/>
            </p:cNvSpPr>
            <p:nvPr/>
          </p:nvSpPr>
          <p:spPr bwMode="auto">
            <a:xfrm>
              <a:off x="213" y="3765"/>
              <a:ext cx="658" cy="281"/>
            </a:xfrm>
            <a:custGeom>
              <a:avLst/>
              <a:gdLst>
                <a:gd name="T0" fmla="*/ 0 w 658"/>
                <a:gd name="T1" fmla="*/ 281 h 281"/>
                <a:gd name="T2" fmla="*/ 13 w 658"/>
                <a:gd name="T3" fmla="*/ 150 h 281"/>
                <a:gd name="T4" fmla="*/ 658 w 658"/>
                <a:gd name="T5" fmla="*/ 0 h 281"/>
                <a:gd name="T6" fmla="*/ 658 w 658"/>
                <a:gd name="T7" fmla="*/ 130 h 281"/>
                <a:gd name="T8" fmla="*/ 0 w 658"/>
                <a:gd name="T9" fmla="*/ 281 h 281"/>
                <a:gd name="T10" fmla="*/ 0 60000 65536"/>
                <a:gd name="T11" fmla="*/ 0 60000 65536"/>
                <a:gd name="T12" fmla="*/ 0 60000 65536"/>
                <a:gd name="T13" fmla="*/ 0 60000 65536"/>
                <a:gd name="T14" fmla="*/ 0 60000 65536"/>
                <a:gd name="T15" fmla="*/ 0 w 658"/>
                <a:gd name="T16" fmla="*/ 0 h 281"/>
                <a:gd name="T17" fmla="*/ 658 w 658"/>
                <a:gd name="T18" fmla="*/ 281 h 281"/>
              </a:gdLst>
              <a:ahLst/>
              <a:cxnLst>
                <a:cxn ang="T10">
                  <a:pos x="T0" y="T1"/>
                </a:cxn>
                <a:cxn ang="T11">
                  <a:pos x="T2" y="T3"/>
                </a:cxn>
                <a:cxn ang="T12">
                  <a:pos x="T4" y="T5"/>
                </a:cxn>
                <a:cxn ang="T13">
                  <a:pos x="T6" y="T7"/>
                </a:cxn>
                <a:cxn ang="T14">
                  <a:pos x="T8" y="T9"/>
                </a:cxn>
              </a:cxnLst>
              <a:rect l="T15" t="T16" r="T17" b="T18"/>
              <a:pathLst>
                <a:path w="658" h="281">
                  <a:moveTo>
                    <a:pt x="0" y="281"/>
                  </a:moveTo>
                  <a:lnTo>
                    <a:pt x="13" y="150"/>
                  </a:lnTo>
                  <a:lnTo>
                    <a:pt x="658" y="0"/>
                  </a:lnTo>
                  <a:lnTo>
                    <a:pt x="658" y="130"/>
                  </a:lnTo>
                  <a:lnTo>
                    <a:pt x="0" y="281"/>
                  </a:lnTo>
                  <a:close/>
                </a:path>
              </a:pathLst>
            </a:custGeom>
            <a:solidFill>
              <a:schemeClr val="hlink"/>
            </a:solidFill>
            <a:ln w="9525">
              <a:noFill/>
              <a:round/>
              <a:headEnd/>
              <a:tailEnd/>
            </a:ln>
          </p:spPr>
          <p:txBody>
            <a:bodyPr/>
            <a:lstStyle/>
            <a:p>
              <a:endParaRPr lang="zh-CN" altLang="en-US"/>
            </a:p>
          </p:txBody>
        </p:sp>
        <p:sp>
          <p:nvSpPr>
            <p:cNvPr id="28814" name="Freeform 14"/>
            <p:cNvSpPr>
              <a:spLocks/>
            </p:cNvSpPr>
            <p:nvPr/>
          </p:nvSpPr>
          <p:spPr bwMode="auto">
            <a:xfrm>
              <a:off x="219" y="3765"/>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p>
          </p:txBody>
        </p:sp>
        <p:grpSp>
          <p:nvGrpSpPr>
            <p:cNvPr id="3" name="Group 15"/>
            <p:cNvGrpSpPr>
              <a:grpSpLocks/>
            </p:cNvGrpSpPr>
            <p:nvPr/>
          </p:nvGrpSpPr>
          <p:grpSpPr bwMode="auto">
            <a:xfrm>
              <a:off x="423" y="3789"/>
              <a:ext cx="238" cy="103"/>
              <a:chOff x="2848" y="848"/>
              <a:chExt cx="140" cy="98"/>
            </a:xfrm>
          </p:grpSpPr>
          <p:sp>
            <p:nvSpPr>
              <p:cNvPr id="28820"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8821"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8822"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19"/>
            <p:cNvGrpSpPr>
              <a:grpSpLocks/>
            </p:cNvGrpSpPr>
            <p:nvPr/>
          </p:nvGrpSpPr>
          <p:grpSpPr bwMode="auto">
            <a:xfrm flipV="1">
              <a:off x="437" y="3787"/>
              <a:ext cx="238" cy="103"/>
              <a:chOff x="2848" y="848"/>
              <a:chExt cx="140" cy="98"/>
            </a:xfrm>
          </p:grpSpPr>
          <p:sp>
            <p:nvSpPr>
              <p:cNvPr id="28817" name="Line 2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8818" name="Line 2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8819" name="Line 2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8683" name="Rectangle 23"/>
          <p:cNvSpPr>
            <a:spLocks noChangeArrowheads="1"/>
          </p:cNvSpPr>
          <p:nvPr/>
        </p:nvSpPr>
        <p:spPr bwMode="auto">
          <a:xfrm>
            <a:off x="2644775" y="660400"/>
            <a:ext cx="1296988" cy="1546225"/>
          </a:xfrm>
          <a:prstGeom prst="rect">
            <a:avLst/>
          </a:prstGeom>
          <a:solidFill>
            <a:schemeClr val="accent2"/>
          </a:solidFill>
          <a:ln w="9525">
            <a:noFill/>
            <a:miter lim="800000"/>
            <a:headEnd/>
            <a:tailEnd/>
          </a:ln>
        </p:spPr>
        <p:txBody>
          <a:bodyPr wrap="none" anchor="ctr"/>
          <a:lstStyle/>
          <a:p>
            <a:endParaRPr lang="ko-KR" altLang="ko-KR">
              <a:ea typeface="굴림" pitchFamily="34" charset="-127"/>
            </a:endParaRPr>
          </a:p>
        </p:txBody>
      </p:sp>
      <p:sp>
        <p:nvSpPr>
          <p:cNvPr id="28684"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p>
            <a:endParaRPr lang="ko-KR" altLang="ko-KR">
              <a:ea typeface="굴림" pitchFamily="34" charset="-127"/>
            </a:endParaRPr>
          </a:p>
        </p:txBody>
      </p:sp>
      <p:sp>
        <p:nvSpPr>
          <p:cNvPr id="28685" name="Line 25"/>
          <p:cNvSpPr>
            <a:spLocks noChangeShapeType="1"/>
          </p:cNvSpPr>
          <p:nvPr/>
        </p:nvSpPr>
        <p:spPr bwMode="auto">
          <a:xfrm>
            <a:off x="2597150" y="1049338"/>
            <a:ext cx="1263650" cy="3175"/>
          </a:xfrm>
          <a:prstGeom prst="line">
            <a:avLst/>
          </a:prstGeom>
          <a:noFill/>
          <a:ln w="28575">
            <a:solidFill>
              <a:schemeClr val="tx1"/>
            </a:solidFill>
            <a:round/>
            <a:headEnd/>
            <a:tailEnd/>
          </a:ln>
        </p:spPr>
        <p:txBody>
          <a:bodyPr wrap="none" anchor="ctr"/>
          <a:lstStyle/>
          <a:p>
            <a:endParaRPr lang="zh-CN" altLang="en-US"/>
          </a:p>
        </p:txBody>
      </p:sp>
      <p:sp>
        <p:nvSpPr>
          <p:cNvPr id="28686" name="Text Box 26"/>
          <p:cNvSpPr txBox="1">
            <a:spLocks noChangeArrowheads="1"/>
          </p:cNvSpPr>
          <p:nvPr/>
        </p:nvSpPr>
        <p:spPr bwMode="auto">
          <a:xfrm>
            <a:off x="2554288" y="698500"/>
            <a:ext cx="1317625" cy="1600200"/>
          </a:xfrm>
          <a:prstGeom prst="rect">
            <a:avLst/>
          </a:prstGeom>
          <a:noFill/>
          <a:ln w="9525">
            <a:noFill/>
            <a:miter lim="800000"/>
            <a:headEnd/>
            <a:tailEnd/>
          </a:ln>
        </p:spPr>
        <p:txBody>
          <a:bodyPr>
            <a:spAutoFit/>
          </a:bodyPr>
          <a:lstStyle/>
          <a:p>
            <a:pPr algn="ctr">
              <a:lnSpc>
                <a:spcPct val="110000"/>
              </a:lnSpc>
            </a:pPr>
            <a:r>
              <a:rPr lang="en-US" altLang="ko-KR" sz="1800">
                <a:latin typeface="Comic Sans MS" pitchFamily="66" charset="0"/>
                <a:ea typeface="굴림" pitchFamily="34" charset="-127"/>
              </a:rPr>
              <a:t>application</a:t>
            </a:r>
          </a:p>
          <a:p>
            <a:pPr algn="ctr">
              <a:lnSpc>
                <a:spcPct val="110000"/>
              </a:lnSpc>
            </a:pPr>
            <a:r>
              <a:rPr lang="en-US" altLang="ko-KR" sz="1800">
                <a:latin typeface="Comic Sans MS" pitchFamily="66" charset="0"/>
                <a:ea typeface="굴림" pitchFamily="34" charset="-127"/>
              </a:rPr>
              <a:t>transport</a:t>
            </a:r>
          </a:p>
          <a:p>
            <a:pPr algn="ctr">
              <a:lnSpc>
                <a:spcPct val="110000"/>
              </a:lnSpc>
            </a:pPr>
            <a:r>
              <a:rPr lang="en-US" altLang="ko-KR" sz="1800">
                <a:latin typeface="Comic Sans MS" pitchFamily="66" charset="0"/>
                <a:ea typeface="굴림" pitchFamily="34" charset="-127"/>
              </a:rPr>
              <a:t>network</a:t>
            </a:r>
          </a:p>
          <a:p>
            <a:pPr algn="ctr">
              <a:lnSpc>
                <a:spcPct val="110000"/>
              </a:lnSpc>
            </a:pPr>
            <a:r>
              <a:rPr lang="en-US" altLang="ko-KR" sz="1800">
                <a:latin typeface="Comic Sans MS" pitchFamily="66" charset="0"/>
                <a:ea typeface="굴림" pitchFamily="34" charset="-127"/>
              </a:rPr>
              <a:t>link</a:t>
            </a:r>
          </a:p>
          <a:p>
            <a:pPr algn="ctr">
              <a:lnSpc>
                <a:spcPct val="110000"/>
              </a:lnSpc>
            </a:pPr>
            <a:r>
              <a:rPr lang="en-US" altLang="ko-KR" sz="1800">
                <a:latin typeface="Comic Sans MS" pitchFamily="66" charset="0"/>
                <a:ea typeface="굴림" pitchFamily="34" charset="-127"/>
              </a:rPr>
              <a:t>physical</a:t>
            </a:r>
          </a:p>
        </p:txBody>
      </p:sp>
      <p:sp>
        <p:nvSpPr>
          <p:cNvPr id="28687" name="Line 27"/>
          <p:cNvSpPr>
            <a:spLocks noChangeShapeType="1"/>
          </p:cNvSpPr>
          <p:nvPr/>
        </p:nvSpPr>
        <p:spPr bwMode="auto">
          <a:xfrm>
            <a:off x="2605088" y="1370013"/>
            <a:ext cx="1263650" cy="3175"/>
          </a:xfrm>
          <a:prstGeom prst="line">
            <a:avLst/>
          </a:prstGeom>
          <a:noFill/>
          <a:ln w="28575">
            <a:solidFill>
              <a:schemeClr val="tx1"/>
            </a:solidFill>
            <a:round/>
            <a:headEnd/>
            <a:tailEnd/>
          </a:ln>
        </p:spPr>
        <p:txBody>
          <a:bodyPr wrap="none" anchor="ctr"/>
          <a:lstStyle/>
          <a:p>
            <a:endParaRPr lang="zh-CN" altLang="en-US"/>
          </a:p>
        </p:txBody>
      </p:sp>
      <p:sp>
        <p:nvSpPr>
          <p:cNvPr id="28688" name="Line 28"/>
          <p:cNvSpPr>
            <a:spLocks noChangeShapeType="1"/>
          </p:cNvSpPr>
          <p:nvPr/>
        </p:nvSpPr>
        <p:spPr bwMode="auto">
          <a:xfrm>
            <a:off x="2609850" y="1651000"/>
            <a:ext cx="1263650" cy="3175"/>
          </a:xfrm>
          <a:prstGeom prst="line">
            <a:avLst/>
          </a:prstGeom>
          <a:noFill/>
          <a:ln w="28575">
            <a:solidFill>
              <a:schemeClr val="tx1"/>
            </a:solidFill>
            <a:round/>
            <a:headEnd/>
            <a:tailEnd/>
          </a:ln>
        </p:spPr>
        <p:txBody>
          <a:bodyPr wrap="none" anchor="ctr"/>
          <a:lstStyle/>
          <a:p>
            <a:endParaRPr lang="zh-CN" altLang="en-US"/>
          </a:p>
        </p:txBody>
      </p:sp>
      <p:sp>
        <p:nvSpPr>
          <p:cNvPr id="28689" name="Line 29"/>
          <p:cNvSpPr>
            <a:spLocks noChangeShapeType="1"/>
          </p:cNvSpPr>
          <p:nvPr/>
        </p:nvSpPr>
        <p:spPr bwMode="auto">
          <a:xfrm>
            <a:off x="2609850" y="1927225"/>
            <a:ext cx="1263650" cy="3175"/>
          </a:xfrm>
          <a:prstGeom prst="line">
            <a:avLst/>
          </a:prstGeom>
          <a:noFill/>
          <a:ln w="28575">
            <a:solidFill>
              <a:schemeClr val="tx1"/>
            </a:solidFill>
            <a:round/>
            <a:headEnd/>
            <a:tailEnd/>
          </a:ln>
        </p:spPr>
        <p:txBody>
          <a:bodyPr wrap="none" anchor="ctr"/>
          <a:lstStyle/>
          <a:p>
            <a:endParaRPr lang="zh-CN" altLang="en-US"/>
          </a:p>
        </p:txBody>
      </p:sp>
      <p:grpSp>
        <p:nvGrpSpPr>
          <p:cNvPr id="5" name="Group 39"/>
          <p:cNvGrpSpPr>
            <a:grpSpLocks/>
          </p:cNvGrpSpPr>
          <p:nvPr/>
        </p:nvGrpSpPr>
        <p:grpSpPr bwMode="auto">
          <a:xfrm>
            <a:off x="1219200" y="1368425"/>
            <a:ext cx="1208088" cy="303213"/>
            <a:chOff x="501" y="1990"/>
            <a:chExt cx="761" cy="191"/>
          </a:xfrm>
        </p:grpSpPr>
        <p:sp>
          <p:nvSpPr>
            <p:cNvPr id="28806"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807" name="Rectangle 41"/>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808" name="Rectangle 42"/>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809" name="Rectangle 43"/>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810" name="Line 44"/>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8811" name="Line 45"/>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sp>
        <p:nvSpPr>
          <p:cNvPr id="112645" name="Text Box 5"/>
          <p:cNvSpPr txBox="1">
            <a:spLocks noChangeArrowheads="1"/>
          </p:cNvSpPr>
          <p:nvPr/>
        </p:nvSpPr>
        <p:spPr bwMode="auto">
          <a:xfrm>
            <a:off x="395288" y="996950"/>
            <a:ext cx="971550" cy="336550"/>
          </a:xfrm>
          <a:prstGeom prst="rect">
            <a:avLst/>
          </a:prstGeom>
          <a:noFill/>
          <a:ln w="9525">
            <a:noFill/>
            <a:miter lim="800000"/>
            <a:headEnd/>
            <a:tailEnd/>
          </a:ln>
        </p:spPr>
        <p:txBody>
          <a:bodyPr wrap="none">
            <a:spAutoFit/>
          </a:bodyPr>
          <a:lstStyle/>
          <a:p>
            <a:r>
              <a:rPr lang="en-US" altLang="ko-KR" sz="1600">
                <a:solidFill>
                  <a:srgbClr val="FF0000"/>
                </a:solidFill>
                <a:latin typeface="Comic Sans MS" pitchFamily="66" charset="0"/>
                <a:ea typeface="굴림" pitchFamily="34" charset="-127"/>
              </a:rPr>
              <a:t>segment</a:t>
            </a:r>
            <a:endParaRPr lang="en-US" altLang="ko-KR" sz="1600">
              <a:solidFill>
                <a:schemeClr val="accent2"/>
              </a:solidFill>
              <a:latin typeface="Comic Sans MS" pitchFamily="66" charset="0"/>
              <a:ea typeface="굴림" pitchFamily="34" charset="-127"/>
            </a:endParaRPr>
          </a:p>
        </p:txBody>
      </p:sp>
      <p:grpSp>
        <p:nvGrpSpPr>
          <p:cNvPr id="6" name="Group 178"/>
          <p:cNvGrpSpPr>
            <a:grpSpLocks/>
          </p:cNvGrpSpPr>
          <p:nvPr/>
        </p:nvGrpSpPr>
        <p:grpSpPr bwMode="auto">
          <a:xfrm>
            <a:off x="1533525" y="1033463"/>
            <a:ext cx="301625" cy="292100"/>
            <a:chOff x="1962" y="2058"/>
            <a:chExt cx="190" cy="184"/>
          </a:xfrm>
        </p:grpSpPr>
        <p:sp>
          <p:nvSpPr>
            <p:cNvPr id="28804"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805" name="Rectangle 48"/>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ko-KR" sz="1400" dirty="0">
                  <a:latin typeface="Comic Sans MS" pitchFamily="66" charset="0"/>
                  <a:ea typeface="굴림" pitchFamily="34" charset="-127"/>
                </a:rPr>
                <a:t>H</a:t>
              </a:r>
              <a:r>
                <a:rPr lang="en-US" altLang="ko-KR" sz="1800" baseline="-25000" dirty="0">
                  <a:latin typeface="Comic Sans MS" pitchFamily="66" charset="0"/>
                  <a:ea typeface="굴림" pitchFamily="34" charset="-127"/>
                </a:rPr>
                <a:t>t</a:t>
              </a:r>
            </a:p>
          </p:txBody>
        </p:sp>
      </p:grpSp>
      <p:sp>
        <p:nvSpPr>
          <p:cNvPr id="112644" name="Text Box 4"/>
          <p:cNvSpPr txBox="1">
            <a:spLocks noChangeArrowheads="1"/>
          </p:cNvSpPr>
          <p:nvPr/>
        </p:nvSpPr>
        <p:spPr bwMode="auto">
          <a:xfrm>
            <a:off x="195263" y="1336675"/>
            <a:ext cx="1076325" cy="336550"/>
          </a:xfrm>
          <a:prstGeom prst="rect">
            <a:avLst/>
          </a:prstGeom>
          <a:noFill/>
          <a:ln w="9525">
            <a:noFill/>
            <a:miter lim="800000"/>
            <a:headEnd/>
            <a:tailEnd/>
          </a:ln>
        </p:spPr>
        <p:txBody>
          <a:bodyPr wrap="none">
            <a:spAutoFit/>
          </a:bodyPr>
          <a:lstStyle/>
          <a:p>
            <a:r>
              <a:rPr lang="en-US" altLang="ko-KR" sz="1600">
                <a:solidFill>
                  <a:srgbClr val="FF0000"/>
                </a:solidFill>
                <a:latin typeface="Comic Sans MS" pitchFamily="66" charset="0"/>
                <a:ea typeface="굴림" pitchFamily="34" charset="-127"/>
              </a:rPr>
              <a:t>datagram</a:t>
            </a:r>
            <a:endParaRPr lang="en-US" altLang="ko-KR" sz="1600">
              <a:solidFill>
                <a:schemeClr val="accent2"/>
              </a:solidFill>
              <a:latin typeface="Comic Sans MS" pitchFamily="66" charset="0"/>
              <a:ea typeface="굴림" pitchFamily="34" charset="-127"/>
            </a:endParaRPr>
          </a:p>
        </p:txBody>
      </p:sp>
      <p:sp>
        <p:nvSpPr>
          <p:cNvPr id="28694" name="Text Box 54"/>
          <p:cNvSpPr txBox="1">
            <a:spLocks noChangeArrowheads="1"/>
          </p:cNvSpPr>
          <p:nvPr/>
        </p:nvSpPr>
        <p:spPr bwMode="auto">
          <a:xfrm>
            <a:off x="1547813" y="4157663"/>
            <a:ext cx="1508125" cy="396875"/>
          </a:xfrm>
          <a:prstGeom prst="rect">
            <a:avLst/>
          </a:prstGeom>
          <a:noFill/>
          <a:ln w="9525">
            <a:noFill/>
            <a:miter lim="800000"/>
            <a:headEnd/>
            <a:tailEnd/>
          </a:ln>
        </p:spPr>
        <p:txBody>
          <a:bodyPr wrap="none">
            <a:spAutoFit/>
          </a:bodyPr>
          <a:lstStyle/>
          <a:p>
            <a:r>
              <a:rPr lang="en-US" altLang="ko-KR" sz="2000">
                <a:solidFill>
                  <a:schemeClr val="accent2"/>
                </a:solidFill>
                <a:latin typeface="Comic Sans MS" pitchFamily="66" charset="0"/>
                <a:ea typeface="굴림" pitchFamily="34" charset="-127"/>
              </a:rPr>
              <a:t>destination</a:t>
            </a:r>
          </a:p>
        </p:txBody>
      </p:sp>
      <p:graphicFrame>
        <p:nvGraphicFramePr>
          <p:cNvPr id="28675" name="Object 55"/>
          <p:cNvGraphicFramePr>
            <a:graphicFrameLocks noChangeAspect="1"/>
          </p:cNvGraphicFramePr>
          <p:nvPr/>
        </p:nvGraphicFramePr>
        <p:xfrm>
          <a:off x="3209925" y="5087938"/>
          <a:ext cx="646113" cy="533400"/>
        </p:xfrm>
        <a:graphic>
          <a:graphicData uri="http://schemas.openxmlformats.org/presentationml/2006/ole">
            <p:oleObj spid="_x0000_s292869" name="Clip" r:id="rId5" imgW="1305000" imgH="1085760" progId="">
              <p:embed/>
            </p:oleObj>
          </a:graphicData>
        </a:graphic>
      </p:graphicFrame>
      <p:sp>
        <p:nvSpPr>
          <p:cNvPr id="28695" name="Freeform 56"/>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sp>
        <p:nvSpPr>
          <p:cNvPr id="28696" name="Rectangle 57"/>
          <p:cNvSpPr>
            <a:spLocks noChangeArrowheads="1"/>
          </p:cNvSpPr>
          <p:nvPr/>
        </p:nvSpPr>
        <p:spPr bwMode="auto">
          <a:xfrm>
            <a:off x="1755775" y="4546600"/>
            <a:ext cx="1296988" cy="1546225"/>
          </a:xfrm>
          <a:prstGeom prst="rect">
            <a:avLst/>
          </a:prstGeom>
          <a:solidFill>
            <a:schemeClr val="accent2"/>
          </a:solidFill>
          <a:ln w="9525">
            <a:noFill/>
            <a:miter lim="800000"/>
            <a:headEnd/>
            <a:tailEnd/>
          </a:ln>
        </p:spPr>
        <p:txBody>
          <a:bodyPr wrap="none" anchor="ctr"/>
          <a:lstStyle/>
          <a:p>
            <a:endParaRPr lang="ko-KR" altLang="ko-KR">
              <a:ea typeface="굴림" pitchFamily="34" charset="-127"/>
            </a:endParaRPr>
          </a:p>
        </p:txBody>
      </p:sp>
      <p:sp>
        <p:nvSpPr>
          <p:cNvPr id="28697"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p>
            <a:endParaRPr lang="ko-KR" altLang="ko-KR">
              <a:ea typeface="굴림" pitchFamily="34" charset="-127"/>
            </a:endParaRPr>
          </a:p>
        </p:txBody>
      </p:sp>
      <p:sp>
        <p:nvSpPr>
          <p:cNvPr id="28698" name="Line 59"/>
          <p:cNvSpPr>
            <a:spLocks noChangeShapeType="1"/>
          </p:cNvSpPr>
          <p:nvPr/>
        </p:nvSpPr>
        <p:spPr bwMode="auto">
          <a:xfrm>
            <a:off x="1708150" y="4935538"/>
            <a:ext cx="1263650" cy="3175"/>
          </a:xfrm>
          <a:prstGeom prst="line">
            <a:avLst/>
          </a:prstGeom>
          <a:noFill/>
          <a:ln w="28575">
            <a:solidFill>
              <a:schemeClr val="tx1"/>
            </a:solidFill>
            <a:round/>
            <a:headEnd/>
            <a:tailEnd/>
          </a:ln>
        </p:spPr>
        <p:txBody>
          <a:bodyPr wrap="none" anchor="ctr"/>
          <a:lstStyle/>
          <a:p>
            <a:endParaRPr lang="zh-CN" altLang="en-US"/>
          </a:p>
        </p:txBody>
      </p:sp>
      <p:sp>
        <p:nvSpPr>
          <p:cNvPr id="28699" name="Text Box 60"/>
          <p:cNvSpPr txBox="1">
            <a:spLocks noChangeArrowheads="1"/>
          </p:cNvSpPr>
          <p:nvPr/>
        </p:nvSpPr>
        <p:spPr bwMode="auto">
          <a:xfrm>
            <a:off x="1665288" y="4584700"/>
            <a:ext cx="1317625" cy="1600200"/>
          </a:xfrm>
          <a:prstGeom prst="rect">
            <a:avLst/>
          </a:prstGeom>
          <a:noFill/>
          <a:ln w="9525">
            <a:noFill/>
            <a:miter lim="800000"/>
            <a:headEnd/>
            <a:tailEnd/>
          </a:ln>
        </p:spPr>
        <p:txBody>
          <a:bodyPr>
            <a:spAutoFit/>
          </a:bodyPr>
          <a:lstStyle/>
          <a:p>
            <a:pPr algn="ctr">
              <a:lnSpc>
                <a:spcPct val="110000"/>
              </a:lnSpc>
            </a:pPr>
            <a:r>
              <a:rPr lang="en-US" altLang="ko-KR" sz="1800">
                <a:latin typeface="Comic Sans MS" pitchFamily="66" charset="0"/>
                <a:ea typeface="굴림" pitchFamily="34" charset="-127"/>
              </a:rPr>
              <a:t>application</a:t>
            </a:r>
          </a:p>
          <a:p>
            <a:pPr algn="ctr">
              <a:lnSpc>
                <a:spcPct val="110000"/>
              </a:lnSpc>
            </a:pPr>
            <a:r>
              <a:rPr lang="en-US" altLang="ko-KR" sz="1800">
                <a:latin typeface="Comic Sans MS" pitchFamily="66" charset="0"/>
                <a:ea typeface="굴림" pitchFamily="34" charset="-127"/>
              </a:rPr>
              <a:t>transport</a:t>
            </a:r>
          </a:p>
          <a:p>
            <a:pPr algn="ctr">
              <a:lnSpc>
                <a:spcPct val="110000"/>
              </a:lnSpc>
            </a:pPr>
            <a:r>
              <a:rPr lang="en-US" altLang="ko-KR" sz="1800">
                <a:latin typeface="Comic Sans MS" pitchFamily="66" charset="0"/>
                <a:ea typeface="굴림" pitchFamily="34" charset="-127"/>
              </a:rPr>
              <a:t>network</a:t>
            </a:r>
          </a:p>
          <a:p>
            <a:pPr algn="ctr">
              <a:lnSpc>
                <a:spcPct val="110000"/>
              </a:lnSpc>
            </a:pPr>
            <a:r>
              <a:rPr lang="en-US" altLang="ko-KR" sz="1800">
                <a:latin typeface="Comic Sans MS" pitchFamily="66" charset="0"/>
                <a:ea typeface="굴림" pitchFamily="34" charset="-127"/>
              </a:rPr>
              <a:t>link</a:t>
            </a:r>
          </a:p>
          <a:p>
            <a:pPr algn="ctr">
              <a:lnSpc>
                <a:spcPct val="110000"/>
              </a:lnSpc>
            </a:pPr>
            <a:r>
              <a:rPr lang="en-US" altLang="ko-KR" sz="1800">
                <a:latin typeface="Comic Sans MS" pitchFamily="66" charset="0"/>
                <a:ea typeface="굴림" pitchFamily="34" charset="-127"/>
              </a:rPr>
              <a:t>physical</a:t>
            </a:r>
          </a:p>
        </p:txBody>
      </p:sp>
      <p:sp>
        <p:nvSpPr>
          <p:cNvPr id="28700" name="Line 61"/>
          <p:cNvSpPr>
            <a:spLocks noChangeShapeType="1"/>
          </p:cNvSpPr>
          <p:nvPr/>
        </p:nvSpPr>
        <p:spPr bwMode="auto">
          <a:xfrm>
            <a:off x="1716088" y="5256213"/>
            <a:ext cx="1263650" cy="3175"/>
          </a:xfrm>
          <a:prstGeom prst="line">
            <a:avLst/>
          </a:prstGeom>
          <a:noFill/>
          <a:ln w="28575">
            <a:solidFill>
              <a:schemeClr val="tx1"/>
            </a:solidFill>
            <a:round/>
            <a:headEnd/>
            <a:tailEnd/>
          </a:ln>
        </p:spPr>
        <p:txBody>
          <a:bodyPr wrap="none" anchor="ctr"/>
          <a:lstStyle/>
          <a:p>
            <a:endParaRPr lang="zh-CN" altLang="en-US"/>
          </a:p>
        </p:txBody>
      </p:sp>
      <p:sp>
        <p:nvSpPr>
          <p:cNvPr id="28701" name="Line 62"/>
          <p:cNvSpPr>
            <a:spLocks noChangeShapeType="1"/>
          </p:cNvSpPr>
          <p:nvPr/>
        </p:nvSpPr>
        <p:spPr bwMode="auto">
          <a:xfrm>
            <a:off x="1720850" y="5537200"/>
            <a:ext cx="1263650" cy="3175"/>
          </a:xfrm>
          <a:prstGeom prst="line">
            <a:avLst/>
          </a:prstGeom>
          <a:noFill/>
          <a:ln w="28575">
            <a:solidFill>
              <a:schemeClr val="tx1"/>
            </a:solidFill>
            <a:round/>
            <a:headEnd/>
            <a:tailEnd/>
          </a:ln>
        </p:spPr>
        <p:txBody>
          <a:bodyPr wrap="none" anchor="ctr"/>
          <a:lstStyle/>
          <a:p>
            <a:endParaRPr lang="zh-CN" altLang="en-US"/>
          </a:p>
        </p:txBody>
      </p:sp>
      <p:sp>
        <p:nvSpPr>
          <p:cNvPr id="28702" name="Line 63"/>
          <p:cNvSpPr>
            <a:spLocks noChangeShapeType="1"/>
          </p:cNvSpPr>
          <p:nvPr/>
        </p:nvSpPr>
        <p:spPr bwMode="auto">
          <a:xfrm>
            <a:off x="1720850" y="5813425"/>
            <a:ext cx="1263650" cy="3175"/>
          </a:xfrm>
          <a:prstGeom prst="line">
            <a:avLst/>
          </a:prstGeom>
          <a:noFill/>
          <a:ln w="28575">
            <a:solidFill>
              <a:schemeClr val="tx1"/>
            </a:solidFill>
            <a:round/>
            <a:headEnd/>
            <a:tailEnd/>
          </a:ln>
        </p:spPr>
        <p:txBody>
          <a:bodyPr wrap="none" anchor="ctr"/>
          <a:lstStyle/>
          <a:p>
            <a:endParaRPr lang="zh-CN" altLang="en-US"/>
          </a:p>
        </p:txBody>
      </p:sp>
      <p:grpSp>
        <p:nvGrpSpPr>
          <p:cNvPr id="7" name="Group 64"/>
          <p:cNvGrpSpPr>
            <a:grpSpLocks/>
          </p:cNvGrpSpPr>
          <p:nvPr/>
        </p:nvGrpSpPr>
        <p:grpSpPr bwMode="auto">
          <a:xfrm>
            <a:off x="152400" y="5527675"/>
            <a:ext cx="1558925" cy="312738"/>
            <a:chOff x="332" y="2224"/>
            <a:chExt cx="982" cy="197"/>
          </a:xfrm>
        </p:grpSpPr>
        <p:sp>
          <p:nvSpPr>
            <p:cNvPr id="28796" name="Rectangle 65"/>
            <p:cNvSpPr>
              <a:spLocks noChangeArrowheads="1"/>
            </p:cNvSpPr>
            <p:nvPr/>
          </p:nvSpPr>
          <p:spPr bwMode="auto">
            <a:xfrm>
              <a:off x="345" y="2241"/>
              <a:ext cx="945"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97" name="Rectangle 66"/>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ko-KR" sz="1400" dirty="0">
                  <a:latin typeface="Comic Sans MS" pitchFamily="66" charset="0"/>
                  <a:ea typeface="굴림" pitchFamily="34" charset="-127"/>
                </a:rPr>
                <a:t>H</a:t>
              </a:r>
              <a:r>
                <a:rPr lang="en-US" altLang="ko-KR" sz="1800" baseline="-25000" dirty="0">
                  <a:latin typeface="Comic Sans MS" pitchFamily="66" charset="0"/>
                  <a:ea typeface="굴림" pitchFamily="34" charset="-127"/>
                </a:rPr>
                <a:t>t</a:t>
              </a:r>
            </a:p>
          </p:txBody>
        </p:sp>
        <p:sp>
          <p:nvSpPr>
            <p:cNvPr id="28798" name="Rectangle 67"/>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799" name="Rectangle 68"/>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ko-KR" sz="1400" dirty="0">
                  <a:latin typeface="Comic Sans MS" pitchFamily="66" charset="0"/>
                  <a:ea typeface="굴림" pitchFamily="34" charset="-127"/>
                </a:rPr>
                <a:t>H</a:t>
              </a:r>
              <a:r>
                <a:rPr lang="en-US" altLang="ko-KR" sz="1800" baseline="-25000" dirty="0">
                  <a:latin typeface="Comic Sans MS" pitchFamily="66" charset="0"/>
                  <a:ea typeface="굴림" pitchFamily="34" charset="-127"/>
                </a:rPr>
                <a:t>l</a:t>
              </a:r>
            </a:p>
          </p:txBody>
        </p:sp>
        <p:sp>
          <p:nvSpPr>
            <p:cNvPr id="28800" name="Rectangle 69"/>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801" name="Line 70"/>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8802" name="Line 71"/>
            <p:cNvSpPr>
              <a:spLocks noChangeShapeType="1"/>
            </p:cNvSpPr>
            <p:nvPr/>
          </p:nvSpPr>
          <p:spPr bwMode="auto">
            <a:xfrm>
              <a:off x="1178" y="2244"/>
              <a:ext cx="0" cy="154"/>
            </a:xfrm>
            <a:prstGeom prst="line">
              <a:avLst/>
            </a:prstGeom>
            <a:noFill/>
            <a:ln w="9525">
              <a:solidFill>
                <a:schemeClr val="tx1"/>
              </a:solidFill>
              <a:round/>
              <a:headEnd/>
              <a:tailEnd/>
            </a:ln>
          </p:spPr>
          <p:txBody>
            <a:bodyPr/>
            <a:lstStyle/>
            <a:p>
              <a:endParaRPr lang="zh-CN" altLang="en-US"/>
            </a:p>
          </p:txBody>
        </p:sp>
        <p:sp>
          <p:nvSpPr>
            <p:cNvPr id="28803" name="Line 72"/>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sp>
          <p:nvSpPr>
            <p:cNvPr id="150" name="Line 71"/>
            <p:cNvSpPr>
              <a:spLocks noChangeShapeType="1"/>
            </p:cNvSpPr>
            <p:nvPr/>
          </p:nvSpPr>
          <p:spPr bwMode="auto">
            <a:xfrm>
              <a:off x="696" y="2251"/>
              <a:ext cx="0" cy="154"/>
            </a:xfrm>
            <a:prstGeom prst="line">
              <a:avLst/>
            </a:prstGeom>
            <a:noFill/>
            <a:ln w="9525">
              <a:solidFill>
                <a:schemeClr val="tx1"/>
              </a:solidFill>
              <a:round/>
              <a:headEnd/>
              <a:tailEnd/>
            </a:ln>
          </p:spPr>
          <p:txBody>
            <a:bodyPr/>
            <a:lstStyle/>
            <a:p>
              <a:endParaRPr lang="zh-CN" altLang="en-US"/>
            </a:p>
          </p:txBody>
        </p:sp>
        <p:sp>
          <p:nvSpPr>
            <p:cNvPr id="152" name="Rectangle 68"/>
            <p:cNvSpPr>
              <a:spLocks noChangeArrowheads="1"/>
            </p:cNvSpPr>
            <p:nvPr/>
          </p:nvSpPr>
          <p:spPr bwMode="auto">
            <a:xfrm>
              <a:off x="1127" y="2237"/>
              <a:ext cx="187" cy="184"/>
            </a:xfrm>
            <a:prstGeom prst="rect">
              <a:avLst/>
            </a:prstGeom>
            <a:noFill/>
            <a:ln w="19050">
              <a:noFill/>
              <a:miter lim="800000"/>
              <a:headEnd/>
              <a:tailEnd/>
            </a:ln>
          </p:spPr>
          <p:txBody>
            <a:bodyPr wrap="none" anchor="ctr"/>
            <a:lstStyle/>
            <a:p>
              <a:pPr algn="ctr"/>
              <a:r>
                <a:rPr lang="en-US" altLang="ko-KR" sz="1400" dirty="0" err="1" smtClean="0">
                  <a:latin typeface="Comic Sans MS" pitchFamily="66" charset="0"/>
                  <a:ea typeface="굴림" pitchFamily="34" charset="-127"/>
                </a:rPr>
                <a:t>T</a:t>
              </a:r>
              <a:r>
                <a:rPr lang="en-US" altLang="ko-KR" sz="1800" baseline="-25000" dirty="0" err="1" smtClean="0">
                  <a:latin typeface="Comic Sans MS" pitchFamily="66" charset="0"/>
                  <a:ea typeface="굴림" pitchFamily="34" charset="-127"/>
                </a:rPr>
                <a:t>l</a:t>
              </a:r>
              <a:endParaRPr lang="en-US" altLang="ko-KR" sz="1800" baseline="-25000" dirty="0">
                <a:latin typeface="Comic Sans MS" pitchFamily="66" charset="0"/>
                <a:ea typeface="굴림" pitchFamily="34" charset="-127"/>
              </a:endParaRPr>
            </a:p>
          </p:txBody>
        </p:sp>
        <p:sp>
          <p:nvSpPr>
            <p:cNvPr id="153" name="Line 70"/>
            <p:cNvSpPr>
              <a:spLocks noChangeShapeType="1"/>
            </p:cNvSpPr>
            <p:nvPr/>
          </p:nvSpPr>
          <p:spPr bwMode="auto">
            <a:xfrm>
              <a:off x="1305" y="2254"/>
              <a:ext cx="0" cy="162"/>
            </a:xfrm>
            <a:prstGeom prst="line">
              <a:avLst/>
            </a:prstGeom>
            <a:noFill/>
            <a:ln w="9525">
              <a:solidFill>
                <a:schemeClr val="tx1"/>
              </a:solidFill>
              <a:round/>
              <a:headEnd/>
              <a:tailEnd/>
            </a:ln>
          </p:spPr>
          <p:txBody>
            <a:bodyPr/>
            <a:lstStyle/>
            <a:p>
              <a:endParaRPr lang="zh-CN" altLang="en-US"/>
            </a:p>
          </p:txBody>
        </p:sp>
      </p:grpSp>
      <p:grpSp>
        <p:nvGrpSpPr>
          <p:cNvPr id="8" name="Group 73"/>
          <p:cNvGrpSpPr>
            <a:grpSpLocks/>
          </p:cNvGrpSpPr>
          <p:nvPr/>
        </p:nvGrpSpPr>
        <p:grpSpPr bwMode="auto">
          <a:xfrm>
            <a:off x="420688" y="5229225"/>
            <a:ext cx="1208087" cy="303213"/>
            <a:chOff x="501" y="1990"/>
            <a:chExt cx="761" cy="191"/>
          </a:xfrm>
        </p:grpSpPr>
        <p:sp>
          <p:nvSpPr>
            <p:cNvPr id="28790"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91" name="Rectangle 75"/>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92" name="Rectangle 76"/>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793" name="Rectangle 77"/>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94" name="Line 78"/>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8795" name="Line 79"/>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9" name="Group 80"/>
          <p:cNvGrpSpPr>
            <a:grpSpLocks/>
          </p:cNvGrpSpPr>
          <p:nvPr/>
        </p:nvGrpSpPr>
        <p:grpSpPr bwMode="auto">
          <a:xfrm>
            <a:off x="723900" y="4921250"/>
            <a:ext cx="890588" cy="303213"/>
            <a:chOff x="645" y="1734"/>
            <a:chExt cx="561" cy="191"/>
          </a:xfrm>
        </p:grpSpPr>
        <p:sp>
          <p:nvSpPr>
            <p:cNvPr id="28786"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87" name="Rectangle 82"/>
            <p:cNvSpPr>
              <a:spLocks noChangeArrowheads="1"/>
            </p:cNvSpPr>
            <p:nvPr/>
          </p:nvSpPr>
          <p:spPr bwMode="auto">
            <a:xfrm>
              <a:off x="648" y="173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88" name="Rectangle 83"/>
            <p:cNvSpPr>
              <a:spLocks noChangeArrowheads="1"/>
            </p:cNvSpPr>
            <p:nvPr/>
          </p:nvSpPr>
          <p:spPr bwMode="auto">
            <a:xfrm>
              <a:off x="778" y="1735"/>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89" name="Line 84"/>
            <p:cNvSpPr>
              <a:spLocks noChangeShapeType="1"/>
            </p:cNvSpPr>
            <p:nvPr/>
          </p:nvSpPr>
          <p:spPr bwMode="auto">
            <a:xfrm>
              <a:off x="824" y="1754"/>
              <a:ext cx="0" cy="156"/>
            </a:xfrm>
            <a:prstGeom prst="line">
              <a:avLst/>
            </a:prstGeom>
            <a:noFill/>
            <a:ln w="9525">
              <a:solidFill>
                <a:schemeClr val="tx1"/>
              </a:solidFill>
              <a:round/>
              <a:headEnd/>
              <a:tailEnd/>
            </a:ln>
          </p:spPr>
          <p:txBody>
            <a:bodyPr/>
            <a:lstStyle/>
            <a:p>
              <a:endParaRPr lang="zh-CN" altLang="en-US"/>
            </a:p>
          </p:txBody>
        </p:sp>
      </p:grpSp>
      <p:grpSp>
        <p:nvGrpSpPr>
          <p:cNvPr id="10" name="Group 85"/>
          <p:cNvGrpSpPr>
            <a:grpSpLocks/>
          </p:cNvGrpSpPr>
          <p:nvPr/>
        </p:nvGrpSpPr>
        <p:grpSpPr bwMode="auto">
          <a:xfrm>
            <a:off x="930275" y="4610100"/>
            <a:ext cx="679450" cy="301625"/>
            <a:chOff x="780" y="1553"/>
            <a:chExt cx="428" cy="190"/>
          </a:xfrm>
        </p:grpSpPr>
        <p:sp>
          <p:nvSpPr>
            <p:cNvPr id="28784"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85" name="Rectangle 8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grpSp>
      <p:grpSp>
        <p:nvGrpSpPr>
          <p:cNvPr id="11" name="Group 88"/>
          <p:cNvGrpSpPr>
            <a:grpSpLocks/>
          </p:cNvGrpSpPr>
          <p:nvPr/>
        </p:nvGrpSpPr>
        <p:grpSpPr bwMode="auto">
          <a:xfrm>
            <a:off x="5654675" y="4164013"/>
            <a:ext cx="1387475" cy="1035050"/>
            <a:chOff x="3601" y="168"/>
            <a:chExt cx="874" cy="652"/>
          </a:xfrm>
        </p:grpSpPr>
        <p:sp>
          <p:nvSpPr>
            <p:cNvPr id="28779" name="Rectangle 89"/>
            <p:cNvSpPr>
              <a:spLocks noChangeArrowheads="1"/>
            </p:cNvSpPr>
            <p:nvPr/>
          </p:nvSpPr>
          <p:spPr bwMode="auto">
            <a:xfrm>
              <a:off x="3658" y="168"/>
              <a:ext cx="817" cy="596"/>
            </a:xfrm>
            <a:prstGeom prst="rect">
              <a:avLst/>
            </a:prstGeom>
            <a:solidFill>
              <a:schemeClr val="accent2"/>
            </a:solidFill>
            <a:ln w="9525">
              <a:noFill/>
              <a:miter lim="800000"/>
              <a:headEnd/>
              <a:tailEnd/>
            </a:ln>
          </p:spPr>
          <p:txBody>
            <a:bodyPr wrap="none" anchor="ctr"/>
            <a:lstStyle/>
            <a:p>
              <a:endParaRPr lang="ko-KR" altLang="ko-KR">
                <a:ea typeface="굴림" pitchFamily="34" charset="-127"/>
              </a:endParaRPr>
            </a:p>
          </p:txBody>
        </p:sp>
        <p:sp>
          <p:nvSpPr>
            <p:cNvPr id="28780"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ko-KR" altLang="ko-KR">
                <a:ea typeface="굴림" pitchFamily="34" charset="-127"/>
              </a:endParaRPr>
            </a:p>
          </p:txBody>
        </p:sp>
        <p:sp>
          <p:nvSpPr>
            <p:cNvPr id="28781" name="Line 91"/>
            <p:cNvSpPr>
              <a:spLocks noChangeShapeType="1"/>
            </p:cNvSpPr>
            <p:nvPr/>
          </p:nvSpPr>
          <p:spPr bwMode="auto">
            <a:xfrm>
              <a:off x="3628" y="413"/>
              <a:ext cx="796" cy="2"/>
            </a:xfrm>
            <a:prstGeom prst="line">
              <a:avLst/>
            </a:prstGeom>
            <a:noFill/>
            <a:ln w="28575">
              <a:solidFill>
                <a:schemeClr val="tx1"/>
              </a:solidFill>
              <a:round/>
              <a:headEnd/>
              <a:tailEnd/>
            </a:ln>
          </p:spPr>
          <p:txBody>
            <a:bodyPr wrap="none" anchor="ctr"/>
            <a:lstStyle/>
            <a:p>
              <a:endParaRPr lang="zh-CN" altLang="en-US"/>
            </a:p>
          </p:txBody>
        </p:sp>
        <p:sp>
          <p:nvSpPr>
            <p:cNvPr id="28782" name="Text Box 92"/>
            <p:cNvSpPr txBox="1">
              <a:spLocks noChangeArrowheads="1"/>
            </p:cNvSpPr>
            <p:nvPr/>
          </p:nvSpPr>
          <p:spPr bwMode="auto">
            <a:xfrm>
              <a:off x="3601" y="192"/>
              <a:ext cx="830" cy="628"/>
            </a:xfrm>
            <a:prstGeom prst="rect">
              <a:avLst/>
            </a:prstGeom>
            <a:noFill/>
            <a:ln w="9525">
              <a:noFill/>
              <a:miter lim="800000"/>
              <a:headEnd/>
              <a:tailEnd/>
            </a:ln>
          </p:spPr>
          <p:txBody>
            <a:bodyPr>
              <a:spAutoFit/>
            </a:bodyPr>
            <a:lstStyle/>
            <a:p>
              <a:pPr algn="ctr">
                <a:lnSpc>
                  <a:spcPct val="110000"/>
                </a:lnSpc>
              </a:pPr>
              <a:r>
                <a:rPr lang="en-US" altLang="ko-KR" sz="1800">
                  <a:latin typeface="Comic Sans MS" pitchFamily="66" charset="0"/>
                  <a:ea typeface="굴림" pitchFamily="34" charset="-127"/>
                </a:rPr>
                <a:t>network</a:t>
              </a:r>
            </a:p>
            <a:p>
              <a:pPr algn="ctr">
                <a:lnSpc>
                  <a:spcPct val="110000"/>
                </a:lnSpc>
              </a:pPr>
              <a:r>
                <a:rPr lang="en-US" altLang="ko-KR" sz="1800">
                  <a:latin typeface="Comic Sans MS" pitchFamily="66" charset="0"/>
                  <a:ea typeface="굴림" pitchFamily="34" charset="-127"/>
                </a:rPr>
                <a:t>link</a:t>
              </a:r>
            </a:p>
            <a:p>
              <a:pPr algn="ctr">
                <a:lnSpc>
                  <a:spcPct val="110000"/>
                </a:lnSpc>
              </a:pPr>
              <a:r>
                <a:rPr lang="en-US" altLang="ko-KR" sz="1800">
                  <a:latin typeface="Comic Sans MS" pitchFamily="66" charset="0"/>
                  <a:ea typeface="굴림" pitchFamily="34" charset="-127"/>
                </a:rPr>
                <a:t>physical</a:t>
              </a:r>
            </a:p>
          </p:txBody>
        </p:sp>
        <p:sp>
          <p:nvSpPr>
            <p:cNvPr id="28783" name="Line 93"/>
            <p:cNvSpPr>
              <a:spLocks noChangeShapeType="1"/>
            </p:cNvSpPr>
            <p:nvPr/>
          </p:nvSpPr>
          <p:spPr bwMode="auto">
            <a:xfrm>
              <a:off x="3633" y="615"/>
              <a:ext cx="796" cy="2"/>
            </a:xfrm>
            <a:prstGeom prst="line">
              <a:avLst/>
            </a:prstGeom>
            <a:noFill/>
            <a:ln w="28575">
              <a:solidFill>
                <a:schemeClr val="tx1"/>
              </a:solidFill>
              <a:round/>
              <a:headEnd/>
              <a:tailEnd/>
            </a:ln>
          </p:spPr>
          <p:txBody>
            <a:bodyPr wrap="none" anchor="ctr"/>
            <a:lstStyle/>
            <a:p>
              <a:endParaRPr lang="zh-CN" altLang="en-US"/>
            </a:p>
          </p:txBody>
        </p:sp>
      </p:grpSp>
      <p:grpSp>
        <p:nvGrpSpPr>
          <p:cNvPr id="12" name="Group 94"/>
          <p:cNvGrpSpPr>
            <a:grpSpLocks/>
          </p:cNvGrpSpPr>
          <p:nvPr/>
        </p:nvGrpSpPr>
        <p:grpSpPr bwMode="auto">
          <a:xfrm>
            <a:off x="5821363" y="2271713"/>
            <a:ext cx="1387475" cy="733425"/>
            <a:chOff x="4696" y="597"/>
            <a:chExt cx="874" cy="462"/>
          </a:xfrm>
        </p:grpSpPr>
        <p:sp>
          <p:nvSpPr>
            <p:cNvPr id="28775" name="Rectangle 95"/>
            <p:cNvSpPr>
              <a:spLocks noChangeArrowheads="1"/>
            </p:cNvSpPr>
            <p:nvPr/>
          </p:nvSpPr>
          <p:spPr bwMode="auto">
            <a:xfrm>
              <a:off x="4753" y="597"/>
              <a:ext cx="817" cy="416"/>
            </a:xfrm>
            <a:prstGeom prst="rect">
              <a:avLst/>
            </a:prstGeom>
            <a:solidFill>
              <a:schemeClr val="accent2"/>
            </a:solidFill>
            <a:ln w="9525">
              <a:noFill/>
              <a:miter lim="800000"/>
              <a:headEnd/>
              <a:tailEnd/>
            </a:ln>
          </p:spPr>
          <p:txBody>
            <a:bodyPr wrap="none" anchor="ctr"/>
            <a:lstStyle/>
            <a:p>
              <a:endParaRPr lang="ko-KR" altLang="ko-KR">
                <a:ea typeface="굴림" pitchFamily="34" charset="-127"/>
              </a:endParaRPr>
            </a:p>
          </p:txBody>
        </p:sp>
        <p:sp>
          <p:nvSpPr>
            <p:cNvPr id="28776"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ko-KR" altLang="ko-KR">
                <a:ea typeface="굴림" pitchFamily="34" charset="-127"/>
              </a:endParaRPr>
            </a:p>
          </p:txBody>
        </p:sp>
        <p:sp>
          <p:nvSpPr>
            <p:cNvPr id="28777" name="Line 97"/>
            <p:cNvSpPr>
              <a:spLocks noChangeShapeType="1"/>
            </p:cNvSpPr>
            <p:nvPr/>
          </p:nvSpPr>
          <p:spPr bwMode="auto">
            <a:xfrm>
              <a:off x="4723" y="842"/>
              <a:ext cx="796" cy="2"/>
            </a:xfrm>
            <a:prstGeom prst="line">
              <a:avLst/>
            </a:prstGeom>
            <a:noFill/>
            <a:ln w="28575">
              <a:solidFill>
                <a:schemeClr val="tx1"/>
              </a:solidFill>
              <a:round/>
              <a:headEnd/>
              <a:tailEnd/>
            </a:ln>
          </p:spPr>
          <p:txBody>
            <a:bodyPr wrap="none" anchor="ctr"/>
            <a:lstStyle/>
            <a:p>
              <a:endParaRPr lang="zh-CN" altLang="en-US"/>
            </a:p>
          </p:txBody>
        </p:sp>
        <p:sp>
          <p:nvSpPr>
            <p:cNvPr id="28778" name="Text Box 98"/>
            <p:cNvSpPr txBox="1">
              <a:spLocks noChangeArrowheads="1"/>
            </p:cNvSpPr>
            <p:nvPr/>
          </p:nvSpPr>
          <p:spPr bwMode="auto">
            <a:xfrm>
              <a:off x="4696" y="621"/>
              <a:ext cx="830" cy="438"/>
            </a:xfrm>
            <a:prstGeom prst="rect">
              <a:avLst/>
            </a:prstGeom>
            <a:noFill/>
            <a:ln w="9525">
              <a:noFill/>
              <a:miter lim="800000"/>
              <a:headEnd/>
              <a:tailEnd/>
            </a:ln>
          </p:spPr>
          <p:txBody>
            <a:bodyPr>
              <a:spAutoFit/>
            </a:bodyPr>
            <a:lstStyle/>
            <a:p>
              <a:pPr algn="ctr">
                <a:lnSpc>
                  <a:spcPct val="110000"/>
                </a:lnSpc>
              </a:pPr>
              <a:r>
                <a:rPr lang="en-US" altLang="ko-KR" sz="1800">
                  <a:latin typeface="Comic Sans MS" pitchFamily="66" charset="0"/>
                  <a:ea typeface="굴림" pitchFamily="34" charset="-127"/>
                </a:rPr>
                <a:t>link</a:t>
              </a:r>
            </a:p>
            <a:p>
              <a:pPr algn="ctr">
                <a:lnSpc>
                  <a:spcPct val="110000"/>
                </a:lnSpc>
              </a:pPr>
              <a:r>
                <a:rPr lang="en-US" altLang="ko-KR" sz="1800">
                  <a:latin typeface="Comic Sans MS" pitchFamily="66" charset="0"/>
                  <a:ea typeface="굴림" pitchFamily="34" charset="-127"/>
                </a:rPr>
                <a:t>physical</a:t>
              </a:r>
            </a:p>
          </p:txBody>
        </p:sp>
      </p:grpSp>
      <p:sp>
        <p:nvSpPr>
          <p:cNvPr id="28709" name="Freeform 99"/>
          <p:cNvSpPr>
            <a:spLocks/>
          </p:cNvSpPr>
          <p:nvPr/>
        </p:nvSpPr>
        <p:spPr bwMode="auto">
          <a:xfrm>
            <a:off x="6978650" y="4156075"/>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grpSp>
        <p:nvGrpSpPr>
          <p:cNvPr id="13" name="Group 100"/>
          <p:cNvGrpSpPr>
            <a:grpSpLocks/>
          </p:cNvGrpSpPr>
          <p:nvPr/>
        </p:nvGrpSpPr>
        <p:grpSpPr bwMode="auto">
          <a:xfrm>
            <a:off x="7581900" y="4983163"/>
            <a:ext cx="766763" cy="433387"/>
            <a:chOff x="3600" y="219"/>
            <a:chExt cx="360" cy="175"/>
          </a:xfrm>
        </p:grpSpPr>
        <p:sp>
          <p:nvSpPr>
            <p:cNvPr id="28762" name="Oval 1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8763" name="Line 10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8764" name="Line 10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8765" name="Rectangle 10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8766" name="Oval 1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4" name="Group 106"/>
            <p:cNvGrpSpPr>
              <a:grpSpLocks/>
            </p:cNvGrpSpPr>
            <p:nvPr/>
          </p:nvGrpSpPr>
          <p:grpSpPr bwMode="auto">
            <a:xfrm>
              <a:off x="3686" y="244"/>
              <a:ext cx="177" cy="66"/>
              <a:chOff x="2848" y="848"/>
              <a:chExt cx="140" cy="98"/>
            </a:xfrm>
          </p:grpSpPr>
          <p:sp>
            <p:nvSpPr>
              <p:cNvPr id="28772" name="Line 10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8773" name="Line 10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8774" name="Line 10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 name="Group 110"/>
            <p:cNvGrpSpPr>
              <a:grpSpLocks/>
            </p:cNvGrpSpPr>
            <p:nvPr/>
          </p:nvGrpSpPr>
          <p:grpSpPr bwMode="auto">
            <a:xfrm flipV="1">
              <a:off x="3686" y="243"/>
              <a:ext cx="177" cy="66"/>
              <a:chOff x="2848" y="848"/>
              <a:chExt cx="140" cy="98"/>
            </a:xfrm>
          </p:grpSpPr>
          <p:sp>
            <p:nvSpPr>
              <p:cNvPr id="28769" name="Line 1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8770" name="Line 1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8771" name="Line 1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8711" name="Freeform 114"/>
          <p:cNvSpPr>
            <a:spLocks/>
          </p:cNvSpPr>
          <p:nvPr/>
        </p:nvSpPr>
        <p:spPr bwMode="auto">
          <a:xfrm>
            <a:off x="1828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FF0000"/>
            </a:solidFill>
            <a:round/>
            <a:headEnd/>
            <a:tailEnd type="triangle" w="med" len="med"/>
          </a:ln>
        </p:spPr>
        <p:txBody>
          <a:bodyPr wrap="none" anchor="ctr"/>
          <a:lstStyle/>
          <a:p>
            <a:endParaRPr lang="zh-CN" altLang="en-US"/>
          </a:p>
        </p:txBody>
      </p:sp>
      <p:grpSp>
        <p:nvGrpSpPr>
          <p:cNvPr id="16" name="Group 115"/>
          <p:cNvGrpSpPr>
            <a:grpSpLocks/>
          </p:cNvGrpSpPr>
          <p:nvPr/>
        </p:nvGrpSpPr>
        <p:grpSpPr bwMode="auto">
          <a:xfrm>
            <a:off x="4238625" y="4546600"/>
            <a:ext cx="1479550" cy="303213"/>
            <a:chOff x="332" y="2224"/>
            <a:chExt cx="932" cy="191"/>
          </a:xfrm>
        </p:grpSpPr>
        <p:sp>
          <p:nvSpPr>
            <p:cNvPr id="28754"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55" name="Rectangle 117"/>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56" name="Rectangle 118"/>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757" name="Rectangle 119"/>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l</a:t>
              </a:r>
            </a:p>
          </p:txBody>
        </p:sp>
        <p:sp>
          <p:nvSpPr>
            <p:cNvPr id="28758" name="Rectangle 120"/>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59" name="Line 121"/>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8760" name="Line 122"/>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8761" name="Line 123"/>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grpSp>
      <p:grpSp>
        <p:nvGrpSpPr>
          <p:cNvPr id="17" name="Group 124"/>
          <p:cNvGrpSpPr>
            <a:grpSpLocks/>
          </p:cNvGrpSpPr>
          <p:nvPr/>
        </p:nvGrpSpPr>
        <p:grpSpPr bwMode="auto">
          <a:xfrm>
            <a:off x="4497388" y="4240213"/>
            <a:ext cx="1208087" cy="303212"/>
            <a:chOff x="501" y="1990"/>
            <a:chExt cx="761" cy="191"/>
          </a:xfrm>
        </p:grpSpPr>
        <p:sp>
          <p:nvSpPr>
            <p:cNvPr id="28748"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49" name="Rectangle 126"/>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50" name="Rectangle 127"/>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751" name="Rectangle 128"/>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52" name="Line 129"/>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8753" name="Line 130"/>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18" name="Group 140"/>
          <p:cNvGrpSpPr>
            <a:grpSpLocks/>
          </p:cNvGrpSpPr>
          <p:nvPr/>
        </p:nvGrpSpPr>
        <p:grpSpPr bwMode="auto">
          <a:xfrm>
            <a:off x="7269163" y="4606925"/>
            <a:ext cx="1208087" cy="303213"/>
            <a:chOff x="501" y="1990"/>
            <a:chExt cx="761" cy="191"/>
          </a:xfrm>
        </p:grpSpPr>
        <p:sp>
          <p:nvSpPr>
            <p:cNvPr id="287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43" name="Rectangle 142"/>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44" name="Rectangle 143"/>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745" name="Rectangle 144"/>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46" name="Line 145"/>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8747" name="Line 146"/>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19" name="Group 156"/>
          <p:cNvGrpSpPr>
            <a:grpSpLocks/>
          </p:cNvGrpSpPr>
          <p:nvPr/>
        </p:nvGrpSpPr>
        <p:grpSpPr bwMode="auto">
          <a:xfrm>
            <a:off x="938213" y="1665288"/>
            <a:ext cx="1655763" cy="303212"/>
            <a:chOff x="332" y="2224"/>
            <a:chExt cx="1043" cy="191"/>
          </a:xfrm>
        </p:grpSpPr>
        <p:sp>
          <p:nvSpPr>
            <p:cNvPr id="28734" name="Rectangle 157"/>
            <p:cNvSpPr>
              <a:spLocks noChangeArrowheads="1"/>
            </p:cNvSpPr>
            <p:nvPr/>
          </p:nvSpPr>
          <p:spPr bwMode="auto">
            <a:xfrm>
              <a:off x="345" y="2244"/>
              <a:ext cx="1016" cy="159"/>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35" name="Rectangle 158"/>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36" name="Rectangle 159"/>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ko-KR" sz="1400" dirty="0" err="1">
                  <a:latin typeface="Comic Sans MS" pitchFamily="66" charset="0"/>
                  <a:ea typeface="굴림" pitchFamily="34" charset="-127"/>
                </a:rPr>
                <a:t>H</a:t>
              </a:r>
              <a:r>
                <a:rPr lang="en-US" altLang="ko-KR" sz="1800" baseline="-25000" dirty="0" err="1">
                  <a:latin typeface="Comic Sans MS" pitchFamily="66" charset="0"/>
                  <a:ea typeface="굴림" pitchFamily="34" charset="-127"/>
                </a:rPr>
                <a:t>n</a:t>
              </a:r>
              <a:endParaRPr lang="en-US" altLang="ko-KR" sz="1800" baseline="-25000" dirty="0">
                <a:latin typeface="Comic Sans MS" pitchFamily="66" charset="0"/>
                <a:ea typeface="굴림" pitchFamily="34" charset="-127"/>
              </a:endParaRPr>
            </a:p>
          </p:txBody>
        </p:sp>
        <p:sp>
          <p:nvSpPr>
            <p:cNvPr id="28737" name="Rectangle 160"/>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ko-KR" sz="1400" dirty="0">
                  <a:latin typeface="Comic Sans MS" pitchFamily="66" charset="0"/>
                  <a:ea typeface="굴림" pitchFamily="34" charset="-127"/>
                </a:rPr>
                <a:t>H</a:t>
              </a:r>
              <a:r>
                <a:rPr lang="en-US" altLang="ko-KR" sz="1800" baseline="-25000" dirty="0">
                  <a:latin typeface="Comic Sans MS" pitchFamily="66" charset="0"/>
                  <a:ea typeface="굴림" pitchFamily="34" charset="-127"/>
                </a:rPr>
                <a:t>l</a:t>
              </a:r>
            </a:p>
          </p:txBody>
        </p:sp>
        <p:sp>
          <p:nvSpPr>
            <p:cNvPr id="28738" name="Rectangle 161"/>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39" name="Line 162"/>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8740" name="Line 163"/>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8741" name="Line 164"/>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sp>
          <p:nvSpPr>
            <p:cNvPr id="151" name="Rectangle 160"/>
            <p:cNvSpPr>
              <a:spLocks noChangeArrowheads="1"/>
            </p:cNvSpPr>
            <p:nvPr/>
          </p:nvSpPr>
          <p:spPr bwMode="auto">
            <a:xfrm>
              <a:off x="1188" y="2224"/>
              <a:ext cx="187" cy="184"/>
            </a:xfrm>
            <a:prstGeom prst="rect">
              <a:avLst/>
            </a:prstGeom>
            <a:noFill/>
            <a:ln w="19050">
              <a:noFill/>
              <a:miter lim="800000"/>
              <a:headEnd/>
              <a:tailEnd/>
            </a:ln>
          </p:spPr>
          <p:txBody>
            <a:bodyPr wrap="none" anchor="ctr"/>
            <a:lstStyle/>
            <a:p>
              <a:pPr algn="ctr"/>
              <a:r>
                <a:rPr lang="en-US" altLang="ko-KR" sz="1400" dirty="0" err="1">
                  <a:latin typeface="Comic Sans MS" pitchFamily="66" charset="0"/>
                  <a:ea typeface="굴림" pitchFamily="34" charset="-127"/>
                </a:rPr>
                <a:t>T</a:t>
              </a:r>
              <a:r>
                <a:rPr lang="en-US" altLang="ko-KR" sz="1800" baseline="-25000" dirty="0" err="1" smtClean="0">
                  <a:latin typeface="Comic Sans MS" pitchFamily="66" charset="0"/>
                  <a:ea typeface="굴림" pitchFamily="34" charset="-127"/>
                </a:rPr>
                <a:t>l</a:t>
              </a:r>
              <a:endParaRPr lang="en-US" altLang="ko-KR" sz="1800" baseline="-25000" dirty="0">
                <a:latin typeface="Comic Sans MS" pitchFamily="66" charset="0"/>
                <a:ea typeface="굴림" pitchFamily="34" charset="-127"/>
              </a:endParaRPr>
            </a:p>
          </p:txBody>
        </p:sp>
        <p:sp>
          <p:nvSpPr>
            <p:cNvPr id="165" name="Line 164"/>
            <p:cNvSpPr>
              <a:spLocks noChangeShapeType="1"/>
            </p:cNvSpPr>
            <p:nvPr/>
          </p:nvSpPr>
          <p:spPr bwMode="auto">
            <a:xfrm>
              <a:off x="1189" y="2244"/>
              <a:ext cx="0" cy="156"/>
            </a:xfrm>
            <a:prstGeom prst="line">
              <a:avLst/>
            </a:prstGeom>
            <a:noFill/>
            <a:ln w="9525">
              <a:solidFill>
                <a:schemeClr val="tx1"/>
              </a:solidFill>
              <a:round/>
              <a:headEnd/>
              <a:tailEnd/>
            </a:ln>
          </p:spPr>
          <p:txBody>
            <a:bodyPr/>
            <a:lstStyle/>
            <a:p>
              <a:endParaRPr lang="zh-CN" altLang="en-US"/>
            </a:p>
          </p:txBody>
        </p:sp>
      </p:grpSp>
      <p:sp>
        <p:nvSpPr>
          <p:cNvPr id="28716" name="Text Box 166"/>
          <p:cNvSpPr txBox="1">
            <a:spLocks noChangeArrowheads="1"/>
          </p:cNvSpPr>
          <p:nvPr/>
        </p:nvSpPr>
        <p:spPr bwMode="auto">
          <a:xfrm>
            <a:off x="7921625" y="5411788"/>
            <a:ext cx="879475" cy="366712"/>
          </a:xfrm>
          <a:prstGeom prst="rect">
            <a:avLst/>
          </a:prstGeom>
          <a:noFill/>
          <a:ln w="9525">
            <a:noFill/>
            <a:miter lim="800000"/>
            <a:headEnd/>
            <a:tailEnd/>
          </a:ln>
        </p:spPr>
        <p:txBody>
          <a:bodyPr wrap="none">
            <a:spAutoFit/>
          </a:bodyPr>
          <a:lstStyle/>
          <a:p>
            <a:pPr eaLnBrk="1" hangingPunct="1"/>
            <a:r>
              <a:rPr lang="en-US" altLang="ko-KR" sz="1800" b="1">
                <a:latin typeface="Comic Sans MS" pitchFamily="66" charset="0"/>
                <a:ea typeface="굴림" pitchFamily="34" charset="-127"/>
              </a:rPr>
              <a:t>router</a:t>
            </a:r>
          </a:p>
        </p:txBody>
      </p:sp>
      <p:sp>
        <p:nvSpPr>
          <p:cNvPr id="28717" name="Text Box 167"/>
          <p:cNvSpPr txBox="1">
            <a:spLocks noChangeArrowheads="1"/>
          </p:cNvSpPr>
          <p:nvPr/>
        </p:nvSpPr>
        <p:spPr bwMode="auto">
          <a:xfrm>
            <a:off x="7935913" y="3098800"/>
            <a:ext cx="873125" cy="366713"/>
          </a:xfrm>
          <a:prstGeom prst="rect">
            <a:avLst/>
          </a:prstGeom>
          <a:noFill/>
          <a:ln w="9525">
            <a:noFill/>
            <a:miter lim="800000"/>
            <a:headEnd/>
            <a:tailEnd/>
          </a:ln>
        </p:spPr>
        <p:txBody>
          <a:bodyPr wrap="none">
            <a:spAutoFit/>
          </a:bodyPr>
          <a:lstStyle/>
          <a:p>
            <a:pPr eaLnBrk="1" hangingPunct="1"/>
            <a:r>
              <a:rPr lang="en-US" altLang="ko-KR" sz="1800" b="1">
                <a:latin typeface="Comic Sans MS" pitchFamily="66" charset="0"/>
                <a:ea typeface="굴림" pitchFamily="34" charset="-127"/>
              </a:rPr>
              <a:t>switch</a:t>
            </a:r>
          </a:p>
        </p:txBody>
      </p:sp>
      <p:sp>
        <p:nvSpPr>
          <p:cNvPr id="28718" name="Rectangle 168"/>
          <p:cNvSpPr>
            <a:spLocks noGrp="1" noChangeArrowheads="1"/>
          </p:cNvSpPr>
          <p:nvPr>
            <p:ph type="title"/>
          </p:nvPr>
        </p:nvSpPr>
        <p:spPr>
          <a:xfrm>
            <a:off x="4995863" y="0"/>
            <a:ext cx="3805237" cy="1143000"/>
          </a:xfrm>
        </p:spPr>
        <p:txBody>
          <a:bodyPr/>
          <a:lstStyle/>
          <a:p>
            <a:r>
              <a:rPr lang="en-US" altLang="ko-KR" smtClean="0">
                <a:ea typeface="굴림" pitchFamily="34" charset="-127"/>
              </a:rPr>
              <a:t>Encapsulation</a:t>
            </a:r>
          </a:p>
        </p:txBody>
      </p:sp>
      <p:sp>
        <p:nvSpPr>
          <p:cNvPr id="112814" name="Text Box 174"/>
          <p:cNvSpPr txBox="1">
            <a:spLocks noChangeArrowheads="1"/>
          </p:cNvSpPr>
          <p:nvPr/>
        </p:nvSpPr>
        <p:spPr bwMode="auto">
          <a:xfrm>
            <a:off x="703263" y="692150"/>
            <a:ext cx="973137" cy="336550"/>
          </a:xfrm>
          <a:prstGeom prst="rect">
            <a:avLst/>
          </a:prstGeom>
          <a:noFill/>
          <a:ln w="9525">
            <a:noFill/>
            <a:miter lim="800000"/>
            <a:headEnd/>
            <a:tailEnd/>
          </a:ln>
        </p:spPr>
        <p:txBody>
          <a:bodyPr wrap="none">
            <a:spAutoFit/>
          </a:bodyPr>
          <a:lstStyle/>
          <a:p>
            <a:r>
              <a:rPr lang="en-US" altLang="ko-KR" sz="1600">
                <a:solidFill>
                  <a:srgbClr val="FF0000"/>
                </a:solidFill>
                <a:latin typeface="Comic Sans MS" pitchFamily="66" charset="0"/>
                <a:ea typeface="굴림" pitchFamily="34" charset="-127"/>
              </a:rPr>
              <a:t>message</a:t>
            </a:r>
            <a:endParaRPr lang="en-US" altLang="ko-KR" sz="1600">
              <a:solidFill>
                <a:schemeClr val="accent2"/>
              </a:solidFill>
              <a:latin typeface="Comic Sans MS" pitchFamily="66" charset="0"/>
              <a:ea typeface="굴림" pitchFamily="34" charset="-127"/>
            </a:endParaRPr>
          </a:p>
        </p:txBody>
      </p:sp>
      <p:grpSp>
        <p:nvGrpSpPr>
          <p:cNvPr id="20" name="Group 175"/>
          <p:cNvGrpSpPr>
            <a:grpSpLocks/>
          </p:cNvGrpSpPr>
          <p:nvPr/>
        </p:nvGrpSpPr>
        <p:grpSpPr bwMode="auto">
          <a:xfrm>
            <a:off x="1763713" y="719138"/>
            <a:ext cx="679450" cy="301625"/>
            <a:chOff x="780" y="1553"/>
            <a:chExt cx="428" cy="190"/>
          </a:xfrm>
        </p:grpSpPr>
        <p:sp>
          <p:nvSpPr>
            <p:cNvPr id="287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33" name="Rectangle 17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grpSp>
      <p:grpSp>
        <p:nvGrpSpPr>
          <p:cNvPr id="21" name="Group 185"/>
          <p:cNvGrpSpPr>
            <a:grpSpLocks/>
          </p:cNvGrpSpPr>
          <p:nvPr/>
        </p:nvGrpSpPr>
        <p:grpSpPr bwMode="auto">
          <a:xfrm>
            <a:off x="1528763" y="1039813"/>
            <a:ext cx="903287" cy="301625"/>
            <a:chOff x="1851" y="2046"/>
            <a:chExt cx="569" cy="190"/>
          </a:xfrm>
        </p:grpSpPr>
        <p:grpSp>
          <p:nvGrpSpPr>
            <p:cNvPr id="22" name="Group 179"/>
            <p:cNvGrpSpPr>
              <a:grpSpLocks/>
            </p:cNvGrpSpPr>
            <p:nvPr/>
          </p:nvGrpSpPr>
          <p:grpSpPr bwMode="auto">
            <a:xfrm>
              <a:off x="1851" y="2047"/>
              <a:ext cx="190" cy="184"/>
              <a:chOff x="1962" y="2058"/>
              <a:chExt cx="190" cy="184"/>
            </a:xfrm>
          </p:grpSpPr>
          <p:sp>
            <p:nvSpPr>
              <p:cNvPr id="287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31" name="Rectangle 181"/>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ko-KR" sz="1400" dirty="0">
                    <a:latin typeface="Comic Sans MS" pitchFamily="66" charset="0"/>
                    <a:ea typeface="굴림" pitchFamily="34" charset="-127"/>
                  </a:rPr>
                  <a:t>H</a:t>
                </a:r>
                <a:r>
                  <a:rPr lang="en-US" altLang="ko-KR" sz="1800" baseline="-25000" dirty="0">
                    <a:latin typeface="Comic Sans MS" pitchFamily="66" charset="0"/>
                    <a:ea typeface="굴림" pitchFamily="34" charset="-127"/>
                  </a:rPr>
                  <a:t>t</a:t>
                </a:r>
              </a:p>
            </p:txBody>
          </p:sp>
        </p:grpSp>
        <p:grpSp>
          <p:nvGrpSpPr>
            <p:cNvPr id="23" name="Group 182"/>
            <p:cNvGrpSpPr>
              <a:grpSpLocks/>
            </p:cNvGrpSpPr>
            <p:nvPr/>
          </p:nvGrpSpPr>
          <p:grpSpPr bwMode="auto">
            <a:xfrm>
              <a:off x="1992" y="2046"/>
              <a:ext cx="428" cy="190"/>
              <a:chOff x="780" y="1553"/>
              <a:chExt cx="428" cy="190"/>
            </a:xfrm>
          </p:grpSpPr>
          <p:sp>
            <p:nvSpPr>
              <p:cNvPr id="287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29" name="Rectangle 184"/>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grpSp>
      </p:grpSp>
      <p:sp>
        <p:nvSpPr>
          <p:cNvPr id="112647" name="Text Box 7"/>
          <p:cNvSpPr txBox="1">
            <a:spLocks noChangeArrowheads="1"/>
          </p:cNvSpPr>
          <p:nvPr/>
        </p:nvSpPr>
        <p:spPr bwMode="auto">
          <a:xfrm>
            <a:off x="157163" y="1643063"/>
            <a:ext cx="758825" cy="336550"/>
          </a:xfrm>
          <a:prstGeom prst="rect">
            <a:avLst/>
          </a:prstGeom>
          <a:noFill/>
          <a:ln w="9525">
            <a:noFill/>
            <a:miter lim="800000"/>
            <a:headEnd/>
            <a:tailEnd/>
          </a:ln>
        </p:spPr>
        <p:txBody>
          <a:bodyPr wrap="none">
            <a:spAutoFit/>
          </a:bodyPr>
          <a:lstStyle/>
          <a:p>
            <a:r>
              <a:rPr lang="en-US" altLang="ko-KR" sz="1600">
                <a:solidFill>
                  <a:srgbClr val="FF0000"/>
                </a:solidFill>
                <a:latin typeface="Comic Sans MS" pitchFamily="66" charset="0"/>
                <a:ea typeface="굴림" pitchFamily="34" charset="-127"/>
              </a:rPr>
              <a:t>frame</a:t>
            </a:r>
            <a:endParaRPr lang="en-US" altLang="ko-KR" sz="1600">
              <a:solidFill>
                <a:schemeClr val="accent2"/>
              </a:solidFill>
              <a:latin typeface="Comic Sans MS" pitchFamily="66" charset="0"/>
              <a:ea typeface="굴림"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20"/>
                                        </p:tgtEl>
                                        <p:attrNameLst>
                                          <p:attrName>ppt_x</p:attrName>
                                          <p:attrName>ppt_y</p:attrName>
                                        </p:attrNameLst>
                                      </p:cBhvr>
                                      <p:rCtr x="0" y="25"/>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par>
                          <p:cTn id="26" fill="hold">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21"/>
                                        </p:tgtEl>
                                        <p:attrNameLst>
                                          <p:attrName>ppt_x</p:attrName>
                                          <p:attrName>ppt_y</p:attrName>
                                        </p:attrNameLst>
                                      </p:cBhvr>
                                      <p:rCtr x="0" y="28"/>
                                    </p:animMotion>
                                  </p:childTnLst>
                                </p:cTn>
                              </p:par>
                              <p:par>
                                <p:cTn id="29" presetID="1" presetClass="entr" presetSubtype="0" fill="hold" grpId="0" nodeType="withEffect">
                                  <p:stCondLst>
                                    <p:cond delay="0"/>
                                  </p:stCondLst>
                                  <p:childTnLst>
                                    <p:set>
                                      <p:cBhvr>
                                        <p:cTn id="30" dur="1" fill="hold">
                                          <p:stCondLst>
                                            <p:cond delay="0"/>
                                          </p:stCondLst>
                                        </p:cTn>
                                        <p:tgtEl>
                                          <p:spTgt spid="1126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1264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42" presetClass="path" presetSubtype="0" accel="50000" decel="50000" fill="hold" nodeType="withEffect">
                                  <p:stCondLst>
                                    <p:cond delay="0"/>
                                  </p:stCondLst>
                                  <p:childTnLst>
                                    <p:animMotion origin="layout" path="M -3.05556E-6 2.22222E-6 L -3.05556E-6 0.04213 " pathEditMode="relative" rAng="0" ptsTypes="AA">
                                      <p:cBhvr>
                                        <p:cTn id="40" dur="2000" fill="hold"/>
                                        <p:tgtEl>
                                          <p:spTgt spid="5"/>
                                        </p:tgtEl>
                                        <p:attrNameLst>
                                          <p:attrName>ppt_x</p:attrName>
                                          <p:attrName>ppt_y</p:attrName>
                                        </p:attrNameLst>
                                      </p:cBhvr>
                                      <p:rCtr x="0" y="21"/>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6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2647"/>
                                        </p:tgtEl>
                                        <p:attrNameLst>
                                          <p:attrName>style.visibility</p:attrName>
                                        </p:attrNameLst>
                                      </p:cBhvr>
                                      <p:to>
                                        <p:strVal val="hidden"/>
                                      </p:to>
                                    </p:set>
                                  </p:childTnLst>
                                </p:cTn>
                              </p:par>
                            </p:childTnLst>
                          </p:cTn>
                        </p:par>
                        <p:par>
                          <p:cTn id="53" fill="hold">
                            <p:stCondLst>
                              <p:cond delay="0"/>
                            </p:stCondLst>
                            <p:childTnLst>
                              <p:par>
                                <p:cTn id="54"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55" dur="3000" fill="hold"/>
                                        <p:tgtEl>
                                          <p:spTgt spid="19"/>
                                        </p:tgtEl>
                                        <p:attrNameLst>
                                          <p:attrName>ppt_x</p:attrName>
                                          <p:attrName>ppt_y</p:attrName>
                                        </p:attrNameLst>
                                      </p:cBhvr>
                                      <p:rCtr x="332" y="288"/>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9"/>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64" presetClass="path" presetSubtype="0" accel="50000" decel="50000" fill="hold" nodeType="clickEffect">
                                  <p:stCondLst>
                                    <p:cond delay="0"/>
                                  </p:stCondLst>
                                  <p:childTnLst>
                                    <p:animMotion origin="layout" path="M 0.00156 -0.00046 L 0.00156 -0.04815 " pathEditMode="relative" rAng="0" ptsTypes="AA">
                                      <p:cBhvr>
                                        <p:cTn id="65" dur="2000" fill="hold"/>
                                        <p:tgtEl>
                                          <p:spTgt spid="18"/>
                                        </p:tgtEl>
                                        <p:attrNameLst>
                                          <p:attrName>ppt_x</p:attrName>
                                          <p:attrName>ppt_y</p:attrName>
                                        </p:attrNameLst>
                                      </p:cBhvr>
                                      <p:rCtr x="0" y="-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23197</TotalTime>
  <Words>8731</Words>
  <Application>Microsoft Office PowerPoint</Application>
  <PresentationFormat>全屏显示(4:3)</PresentationFormat>
  <Paragraphs>2046</Paragraphs>
  <Slides>127</Slides>
  <Notes>96</Notes>
  <HiddenSlides>9</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127</vt:i4>
      </vt:variant>
    </vt:vector>
  </HeadingPairs>
  <TitlesOfParts>
    <vt:vector size="132" baseType="lpstr">
      <vt:lpstr>Default Design</vt:lpstr>
      <vt:lpstr>VISIO</vt:lpstr>
      <vt:lpstr>Clip</vt:lpstr>
      <vt:lpstr>Equation</vt:lpstr>
      <vt:lpstr>ClipArt</vt:lpstr>
      <vt:lpstr>幻灯片 1</vt:lpstr>
      <vt:lpstr>Tentative Lecture Grading Policy</vt:lpstr>
      <vt:lpstr>Grouping</vt:lpstr>
      <vt:lpstr>幻灯片 4</vt:lpstr>
      <vt:lpstr>Course Content</vt:lpstr>
      <vt:lpstr>Unit 1: Introduction</vt:lpstr>
      <vt:lpstr>Unit 1: roadmap</vt:lpstr>
      <vt:lpstr>What is a network?</vt:lpstr>
      <vt:lpstr>Classification of Networks </vt:lpstr>
      <vt:lpstr>Unit 1: roadmap</vt:lpstr>
      <vt:lpstr>What’s the Internet: “nuts and bolts” view</vt:lpstr>
      <vt:lpstr>“Cool” internet appliances</vt:lpstr>
      <vt:lpstr>“Cool” internet appliances</vt:lpstr>
      <vt:lpstr>What’s the Internet: “nuts and bolts” view</vt:lpstr>
      <vt:lpstr>What’s the Internet: a service view</vt:lpstr>
      <vt:lpstr>What’s a protocol?</vt:lpstr>
      <vt:lpstr>What’s a protocol?</vt:lpstr>
      <vt:lpstr>Examples: Optical Communications</vt:lpstr>
      <vt:lpstr>Top Level View of the Organization of Internet Standards</vt:lpstr>
      <vt:lpstr>Internet Architectural Management</vt:lpstr>
      <vt:lpstr>Domain Name Management</vt:lpstr>
      <vt:lpstr>IETF and non-IETF Submission </vt:lpstr>
      <vt:lpstr>IETF Documents – Two Types</vt:lpstr>
      <vt:lpstr>Unit 1: roadmap</vt:lpstr>
      <vt:lpstr>A closer look at network structure:</vt:lpstr>
      <vt:lpstr>The network edge:</vt:lpstr>
      <vt:lpstr>Access networks and physical media</vt:lpstr>
      <vt:lpstr>Digital Subscriber Line (DSL)</vt:lpstr>
      <vt:lpstr>Residential access: cable modems (1)</vt:lpstr>
      <vt:lpstr>Residential access: cable modems (2)</vt:lpstr>
      <vt:lpstr>Cable Network Architecture: Overview </vt:lpstr>
      <vt:lpstr>Cable Network Architecture: Overview</vt:lpstr>
      <vt:lpstr>Cable Network Architecture: Overview</vt:lpstr>
      <vt:lpstr>Cable Network Architecture: Overview</vt:lpstr>
      <vt:lpstr>Fiber to the Home</vt:lpstr>
      <vt:lpstr>幻灯片 36</vt:lpstr>
      <vt:lpstr>Satellite</vt:lpstr>
      <vt:lpstr>Dial-up Modem</vt:lpstr>
      <vt:lpstr>Access in the Enterprise and Home: Ethernet and WiFi</vt:lpstr>
      <vt:lpstr>IEEE 802 Standards</vt:lpstr>
      <vt:lpstr>Ethernet Internet access</vt:lpstr>
      <vt:lpstr>Wireless access networks</vt:lpstr>
      <vt:lpstr>幻灯片 43</vt:lpstr>
      <vt:lpstr>Home networks</vt:lpstr>
      <vt:lpstr>Physical Media</vt:lpstr>
      <vt:lpstr>Physical Media: coax, fiber</vt:lpstr>
      <vt:lpstr>Physical media: radio</vt:lpstr>
      <vt:lpstr>Unit 1: roadmap</vt:lpstr>
      <vt:lpstr>The Network Core</vt:lpstr>
      <vt:lpstr>Network Core: Circuit Switching</vt:lpstr>
      <vt:lpstr>Network Core: Circuit Switching</vt:lpstr>
      <vt:lpstr>Circuit Switching: FDM and TDM</vt:lpstr>
      <vt:lpstr>Numerical example</vt:lpstr>
      <vt:lpstr>Network Core: Packet Switching</vt:lpstr>
      <vt:lpstr>Packet Switching: Statistical Multiplexing</vt:lpstr>
      <vt:lpstr>Packet Switching: store-and-forward</vt:lpstr>
      <vt:lpstr>Animation: Packet Switching</vt:lpstr>
      <vt:lpstr>Packet switching versus circuit switching (1)</vt:lpstr>
      <vt:lpstr>Packet switching versus circuit switching (2)</vt:lpstr>
      <vt:lpstr>Restaurants with and without reservations</vt:lpstr>
      <vt:lpstr>Virtual-Circuit Packet Switching</vt:lpstr>
      <vt:lpstr>Timing in Circuit Switching</vt:lpstr>
      <vt:lpstr>Comparison of Three Switching</vt:lpstr>
      <vt:lpstr>Timing of Virtual-Circuit Packet Switching</vt:lpstr>
      <vt:lpstr>A Taxonomy of Communication networks</vt:lpstr>
      <vt:lpstr>Internet structure: network structure 1</vt:lpstr>
      <vt:lpstr>Internet structure: network structure 2</vt:lpstr>
      <vt:lpstr>Internet structure: network structure 3</vt:lpstr>
      <vt:lpstr>Internet structure: network structure 4</vt:lpstr>
      <vt:lpstr>Explanation of some terms -- PoPs  </vt:lpstr>
      <vt:lpstr>Explanation of some terms -- Multi-homing</vt:lpstr>
      <vt:lpstr>Explanation of some terms -- Peer</vt:lpstr>
      <vt:lpstr>Explanation of some terms -- IXP</vt:lpstr>
      <vt:lpstr>Explanation of some terms -- IXP</vt:lpstr>
      <vt:lpstr>幻灯片 75</vt:lpstr>
      <vt:lpstr>幻灯片 76</vt:lpstr>
      <vt:lpstr>Internet structure: network structure 5</vt:lpstr>
      <vt:lpstr>Internet structure: Summary</vt:lpstr>
      <vt:lpstr>Internet structure: network of networks</vt:lpstr>
      <vt:lpstr>幻灯片 80</vt:lpstr>
      <vt:lpstr>Unit 1: roadmap</vt:lpstr>
      <vt:lpstr>How do loss and delay occur?</vt:lpstr>
      <vt:lpstr>Four sources of packet delay</vt:lpstr>
      <vt:lpstr>Delay in packet-switched networks</vt:lpstr>
      <vt:lpstr>Nodal delay</vt:lpstr>
      <vt:lpstr>Queuing delay (revisit)</vt:lpstr>
      <vt:lpstr>Packet loss</vt:lpstr>
      <vt:lpstr>End System, Application, and Other Delays</vt:lpstr>
      <vt:lpstr>Throughput</vt:lpstr>
      <vt:lpstr>Throughput (more)</vt:lpstr>
      <vt:lpstr>Throughput: Internet scenario</vt:lpstr>
      <vt:lpstr>Unit 1: roadmap</vt:lpstr>
      <vt:lpstr>Protocol “Layers”</vt:lpstr>
      <vt:lpstr>Organization of air travel</vt:lpstr>
      <vt:lpstr>Layering of airline functionality</vt:lpstr>
      <vt:lpstr>Why layering?</vt:lpstr>
      <vt:lpstr>Internet protocol stack</vt:lpstr>
      <vt:lpstr>OSI reference model</vt:lpstr>
      <vt:lpstr>Encapsulation</vt:lpstr>
      <vt:lpstr>TCP/IP Model or Internet Protocol Suite</vt:lpstr>
      <vt:lpstr>Unit 1: roadmap</vt:lpstr>
      <vt:lpstr>Network Security</vt:lpstr>
      <vt:lpstr>Bad guys can put malware into hosts via Internet (1)</vt:lpstr>
      <vt:lpstr>Bad guys can put malware into hosts via Internet (2)</vt:lpstr>
      <vt:lpstr>Bad guys can attack servers and network infrastructure</vt:lpstr>
      <vt:lpstr>Three Categories of DoS Attacks</vt:lpstr>
      <vt:lpstr>Distributed Denial of Services (DDoS)</vt:lpstr>
      <vt:lpstr>The bad guys can sniff packets</vt:lpstr>
      <vt:lpstr>The bad guys can use false source addresses</vt:lpstr>
      <vt:lpstr>The bad guys can record and playback</vt:lpstr>
      <vt:lpstr>Unit 1: roadmap</vt:lpstr>
      <vt:lpstr>Internet History (1)</vt:lpstr>
      <vt:lpstr>Internet History (2)</vt:lpstr>
      <vt:lpstr>Internet History (3)</vt:lpstr>
      <vt:lpstr>Internet History (4)</vt:lpstr>
      <vt:lpstr>Internet History (5)</vt:lpstr>
      <vt:lpstr>Introduction: Summary</vt:lpstr>
      <vt:lpstr>Summary: Internet Architecture</vt:lpstr>
      <vt:lpstr>Summary: Minimalist Approach</vt:lpstr>
      <vt:lpstr>Homework for all</vt:lpstr>
      <vt:lpstr>Homework </vt:lpstr>
      <vt:lpstr>Optional Homework</vt:lpstr>
      <vt:lpstr>Homework (1)</vt:lpstr>
      <vt:lpstr>Homework (2)</vt:lpstr>
      <vt:lpstr>Homework (3)</vt:lpstr>
      <vt:lpstr>Homework (5)</vt:lpstr>
      <vt:lpstr>Homework (2)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4th Edition: Chapter 1</dc:title>
  <dc:creator>Jim Kurose and Keith Ross</dc:creator>
  <cp:lastModifiedBy>lenovo</cp:lastModifiedBy>
  <cp:revision>710</cp:revision>
  <dcterms:created xsi:type="dcterms:W3CDTF">1999-10-08T19:08:27Z</dcterms:created>
  <dcterms:modified xsi:type="dcterms:W3CDTF">2019-09-19T12:25:44Z</dcterms:modified>
</cp:coreProperties>
</file>